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36.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tags/tag37.xml" ContentType="application/vnd.openxmlformats-officedocument.presentationml.tags+xml"/>
  <Override PartName="/ppt/notesSlides/notesSlide3.xml" ContentType="application/vnd.openxmlformats-officedocument.presentationml.notesSlide+xml"/>
  <Override PartName="/ppt/theme/themeOverride2.xml" ContentType="application/vnd.openxmlformats-officedocument.themeOverr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Override4.xml" ContentType="application/vnd.openxmlformats-officedocument.themeOverride+xml"/>
  <Override PartName="/ppt/charts/chart3.xml" ContentType="application/vnd.openxmlformats-officedocument.drawingml.chart+xml"/>
  <Override PartName="/ppt/theme/themeOverride5.xml" ContentType="application/vnd.openxmlformats-officedocument.themeOverride+xml"/>
  <Override PartName="/ppt/charts/chart4.xml" ContentType="application/vnd.openxmlformats-officedocument.drawingml.chart+xml"/>
  <Override PartName="/ppt/theme/themeOverride6.xml" ContentType="application/vnd.openxmlformats-officedocument.themeOverride+xml"/>
  <Override PartName="/ppt/theme/themeOverride7.xml" ContentType="application/vnd.openxmlformats-officedocument.themeOverride+xml"/>
  <Override PartName="/ppt/charts/chart5.xml" ContentType="application/vnd.openxmlformats-officedocument.drawingml.chart+xml"/>
  <Override PartName="/ppt/theme/themeOverride8.xml" ContentType="application/vnd.openxmlformats-officedocument.themeOverride+xml"/>
  <Override PartName="/ppt/charts/chart6.xml" ContentType="application/vnd.openxmlformats-officedocument.drawingml.chart+xml"/>
  <Override PartName="/ppt/theme/themeOverride9.xml" ContentType="application/vnd.openxmlformats-officedocument.themeOverride+xml"/>
  <Override PartName="/ppt/charts/chart7.xml" ContentType="application/vnd.openxmlformats-officedocument.drawingml.chart+xml"/>
  <Override PartName="/ppt/theme/themeOverride10.xml" ContentType="application/vnd.openxmlformats-officedocument.themeOverride+xml"/>
  <Override PartName="/ppt/charts/chart8.xml" ContentType="application/vnd.openxmlformats-officedocument.drawingml.chart+xml"/>
  <Override PartName="/ppt/theme/themeOverride11.xml" ContentType="application/vnd.openxmlformats-officedocument.themeOverride+xml"/>
  <Override PartName="/ppt/tags/tag42.xml" ContentType="application/vnd.openxmlformats-officedocument.presentationml.tags+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heme/themeOverride12.xml" ContentType="application/vnd.openxmlformats-officedocument.themeOverride+xml"/>
  <Override PartName="/ppt/charts/chart12.xml" ContentType="application/vnd.openxmlformats-officedocument.drawingml.chart+xml"/>
  <Override PartName="/ppt/theme/themeOverride13.xml" ContentType="application/vnd.openxmlformats-officedocument.themeOverride+xml"/>
  <Override PartName="/ppt/charts/chart13.xml" ContentType="application/vnd.openxmlformats-officedocument.drawingml.chart+xml"/>
  <Override PartName="/ppt/theme/themeOverride14.xml" ContentType="application/vnd.openxmlformats-officedocument.themeOverride+xml"/>
  <Override PartName="/ppt/charts/chart14.xml" ContentType="application/vnd.openxmlformats-officedocument.drawingml.chart+xml"/>
  <Override PartName="/ppt/theme/themeOverride15.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theme/themeOverride19.xml" ContentType="application/vnd.openxmlformats-officedocument.themeOverride+xml"/>
  <Override PartName="/ppt/tags/tag43.xml" ContentType="application/vnd.openxmlformats-officedocument.presentationml.tags+xml"/>
  <Override PartName="/ppt/notesSlides/notesSlide7.xml" ContentType="application/vnd.openxmlformats-officedocument.presentationml.notesSlide+xml"/>
  <Override PartName="/ppt/theme/themeOverride20.xml" ContentType="application/vnd.openxmlformats-officedocument.themeOverride+xml"/>
  <Override PartName="/ppt/tags/tag44.xml" ContentType="application/vnd.openxmlformats-officedocument.presentationml.tags+xml"/>
  <Override PartName="/ppt/notesSlides/notesSlide8.xml" ContentType="application/vnd.openxmlformats-officedocument.presentationml.notesSlide+xml"/>
  <Override PartName="/ppt/charts/chart19.xml" ContentType="application/vnd.openxmlformats-officedocument.drawingml.chart+xml"/>
  <Override PartName="/ppt/theme/themeOverride21.xml" ContentType="application/vnd.openxmlformats-officedocument.themeOverride+xml"/>
  <Override PartName="/ppt/charts/chart20.xml" ContentType="application/vnd.openxmlformats-officedocument.drawingml.chart+xml"/>
  <Override PartName="/ppt/theme/themeOverride22.xml" ContentType="application/vnd.openxmlformats-officedocument.themeOverride+xml"/>
  <Override PartName="/ppt/charts/chart21.xml" ContentType="application/vnd.openxmlformats-officedocument.drawingml.chart+xml"/>
  <Override PartName="/ppt/theme/themeOverride23.xml" ContentType="application/vnd.openxmlformats-officedocument.themeOverride+xml"/>
  <Override PartName="/ppt/theme/themeOverride24.xml" ContentType="application/vnd.openxmlformats-officedocument.themeOverride+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charts/chart22.xml" ContentType="application/vnd.openxmlformats-officedocument.drawingml.chart+xml"/>
  <Override PartName="/ppt/theme/themeOverride25.xml" ContentType="application/vnd.openxmlformats-officedocument.themeOverride+xml"/>
  <Override PartName="/ppt/charts/chart23.xml" ContentType="application/vnd.openxmlformats-officedocument.drawingml.chart+xml"/>
  <Override PartName="/ppt/theme/themeOverride26.xml" ContentType="application/vnd.openxmlformats-officedocument.themeOverride+xml"/>
  <Override PartName="/ppt/charts/chart24.xml" ContentType="application/vnd.openxmlformats-officedocument.drawingml.chart+xml"/>
  <Override PartName="/ppt/theme/themeOverride27.xml" ContentType="application/vnd.openxmlformats-officedocument.themeOverride+xml"/>
  <Override PartName="/ppt/charts/chart25.xml" ContentType="application/vnd.openxmlformats-officedocument.drawingml.chart+xml"/>
  <Override PartName="/ppt/theme/themeOverride28.xml" ContentType="application/vnd.openxmlformats-officedocument.themeOverride+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charts/chart26.xml" ContentType="application/vnd.openxmlformats-officedocument.drawingml.chart+xml"/>
  <Override PartName="/ppt/theme/themeOverride29.xml" ContentType="application/vnd.openxmlformats-officedocument.themeOverride+xml"/>
  <Override PartName="/ppt/charts/chart27.xml" ContentType="application/vnd.openxmlformats-officedocument.drawingml.chart+xml"/>
  <Override PartName="/ppt/theme/themeOverride30.xml" ContentType="application/vnd.openxmlformats-officedocument.themeOverride+xml"/>
  <Override PartName="/ppt/charts/chart28.xml" ContentType="application/vnd.openxmlformats-officedocument.drawingml.chart+xml"/>
  <Override PartName="/ppt/theme/themeOverride31.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charts/chart29.xml" ContentType="application/vnd.openxmlformats-officedocument.drawingml.chart+xml"/>
  <Override PartName="/ppt/theme/themeOverride32.xml" ContentType="application/vnd.openxmlformats-officedocument.themeOverride+xml"/>
  <Override PartName="/ppt/charts/chart30.xml" ContentType="application/vnd.openxmlformats-officedocument.drawingml.chart+xml"/>
  <Override PartName="/ppt/theme/themeOverride33.xml" ContentType="application/vnd.openxmlformats-officedocument.themeOverride+xml"/>
  <Override PartName="/ppt/charts/chart31.xml" ContentType="application/vnd.openxmlformats-officedocument.drawingml.chart+xml"/>
  <Override PartName="/ppt/theme/themeOverride34.xml" ContentType="application/vnd.openxmlformats-officedocument.themeOverride+xml"/>
  <Override PartName="/ppt/charts/chart32.xml" ContentType="application/vnd.openxmlformats-officedocument.drawingml.chart+xml"/>
  <Override PartName="/ppt/theme/themeOverride35.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charts/chart33.xml" ContentType="application/vnd.openxmlformats-officedocument.drawingml.chart+xml"/>
  <Override PartName="/ppt/theme/themeOverride36.xml" ContentType="application/vnd.openxmlformats-officedocument.themeOverride+xml"/>
  <Override PartName="/ppt/charts/chart34.xml" ContentType="application/vnd.openxmlformats-officedocument.drawingml.chart+xml"/>
  <Override PartName="/ppt/theme/themeOverride37.xml" ContentType="application/vnd.openxmlformats-officedocument.themeOverride+xml"/>
  <Override PartName="/ppt/charts/chart35.xml" ContentType="application/vnd.openxmlformats-officedocument.drawingml.chart+xml"/>
  <Override PartName="/ppt/theme/themeOverride38.xml" ContentType="application/vnd.openxmlformats-officedocument.themeOverride+xml"/>
  <Override PartName="/ppt/charts/chart36.xml" ContentType="application/vnd.openxmlformats-officedocument.drawingml.chart+xml"/>
  <Override PartName="/ppt/theme/themeOverride39.xml" ContentType="application/vnd.openxmlformats-officedocument.themeOverride+xml"/>
  <Override PartName="/ppt/theme/themeOverride40.xml" ContentType="application/vnd.openxmlformats-officedocument.themeOverride+xml"/>
  <Override PartName="/ppt/tags/tag56.xml" ContentType="application/vnd.openxmlformats-officedocument.presentationml.tags+xml"/>
  <Override PartName="/ppt/notesSlides/notesSlide13.xml" ContentType="application/vnd.openxmlformats-officedocument.presentationml.notesSlide+xml"/>
  <Override PartName="/ppt/charts/chart37.xml" ContentType="application/vnd.openxmlformats-officedocument.drawingml.chart+xml"/>
  <Override PartName="/ppt/theme/themeOverride41.xml" ContentType="application/vnd.openxmlformats-officedocument.themeOverride+xml"/>
  <Override PartName="/ppt/charts/chart38.xml" ContentType="application/vnd.openxmlformats-officedocument.drawingml.chart+xml"/>
  <Override PartName="/ppt/theme/themeOverride42.xml" ContentType="application/vnd.openxmlformats-officedocument.themeOverride+xml"/>
  <Override PartName="/ppt/charts/chart39.xml" ContentType="application/vnd.openxmlformats-officedocument.drawingml.chart+xml"/>
  <Override PartName="/ppt/theme/themeOverride43.xml" ContentType="application/vnd.openxmlformats-officedocument.themeOverride+xml"/>
  <Override PartName="/ppt/charts/chart40.xml" ContentType="application/vnd.openxmlformats-officedocument.drawingml.chart+xml"/>
  <Override PartName="/ppt/theme/themeOverride44.xml" ContentType="application/vnd.openxmlformats-officedocument.themeOverride+xml"/>
  <Override PartName="/ppt/charts/chart41.xml" ContentType="application/vnd.openxmlformats-officedocument.drawingml.chart+xml"/>
  <Override PartName="/ppt/theme/themeOverride45.xml" ContentType="application/vnd.openxmlformats-officedocument.themeOverride+xml"/>
  <Override PartName="/ppt/charts/chart42.xml" ContentType="application/vnd.openxmlformats-officedocument.drawingml.chart+xml"/>
  <Override PartName="/ppt/theme/themeOverride46.xml" ContentType="application/vnd.openxmlformats-officedocument.themeOverride+xml"/>
  <Override PartName="/ppt/theme/themeOverride47.xml" ContentType="application/vnd.openxmlformats-officedocument.themeOverride+xml"/>
  <Override PartName="/ppt/charts/chart43.xml" ContentType="application/vnd.openxmlformats-officedocument.drawingml.chart+xml"/>
  <Override PartName="/ppt/theme/themeOverride48.xml" ContentType="application/vnd.openxmlformats-officedocument.themeOverride+xml"/>
  <Override PartName="/ppt/charts/chart44.xml" ContentType="application/vnd.openxmlformats-officedocument.drawingml.chart+xml"/>
  <Override PartName="/ppt/theme/themeOverride49.xml" ContentType="application/vnd.openxmlformats-officedocument.themeOverride+xml"/>
  <Override PartName="/ppt/charts/chart45.xml" ContentType="application/vnd.openxmlformats-officedocument.drawingml.chart+xml"/>
  <Override PartName="/ppt/theme/themeOverride50.xml" ContentType="application/vnd.openxmlformats-officedocument.themeOverride+xml"/>
  <Override PartName="/ppt/tags/tag57.xml" ContentType="application/vnd.openxmlformats-officedocument.presentationml.tags+xml"/>
  <Override PartName="/ppt/notesSlides/notesSlide14.xml" ContentType="application/vnd.openxmlformats-officedocument.presentationml.notesSlide+xml"/>
  <Override PartName="/ppt/theme/themeOverride51.xml" ContentType="application/vnd.openxmlformats-officedocument.themeOverr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 Id="CQWMQ6GH7R9A0THGQZR8PL0S7N80OAYREE0XUJDVXF8RTDLT6DBJYCJVFS6HPDIRXFMXCOL0ZIAD8MEJRXFTPF8D8RNMWOLBBSOOIHB37E5F6F5CC6EBD4716980E4C484AF55BF" Type="http://schemas.microsoft.com/office/2006/relationships/officeDocumentMain" Target="NUL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2" r:id="rId4"/>
    <p:sldMasterId id="2147484219" r:id="rId5"/>
    <p:sldMasterId id="2147484231" r:id="rId6"/>
    <p:sldMasterId id="2147484244" r:id="rId7"/>
    <p:sldMasterId id="2147484259" r:id="rId8"/>
    <p:sldMasterId id="2147484270" r:id="rId9"/>
  </p:sldMasterIdLst>
  <p:notesMasterIdLst>
    <p:notesMasterId r:id="rId29"/>
  </p:notesMasterIdLst>
  <p:handoutMasterIdLst>
    <p:handoutMasterId r:id="rId30"/>
  </p:handoutMasterIdLst>
  <p:sldIdLst>
    <p:sldId id="1182" r:id="rId10"/>
    <p:sldId id="1183" r:id="rId11"/>
    <p:sldId id="1184" r:id="rId12"/>
    <p:sldId id="1185" r:id="rId13"/>
    <p:sldId id="1163" r:id="rId14"/>
    <p:sldId id="1165" r:id="rId15"/>
    <p:sldId id="1166" r:id="rId16"/>
    <p:sldId id="1186" r:id="rId17"/>
    <p:sldId id="1169" r:id="rId18"/>
    <p:sldId id="1170" r:id="rId19"/>
    <p:sldId id="1171" r:id="rId20"/>
    <p:sldId id="1172" r:id="rId21"/>
    <p:sldId id="1173" r:id="rId22"/>
    <p:sldId id="1174" r:id="rId23"/>
    <p:sldId id="1175" r:id="rId24"/>
    <p:sldId id="1187" r:id="rId25"/>
    <p:sldId id="1177" r:id="rId26"/>
    <p:sldId id="1178" r:id="rId27"/>
    <p:sldId id="1181" r:id="rId28"/>
  </p:sldIdLst>
  <p:sldSz cx="10058400" cy="7543800"/>
  <p:notesSz cx="6858000" cy="9926638"/>
  <p:custDataLst>
    <p:tags r:id="rId31"/>
  </p:custDataLst>
  <p:defaultTextStyle>
    <a:defPPr>
      <a:defRPr lang="en-US"/>
    </a:defPPr>
    <a:lvl1pPr algn="l" rtl="0" fontAlgn="base">
      <a:spcBef>
        <a:spcPct val="0"/>
      </a:spcBef>
      <a:spcAft>
        <a:spcPct val="0"/>
      </a:spcAft>
      <a:defRPr sz="1200" b="1" kern="1200">
        <a:solidFill>
          <a:schemeClr val="tx1"/>
        </a:solidFill>
        <a:latin typeface="Frutiger 45 Light" pitchFamily="2" charset="0"/>
        <a:ea typeface="STKaiti" pitchFamily="2" charset="-122"/>
        <a:cs typeface="Arial" pitchFamily="34" charset="0"/>
      </a:defRPr>
    </a:lvl1pPr>
    <a:lvl2pPr marL="457200" algn="l" rtl="0" fontAlgn="base">
      <a:spcBef>
        <a:spcPct val="0"/>
      </a:spcBef>
      <a:spcAft>
        <a:spcPct val="0"/>
      </a:spcAft>
      <a:defRPr sz="1200" b="1" kern="1200">
        <a:solidFill>
          <a:schemeClr val="tx1"/>
        </a:solidFill>
        <a:latin typeface="Frutiger 45 Light" pitchFamily="2" charset="0"/>
        <a:ea typeface="STKaiti" pitchFamily="2" charset="-122"/>
        <a:cs typeface="Arial" pitchFamily="34" charset="0"/>
      </a:defRPr>
    </a:lvl2pPr>
    <a:lvl3pPr marL="914400" algn="l" rtl="0" fontAlgn="base">
      <a:spcBef>
        <a:spcPct val="0"/>
      </a:spcBef>
      <a:spcAft>
        <a:spcPct val="0"/>
      </a:spcAft>
      <a:defRPr sz="1200" b="1" kern="1200">
        <a:solidFill>
          <a:schemeClr val="tx1"/>
        </a:solidFill>
        <a:latin typeface="Frutiger 45 Light" pitchFamily="2" charset="0"/>
        <a:ea typeface="STKaiti" pitchFamily="2" charset="-122"/>
        <a:cs typeface="Arial" pitchFamily="34" charset="0"/>
      </a:defRPr>
    </a:lvl3pPr>
    <a:lvl4pPr marL="1371600" algn="l" rtl="0" fontAlgn="base">
      <a:spcBef>
        <a:spcPct val="0"/>
      </a:spcBef>
      <a:spcAft>
        <a:spcPct val="0"/>
      </a:spcAft>
      <a:defRPr sz="1200" b="1" kern="1200">
        <a:solidFill>
          <a:schemeClr val="tx1"/>
        </a:solidFill>
        <a:latin typeface="Frutiger 45 Light" pitchFamily="2" charset="0"/>
        <a:ea typeface="STKaiti" pitchFamily="2" charset="-122"/>
        <a:cs typeface="Arial" pitchFamily="34" charset="0"/>
      </a:defRPr>
    </a:lvl4pPr>
    <a:lvl5pPr marL="1828800" algn="l" rtl="0" fontAlgn="base">
      <a:spcBef>
        <a:spcPct val="0"/>
      </a:spcBef>
      <a:spcAft>
        <a:spcPct val="0"/>
      </a:spcAft>
      <a:defRPr sz="1200" b="1" kern="1200">
        <a:solidFill>
          <a:schemeClr val="tx1"/>
        </a:solidFill>
        <a:latin typeface="Frutiger 45 Light" pitchFamily="2" charset="0"/>
        <a:ea typeface="STKaiti" pitchFamily="2" charset="-122"/>
        <a:cs typeface="Arial" pitchFamily="34" charset="0"/>
      </a:defRPr>
    </a:lvl5pPr>
    <a:lvl6pPr marL="2286000" algn="l" defTabSz="914400" rtl="0" eaLnBrk="1" latinLnBrk="0" hangingPunct="1">
      <a:defRPr sz="1200" b="1" kern="1200">
        <a:solidFill>
          <a:schemeClr val="tx1"/>
        </a:solidFill>
        <a:latin typeface="Frutiger 45 Light" pitchFamily="2" charset="0"/>
        <a:ea typeface="STKaiti" pitchFamily="2" charset="-122"/>
        <a:cs typeface="Arial" pitchFamily="34" charset="0"/>
      </a:defRPr>
    </a:lvl6pPr>
    <a:lvl7pPr marL="2743200" algn="l" defTabSz="914400" rtl="0" eaLnBrk="1" latinLnBrk="0" hangingPunct="1">
      <a:defRPr sz="1200" b="1" kern="1200">
        <a:solidFill>
          <a:schemeClr val="tx1"/>
        </a:solidFill>
        <a:latin typeface="Frutiger 45 Light" pitchFamily="2" charset="0"/>
        <a:ea typeface="STKaiti" pitchFamily="2" charset="-122"/>
        <a:cs typeface="Arial" pitchFamily="34" charset="0"/>
      </a:defRPr>
    </a:lvl7pPr>
    <a:lvl8pPr marL="3200400" algn="l" defTabSz="914400" rtl="0" eaLnBrk="1" latinLnBrk="0" hangingPunct="1">
      <a:defRPr sz="1200" b="1" kern="1200">
        <a:solidFill>
          <a:schemeClr val="tx1"/>
        </a:solidFill>
        <a:latin typeface="Frutiger 45 Light" pitchFamily="2" charset="0"/>
        <a:ea typeface="STKaiti" pitchFamily="2" charset="-122"/>
        <a:cs typeface="Arial" pitchFamily="34" charset="0"/>
      </a:defRPr>
    </a:lvl8pPr>
    <a:lvl9pPr marL="3657600" algn="l" defTabSz="914400" rtl="0" eaLnBrk="1" latinLnBrk="0" hangingPunct="1">
      <a:defRPr sz="1200" b="1" kern="1200">
        <a:solidFill>
          <a:schemeClr val="tx1"/>
        </a:solidFill>
        <a:latin typeface="Frutiger 45 Light" pitchFamily="2" charset="0"/>
        <a:ea typeface="STKaiti" pitchFamily="2" charset="-122"/>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 Alex-CCS+" initials="G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000"/>
    <a:srgbClr val="FCB58A"/>
    <a:srgbClr val="BEBEBE"/>
    <a:srgbClr val="0C1C3E"/>
    <a:srgbClr val="969696"/>
    <a:srgbClr val="193D85"/>
    <a:srgbClr val="363636"/>
    <a:srgbClr val="410000"/>
    <a:srgbClr val="E6E6E6"/>
    <a:srgbClr val="007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9" autoAdjust="0"/>
    <p:restoredTop sz="95122" autoAdjust="0"/>
  </p:normalViewPr>
  <p:slideViewPr>
    <p:cSldViewPr snapToGrid="0">
      <p:cViewPr>
        <p:scale>
          <a:sx n="66" d="100"/>
          <a:sy n="66" d="100"/>
        </p:scale>
        <p:origin x="-1042" y="533"/>
      </p:cViewPr>
      <p:guideLst>
        <p:guide orient="horz" pos="972"/>
        <p:guide orient="horz" pos="1380"/>
        <p:guide orient="horz" pos="4599"/>
        <p:guide orient="horz" pos="2852"/>
        <p:guide orient="horz" pos="2512"/>
        <p:guide orient="horz" pos="4703"/>
        <p:guide orient="horz" pos="3528"/>
        <p:guide orient="horz" pos="4433"/>
        <p:guide orient="horz" pos="4311"/>
        <p:guide orient="horz" pos="682"/>
        <p:guide orient="horz" pos="2111"/>
        <p:guide orient="horz" pos="4060"/>
        <p:guide pos="491"/>
        <p:guide pos="2763"/>
        <p:guide pos="4275"/>
        <p:guide pos="6115"/>
        <p:guide pos="4737"/>
        <p:guide pos="2357"/>
      </p:guideLst>
    </p:cSldViewPr>
  </p:slideViewPr>
  <p:notesTextViewPr>
    <p:cViewPr>
      <p:scale>
        <a:sx n="100" d="100"/>
        <a:sy n="100" d="100"/>
      </p:scale>
      <p:origin x="0" y="0"/>
    </p:cViewPr>
  </p:notesTextViewPr>
  <p:sorterViewPr>
    <p:cViewPr>
      <p:scale>
        <a:sx n="190" d="100"/>
        <a:sy n="190" d="100"/>
      </p:scale>
      <p:origin x="0" y="19824"/>
    </p:cViewPr>
  </p:sorterViewPr>
  <p:notesViewPr>
    <p:cSldViewPr snapToGrid="0">
      <p:cViewPr varScale="1">
        <p:scale>
          <a:sx n="69" d="100"/>
          <a:sy n="69" d="100"/>
        </p:scale>
        <p:origin x="-2280" y="-114"/>
      </p:cViewPr>
      <p:guideLst>
        <p:guide orient="horz" pos="3127"/>
        <p:guide orient="horz" pos="152"/>
        <p:guide orient="horz" pos="2928"/>
        <p:guide orient="horz" pos="5998"/>
        <p:guide pos="338"/>
        <p:guide pos="399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5.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6.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7.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8.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9.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0.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1.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3.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4.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5.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6.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7.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8.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9.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4.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5.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6.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8.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9.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50.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8.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0.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38940847459571"/>
          <c:y val="0.17832978752105327"/>
          <c:w val="0.81783387202145585"/>
          <c:h val="0.65741961219605261"/>
        </c:manualLayout>
      </c:layout>
      <c:barChart>
        <c:barDir val="col"/>
        <c:grouping val="clustered"/>
        <c:varyColors val="0"/>
        <c:ser>
          <c:idx val="0"/>
          <c:order val="0"/>
          <c:tx>
            <c:strRef>
              <c:f>'Slide 3'!$A$2</c:f>
              <c:strCache>
                <c:ptCount val="1"/>
                <c:pt idx="0">
                  <c:v>营业收入</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spPr>
              <a:noFill/>
              <a:ln w="25400">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showLegendKey val="0"/>
            <c:showVal val="1"/>
            <c:showCatName val="0"/>
            <c:showSerName val="0"/>
            <c:showPercent val="0"/>
            <c:showBubbleSize val="0"/>
            <c:showLeaderLines val="0"/>
          </c:dLbls>
          <c:cat>
            <c:strRef>
              <c:f>'Slide 3'!$B$1:$C$1</c:f>
              <c:strCache>
                <c:ptCount val="2"/>
                <c:pt idx="0">
                  <c:v>2019年1–6月</c:v>
                </c:pt>
                <c:pt idx="1">
                  <c:v>2020年1–6月</c:v>
                </c:pt>
              </c:strCache>
            </c:strRef>
          </c:cat>
          <c:val>
            <c:numRef>
              <c:f>'Slide 3'!$B$2:$C$2</c:f>
              <c:numCache>
                <c:formatCode>_(* #,##0_);_(* \(#,##0\);_(* "-"??_);_(@_)</c:formatCode>
                <c:ptCount val="2"/>
                <c:pt idx="0">
                  <c:v>87083</c:v>
                </c:pt>
                <c:pt idx="1">
                  <c:v>96759</c:v>
                </c:pt>
              </c:numCache>
            </c:numRef>
          </c:val>
        </c:ser>
        <c:dLbls>
          <c:showLegendKey val="0"/>
          <c:showVal val="1"/>
          <c:showCatName val="0"/>
          <c:showSerName val="0"/>
          <c:showPercent val="0"/>
          <c:showBubbleSize val="0"/>
        </c:dLbls>
        <c:gapWidth val="50"/>
        <c:axId val="895171968"/>
        <c:axId val="895637760"/>
      </c:barChart>
      <c:catAx>
        <c:axId val="895171968"/>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895637760"/>
        <c:crosses val="autoZero"/>
        <c:auto val="1"/>
        <c:lblAlgn val="ctr"/>
        <c:lblOffset val="100"/>
        <c:tickLblSkip val="1"/>
        <c:tickMarkSkip val="1"/>
        <c:noMultiLvlLbl val="0"/>
      </c:catAx>
      <c:valAx>
        <c:axId val="895637760"/>
        <c:scaling>
          <c:orientation val="minMax"/>
          <c:max val="120000"/>
          <c:min val="0"/>
        </c:scaling>
        <c:delete val="0"/>
        <c:axPos val="l"/>
        <c:numFmt formatCode="#,##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895171968"/>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68788276465442"/>
          <c:y val="0.17832978752105327"/>
          <c:w val="0.79447032662583839"/>
          <c:h val="0.66353806545106975"/>
        </c:manualLayout>
      </c:layout>
      <c:barChart>
        <c:barDir val="col"/>
        <c:grouping val="clustered"/>
        <c:varyColors val="0"/>
        <c:ser>
          <c:idx val="0"/>
          <c:order val="0"/>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9'!$B$1:$C$1</c:f>
              <c:strCache>
                <c:ptCount val="2"/>
                <c:pt idx="0">
                  <c:v>2017年12月31日</c:v>
                </c:pt>
                <c:pt idx="1">
                  <c:v>2018年6月30日</c:v>
                </c:pt>
              </c:strCache>
            </c:strRef>
          </c:cat>
          <c:val>
            <c:numRef>
              <c:f>'Slide 9'!$B$5:$C$5</c:f>
              <c:numCache>
                <c:formatCode>0.00%</c:formatCode>
                <c:ptCount val="2"/>
                <c:pt idx="0">
                  <c:v>0.39800000000000002</c:v>
                </c:pt>
                <c:pt idx="1">
                  <c:v>0.44419999999999998</c:v>
                </c:pt>
              </c:numCache>
            </c:numRef>
          </c:val>
        </c:ser>
        <c:dLbls>
          <c:dLblPos val="outEnd"/>
          <c:showLegendKey val="0"/>
          <c:showVal val="1"/>
          <c:showCatName val="0"/>
          <c:showSerName val="0"/>
          <c:showPercent val="0"/>
          <c:showBubbleSize val="0"/>
        </c:dLbls>
        <c:gapWidth val="50"/>
        <c:axId val="898548480"/>
        <c:axId val="898550016"/>
      </c:barChart>
      <c:catAx>
        <c:axId val="898548480"/>
        <c:scaling>
          <c:orientation val="minMax"/>
        </c:scaling>
        <c:delete val="0"/>
        <c:axPos val="b"/>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898550016"/>
        <c:crosses val="autoZero"/>
        <c:auto val="1"/>
        <c:lblAlgn val="ctr"/>
        <c:lblOffset val="100"/>
        <c:noMultiLvlLbl val="0"/>
      </c:catAx>
      <c:valAx>
        <c:axId val="898550016"/>
        <c:scaling>
          <c:orientation val="minMax"/>
          <c:max val="0.5"/>
          <c:min val="0"/>
        </c:scaling>
        <c:delete val="0"/>
        <c:axPos val="l"/>
        <c:numFmt formatCode="0.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898548480"/>
        <c:crosses val="autoZero"/>
        <c:crossBetween val="between"/>
        <c:majorUnit val="0.25"/>
      </c:valAx>
      <c:spPr>
        <a:noFill/>
        <a:ln w="25400">
          <a:noFill/>
        </a:ln>
      </c:spPr>
    </c:plotArea>
    <c:plotVisOnly val="1"/>
    <c:dispBlanksAs val="gap"/>
    <c:showDLblsOverMax val="0"/>
  </c:chart>
  <c:spPr>
    <a:noFill/>
    <a:ln w="9525">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02174897504628"/>
          <c:y val="0.12326370822589908"/>
          <c:w val="0.87497825102495375"/>
          <c:h val="0.66177527643846279"/>
        </c:manualLayout>
      </c:layout>
      <c:barChart>
        <c:barDir val="col"/>
        <c:grouping val="clustered"/>
        <c:varyColors val="0"/>
        <c:ser>
          <c:idx val="0"/>
          <c:order val="0"/>
          <c:tx>
            <c:strRef>
              <c:f>'Slide 9'!$A$2</c:f>
              <c:strCache>
                <c:ptCount val="1"/>
                <c:pt idx="0">
                  <c:v>一级资本充足率</c:v>
                </c:pt>
              </c:strCache>
            </c:strRef>
          </c:tx>
          <c:spPr>
            <a:gradFill flip="none" rotWithShape="1">
              <a:gsLst>
                <a:gs pos="0">
                  <a:srgbClr val="0C1C3E"/>
                </a:gs>
                <a:gs pos="50000">
                  <a:srgbClr val="193D85"/>
                </a:gs>
                <a:gs pos="100000">
                  <a:srgbClr val="0C1C3E"/>
                </a:gs>
              </a:gsLst>
              <a:lin ang="10800000" scaled="1"/>
              <a:tileRect/>
            </a:gradFill>
            <a:ln w="25400">
              <a:noFill/>
            </a:ln>
          </c:spPr>
          <c:invertIfNegative val="0"/>
          <c:dPt>
            <c:idx val="0"/>
            <c:invertIfNegative val="0"/>
            <c:bubble3D val="0"/>
          </c:dPt>
          <c:dPt>
            <c:idx val="1"/>
            <c:invertIfNegative val="0"/>
            <c:bubble3D val="0"/>
          </c:dPt>
          <c:cat>
            <c:strRef>
              <c:f>'Slide 9'!$B$1:$C$1</c:f>
              <c:strCache>
                <c:ptCount val="2"/>
                <c:pt idx="0">
                  <c:v>2019年12月31日</c:v>
                </c:pt>
                <c:pt idx="1">
                  <c:v>2020年6月30日</c:v>
                </c:pt>
              </c:strCache>
            </c:strRef>
          </c:cat>
          <c:val>
            <c:numRef>
              <c:f>'Slide 9'!$B$2:$C$2</c:f>
              <c:numCache>
                <c:formatCode>0.00%</c:formatCode>
                <c:ptCount val="2"/>
                <c:pt idx="0">
                  <c:v>0.1028</c:v>
                </c:pt>
                <c:pt idx="1">
                  <c:v>9.5000000000000001E-2</c:v>
                </c:pt>
              </c:numCache>
            </c:numRef>
          </c:val>
        </c:ser>
        <c:ser>
          <c:idx val="1"/>
          <c:order val="1"/>
          <c:tx>
            <c:strRef>
              <c:f>'Slide 9'!$A$3</c:f>
              <c:strCache>
                <c:ptCount val="1"/>
                <c:pt idx="0">
                  <c:v>资本充足率</c:v>
                </c:pt>
              </c:strCache>
            </c:strRef>
          </c:tx>
          <c:spPr>
            <a:gradFill>
              <a:gsLst>
                <a:gs pos="0">
                  <a:srgbClr val="BEBEBE">
                    <a:gamma/>
                    <a:shade val="46275"/>
                    <a:invGamma/>
                  </a:srgbClr>
                </a:gs>
                <a:gs pos="50000">
                  <a:srgbClr val="BEBEBE"/>
                </a:gs>
                <a:gs pos="100000">
                  <a:srgbClr val="BEBEBE">
                    <a:gamma/>
                    <a:shade val="46275"/>
                    <a:invGamma/>
                  </a:srgbClr>
                </a:gs>
              </a:gsLst>
              <a:lin ang="0" scaled="1"/>
            </a:gradFill>
          </c:spPr>
          <c:invertIfNegative val="0"/>
          <c:cat>
            <c:strRef>
              <c:f>'Slide 9'!$B$1:$C$1</c:f>
              <c:strCache>
                <c:ptCount val="2"/>
                <c:pt idx="0">
                  <c:v>2019年12月31日</c:v>
                </c:pt>
                <c:pt idx="1">
                  <c:v>2020年6月30日</c:v>
                </c:pt>
              </c:strCache>
            </c:strRef>
          </c:cat>
          <c:val>
            <c:numRef>
              <c:f>'Slide 9'!$B$3:$C$3</c:f>
              <c:numCache>
                <c:formatCode>0.00%</c:formatCode>
                <c:ptCount val="2"/>
                <c:pt idx="0">
                  <c:v>0.13170000000000001</c:v>
                </c:pt>
                <c:pt idx="1">
                  <c:v>0.12720000000000001</c:v>
                </c:pt>
              </c:numCache>
            </c:numRef>
          </c:val>
        </c:ser>
        <c:dLbls>
          <c:dLblPos val="outEnd"/>
          <c:showLegendKey val="0"/>
          <c:showVal val="1"/>
          <c:showCatName val="0"/>
          <c:showSerName val="0"/>
          <c:showPercent val="0"/>
          <c:showBubbleSize val="0"/>
        </c:dLbls>
        <c:gapWidth val="50"/>
        <c:axId val="898563072"/>
        <c:axId val="899855104"/>
      </c:barChart>
      <c:catAx>
        <c:axId val="898563072"/>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a:pPr>
            <a:endParaRPr lang="en-US"/>
          </a:p>
        </c:txPr>
        <c:crossAx val="899855104"/>
        <c:crosses val="autoZero"/>
        <c:auto val="1"/>
        <c:lblAlgn val="ctr"/>
        <c:lblOffset val="100"/>
        <c:noMultiLvlLbl val="0"/>
      </c:catAx>
      <c:valAx>
        <c:axId val="899855104"/>
        <c:scaling>
          <c:orientation val="minMax"/>
          <c:max val="0.15000000000000002"/>
          <c:min val="0"/>
        </c:scaling>
        <c:delete val="0"/>
        <c:axPos val="l"/>
        <c:numFmt formatCode="0.0%" sourceLinked="0"/>
        <c:majorTickMark val="none"/>
        <c:minorTickMark val="none"/>
        <c:tickLblPos val="nextTo"/>
        <c:spPr>
          <a:ln w="12700">
            <a:solidFill>
              <a:srgbClr val="000000"/>
            </a:solidFill>
            <a:prstDash val="solid"/>
          </a:ln>
        </c:spPr>
        <c:crossAx val="898563072"/>
        <c:crosses val="autoZero"/>
        <c:crossBetween val="between"/>
        <c:majorUnit val="3.0000000000000006E-2"/>
      </c:valAx>
      <c:spPr>
        <a:noFill/>
        <a:ln w="25400">
          <a:noFill/>
        </a:ln>
      </c:spPr>
    </c:plotArea>
    <c:legend>
      <c:legendPos val="b"/>
      <c:layout>
        <c:manualLayout>
          <c:xMode val="edge"/>
          <c:yMode val="edge"/>
          <c:x val="8.8440635570431414E-2"/>
          <c:y val="0.91337956378800667"/>
          <c:w val="0.86738422747308974"/>
          <c:h val="8.6620436211993321E-2"/>
        </c:manualLayout>
      </c:layout>
      <c:overlay val="0"/>
    </c:legend>
    <c:plotVisOnly val="1"/>
    <c:dispBlanksAs val="gap"/>
    <c:showDLblsOverMax val="0"/>
  </c:chart>
  <c:spPr>
    <a:noFill/>
    <a:ln w="9525">
      <a:noFill/>
    </a:ln>
    <a:effectLst/>
  </c:spPr>
  <c:txPr>
    <a:bodyPr/>
    <a:lstStyle/>
    <a:p>
      <a:pPr>
        <a:defRPr>
          <a:latin typeface="Frutiger 45 Light" panose="020B0603020202020204" pitchFamily="34" charset="0"/>
          <a:ea typeface="STKaiti" panose="02010600040101010101" pitchFamily="2" charset="-122"/>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2949164651361809E-2"/>
          <c:y val="0.14385254431301822"/>
          <c:w val="0.95220909886264249"/>
          <c:h val="0.77837035238436725"/>
        </c:manualLayout>
      </c:layout>
      <c:barChart>
        <c:barDir val="col"/>
        <c:grouping val="clustered"/>
        <c:varyColors val="0"/>
        <c:ser>
          <c:idx val="0"/>
          <c:order val="0"/>
          <c:tx>
            <c:strRef>
              <c:f>'Slide 6'!$A$18</c:f>
              <c:strCache>
                <c:ptCount val="1"/>
                <c:pt idx="0">
                  <c:v>净息差</c:v>
                </c:pt>
              </c:strCache>
            </c:strRef>
          </c:tx>
          <c:spPr>
            <a:gradFill>
              <a:gsLst>
                <a:gs pos="0">
                  <a:srgbClr val="193D85">
                    <a:gamma/>
                    <a:shade val="46275"/>
                    <a:invGamma/>
                  </a:srgbClr>
                </a:gs>
                <a:gs pos="50000">
                  <a:srgbClr val="193D85"/>
                </a:gs>
                <a:gs pos="100000">
                  <a:srgbClr val="193D85">
                    <a:gamma/>
                    <a:shade val="46275"/>
                    <a:invGamma/>
                  </a:srgbClr>
                </a:gs>
              </a:gsLst>
              <a:lin ang="0" scaled="1"/>
            </a:gradFill>
          </c:spPr>
          <c:invertIfNegative val="0"/>
          <c:dLbls>
            <c:showLegendKey val="0"/>
            <c:showVal val="1"/>
            <c:showCatName val="0"/>
            <c:showSerName val="0"/>
            <c:showPercent val="0"/>
            <c:showBubbleSize val="0"/>
            <c:showLeaderLines val="0"/>
          </c:dLbls>
          <c:cat>
            <c:strRef>
              <c:f>'Slide 6'!$B$17:$C$17</c:f>
              <c:strCache>
                <c:ptCount val="2"/>
                <c:pt idx="0">
                  <c:v>2015年1–6月</c:v>
                </c:pt>
                <c:pt idx="1">
                  <c:v>2016年1–6月</c:v>
                </c:pt>
              </c:strCache>
            </c:strRef>
          </c:cat>
          <c:val>
            <c:numRef>
              <c:f>'Slide 6'!$B$18:$C$18</c:f>
              <c:numCache>
                <c:formatCode>0.00%</c:formatCode>
                <c:ptCount val="2"/>
                <c:pt idx="0">
                  <c:v>2.35E-2</c:v>
                </c:pt>
                <c:pt idx="1">
                  <c:v>2.01E-2</c:v>
                </c:pt>
              </c:numCache>
            </c:numRef>
          </c:val>
        </c:ser>
        <c:dLbls>
          <c:showLegendKey val="0"/>
          <c:showVal val="0"/>
          <c:showCatName val="0"/>
          <c:showSerName val="0"/>
          <c:showPercent val="0"/>
          <c:showBubbleSize val="0"/>
        </c:dLbls>
        <c:gapWidth val="50"/>
        <c:axId val="900330240"/>
        <c:axId val="900331776"/>
      </c:barChart>
      <c:catAx>
        <c:axId val="900330240"/>
        <c:scaling>
          <c:orientation val="minMax"/>
        </c:scaling>
        <c:delete val="0"/>
        <c:axPos val="b"/>
        <c:majorTickMark val="none"/>
        <c:minorTickMark val="none"/>
        <c:tickLblPos val="nextTo"/>
        <c:spPr>
          <a:ln w="12700">
            <a:solidFill>
              <a:schemeClr val="tx1"/>
            </a:solidFill>
          </a:ln>
        </c:spPr>
        <c:txPr>
          <a:bodyPr/>
          <a:lstStyle/>
          <a:p>
            <a:pPr>
              <a:defRPr>
                <a:latin typeface="Frutiger 45 Light" panose="020B0603020202020204" pitchFamily="34" charset="0"/>
                <a:ea typeface="STKaiti" panose="02010600040101010101" pitchFamily="2" charset="-122"/>
              </a:defRPr>
            </a:pPr>
            <a:endParaRPr lang="en-US"/>
          </a:p>
        </c:txPr>
        <c:crossAx val="900331776"/>
        <c:crosses val="autoZero"/>
        <c:auto val="1"/>
        <c:lblAlgn val="ctr"/>
        <c:lblOffset val="100"/>
        <c:noMultiLvlLbl val="0"/>
      </c:catAx>
      <c:valAx>
        <c:axId val="900331776"/>
        <c:scaling>
          <c:orientation val="minMax"/>
          <c:max val="3.0000000000000006E-2"/>
          <c:min val="0"/>
        </c:scaling>
        <c:delete val="0"/>
        <c:axPos val="l"/>
        <c:numFmt formatCode="0.00%" sourceLinked="1"/>
        <c:majorTickMark val="none"/>
        <c:minorTickMark val="none"/>
        <c:tickLblPos val="nextTo"/>
        <c:spPr>
          <a:ln w="12700">
            <a:solidFill>
              <a:schemeClr val="tx1"/>
            </a:solidFill>
          </a:ln>
        </c:spPr>
        <c:crossAx val="900330240"/>
        <c:crosses val="autoZero"/>
        <c:crossBetween val="between"/>
        <c:majorUnit val="1.0000000000000002E-2"/>
      </c:valAx>
      <c:spPr>
        <a:noFill/>
      </c:spPr>
    </c:plotArea>
    <c:plotVisOnly val="1"/>
    <c:dispBlanksAs val="gap"/>
    <c:showDLblsOverMax val="0"/>
  </c:chart>
  <c:spPr>
    <a:noFill/>
    <a:ln>
      <a:noFill/>
    </a:ln>
  </c:spPr>
  <c:txPr>
    <a:bodyPr/>
    <a:lstStyle/>
    <a:p>
      <a:pPr>
        <a:defRPr sz="1000">
          <a:latin typeface="Frutiger 45 Light" panose="020B0603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13225175455688"/>
          <c:y val="0.17832978752105327"/>
          <c:w val="0.83202601175944713"/>
          <c:h val="0.59716441006548193"/>
        </c:manualLayout>
      </c:layout>
      <c:barChart>
        <c:barDir val="col"/>
        <c:grouping val="clustered"/>
        <c:varyColors val="0"/>
        <c:ser>
          <c:idx val="0"/>
          <c:order val="0"/>
          <c:tx>
            <c:strRef>
              <c:f>'Slide 6'!$A$14</c:f>
              <c:strCache>
                <c:ptCount val="1"/>
                <c:pt idx="0">
                  <c:v>杠杆率</c:v>
                </c:pt>
              </c:strCache>
            </c:strRef>
          </c:tx>
          <c:spPr>
            <a:gradFill>
              <a:gsLst>
                <a:gs pos="0">
                  <a:srgbClr val="193D85">
                    <a:gamma/>
                    <a:shade val="46275"/>
                    <a:invGamma/>
                  </a:srgbClr>
                </a:gs>
                <a:gs pos="50000">
                  <a:srgbClr val="193D85"/>
                </a:gs>
                <a:gs pos="100000">
                  <a:srgbClr val="193D85">
                    <a:gamma/>
                    <a:shade val="46275"/>
                    <a:invGamma/>
                  </a:srgbClr>
                </a:gs>
              </a:gsLst>
              <a:lin ang="0" scaled="1"/>
            </a:gradFill>
          </c:spPr>
          <c:invertIfNegative val="0"/>
          <c:dLbls>
            <c:showLegendKey val="0"/>
            <c:showVal val="1"/>
            <c:showCatName val="0"/>
            <c:showSerName val="0"/>
            <c:showPercent val="0"/>
            <c:showBubbleSize val="0"/>
            <c:showLeaderLines val="0"/>
          </c:dLbls>
          <c:cat>
            <c:strRef>
              <c:f>'Slide 6'!$B$13:$E$13</c:f>
              <c:strCache>
                <c:ptCount val="2"/>
                <c:pt idx="0">
                  <c:v>2015年
12月31日</c:v>
                </c:pt>
                <c:pt idx="1">
                  <c:v>2016年
6月30日</c:v>
                </c:pt>
              </c:strCache>
            </c:strRef>
          </c:cat>
          <c:val>
            <c:numRef>
              <c:f>'Slide 6'!$B$14:$E$14</c:f>
              <c:numCache>
                <c:formatCode>0.00%</c:formatCode>
                <c:ptCount val="4"/>
                <c:pt idx="0">
                  <c:v>5.6000000000000001E-2</c:v>
                </c:pt>
                <c:pt idx="1">
                  <c:v>5.33E-2</c:v>
                </c:pt>
              </c:numCache>
            </c:numRef>
          </c:val>
        </c:ser>
        <c:dLbls>
          <c:showLegendKey val="0"/>
          <c:showVal val="0"/>
          <c:showCatName val="0"/>
          <c:showSerName val="0"/>
          <c:showPercent val="0"/>
          <c:showBubbleSize val="0"/>
        </c:dLbls>
        <c:gapWidth val="50"/>
        <c:axId val="902461312"/>
        <c:axId val="902462848"/>
      </c:barChart>
      <c:catAx>
        <c:axId val="902461312"/>
        <c:scaling>
          <c:orientation val="minMax"/>
        </c:scaling>
        <c:delete val="0"/>
        <c:axPos val="b"/>
        <c:majorTickMark val="none"/>
        <c:minorTickMark val="none"/>
        <c:tickLblPos val="nextTo"/>
        <c:spPr>
          <a:ln w="12700">
            <a:solidFill>
              <a:schemeClr val="tx1"/>
            </a:solidFill>
          </a:ln>
        </c:spPr>
        <c:txPr>
          <a:bodyPr/>
          <a:lstStyle/>
          <a:p>
            <a:pPr>
              <a:defRPr sz="1000">
                <a:latin typeface="Frutiger 45 Light" panose="020B0603020202020204" pitchFamily="34" charset="0"/>
                <a:ea typeface="STKaiti" panose="02010600040101010101" pitchFamily="2" charset="-122"/>
              </a:defRPr>
            </a:pPr>
            <a:endParaRPr lang="en-US"/>
          </a:p>
        </c:txPr>
        <c:crossAx val="902462848"/>
        <c:crosses val="autoZero"/>
        <c:auto val="1"/>
        <c:lblAlgn val="ctr"/>
        <c:lblOffset val="100"/>
        <c:noMultiLvlLbl val="0"/>
      </c:catAx>
      <c:valAx>
        <c:axId val="902462848"/>
        <c:scaling>
          <c:orientation val="minMax"/>
          <c:min val="0"/>
        </c:scaling>
        <c:delete val="0"/>
        <c:axPos val="l"/>
        <c:numFmt formatCode="0.00%" sourceLinked="1"/>
        <c:majorTickMark val="none"/>
        <c:minorTickMark val="none"/>
        <c:tickLblPos val="nextTo"/>
        <c:spPr>
          <a:ln w="12700">
            <a:solidFill>
              <a:schemeClr val="tx1"/>
            </a:solidFill>
          </a:ln>
        </c:spPr>
        <c:crossAx val="902461312"/>
        <c:crosses val="autoZero"/>
        <c:crossBetween val="between"/>
        <c:majorUnit val="2.0000000000000004E-2"/>
      </c:valAx>
      <c:spPr>
        <a:noFill/>
      </c:spPr>
    </c:plotArea>
    <c:plotVisOnly val="1"/>
    <c:dispBlanksAs val="gap"/>
    <c:showDLblsOverMax val="0"/>
  </c:chart>
  <c:spPr>
    <a:noFill/>
    <a:ln>
      <a:noFill/>
    </a:ln>
  </c:spPr>
  <c:txPr>
    <a:bodyPr/>
    <a:lstStyle/>
    <a:p>
      <a:pPr>
        <a:defRPr sz="1000">
          <a:latin typeface="Frutiger 45 Light" panose="020B0603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130633872378855"/>
          <c:y val="0.18201964842500415"/>
          <c:w val="0.74264986029972058"/>
          <c:h val="0.61141550920156629"/>
        </c:manualLayout>
      </c:layout>
      <c:barChart>
        <c:barDir val="col"/>
        <c:grouping val="clustered"/>
        <c:varyColors val="0"/>
        <c:ser>
          <c:idx val="0"/>
          <c:order val="0"/>
          <c:tx>
            <c:strRef>
              <c:f>'Slide 12'!$A$2</c:f>
              <c:strCache>
                <c:ptCount val="1"/>
                <c:pt idx="0">
                  <c:v>一级资本净额</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dLbl>
              <c:idx val="1"/>
              <c:layout>
                <c:manualLayout>
                  <c:x val="-1.1560035954442535E-2"/>
                  <c:y val="-6.4385689545386334E-3"/>
                </c:manualLayout>
              </c:layout>
              <c:showLegendKey val="0"/>
              <c:showVal val="1"/>
              <c:showCatName val="0"/>
              <c:showSerName val="0"/>
              <c:showPercent val="0"/>
              <c:showBubbleSize val="0"/>
            </c:dLbl>
            <c:spPr>
              <a:noFill/>
              <a:ln w="25400">
                <a:noFill/>
              </a:ln>
            </c:spPr>
            <c:txPr>
              <a:bodyPr/>
              <a:lstStyle/>
              <a:p>
                <a:pPr>
                  <a:defRPr lang="en-US" sz="1000"/>
                </a:pPr>
                <a:endParaRPr lang="en-US"/>
              </a:p>
            </c:txPr>
            <c:showLegendKey val="0"/>
            <c:showVal val="1"/>
            <c:showCatName val="0"/>
            <c:showSerName val="0"/>
            <c:showPercent val="0"/>
            <c:showBubbleSize val="0"/>
            <c:showLeaderLines val="0"/>
          </c:dLbls>
          <c:cat>
            <c:strRef>
              <c:f>'Slide 12'!$B$1:$C$1</c:f>
              <c:strCache>
                <c:ptCount val="2"/>
                <c:pt idx="0">
                  <c:v>2018年12月31日</c:v>
                </c:pt>
                <c:pt idx="1">
                  <c:v>2019年6月30日</c:v>
                </c:pt>
              </c:strCache>
            </c:strRef>
          </c:cat>
          <c:val>
            <c:numRef>
              <c:f>'Slide 12'!$B$2:$C$2</c:f>
              <c:numCache>
                <c:formatCode>#,##0_);\(#,##0\)</c:formatCode>
                <c:ptCount val="2"/>
                <c:pt idx="0">
                  <c:v>426550</c:v>
                </c:pt>
                <c:pt idx="1">
                  <c:v>484044</c:v>
                </c:pt>
              </c:numCache>
            </c:numRef>
          </c:val>
        </c:ser>
        <c:ser>
          <c:idx val="1"/>
          <c:order val="1"/>
          <c:tx>
            <c:strRef>
              <c:f>'Slide 12'!$A$3</c:f>
              <c:strCache>
                <c:ptCount val="1"/>
                <c:pt idx="0">
                  <c:v>资本净额</c:v>
                </c:pt>
              </c:strCache>
            </c:strRef>
          </c:tx>
          <c:spPr>
            <a:gradFill rotWithShape="0">
              <a:gsLst>
                <a:gs pos="0">
                  <a:srgbClr val="BEBEBE">
                    <a:gamma/>
                    <a:shade val="46275"/>
                    <a:invGamma/>
                  </a:srgbClr>
                </a:gs>
                <a:gs pos="50000">
                  <a:srgbClr val="BEBEBE"/>
                </a:gs>
                <a:gs pos="100000">
                  <a:srgbClr val="BEBEBE">
                    <a:gamma/>
                    <a:shade val="46275"/>
                    <a:invGamma/>
                  </a:srgbClr>
                </a:gs>
              </a:gsLst>
              <a:lin ang="0" scaled="1"/>
            </a:gradFill>
            <a:ln w="25400">
              <a:noFill/>
            </a:ln>
          </c:spPr>
          <c:invertIfNegative val="0"/>
          <c:dLbls>
            <c:dLbl>
              <c:idx val="0"/>
              <c:layout>
                <c:manualLayout>
                  <c:x val="8.0320454565676778E-4"/>
                  <c:y val="-9.6897000024529674E-3"/>
                </c:manualLayout>
              </c:layout>
              <c:dLblPos val="outEnd"/>
              <c:showLegendKey val="0"/>
              <c:showVal val="1"/>
              <c:showCatName val="0"/>
              <c:showSerName val="0"/>
              <c:showPercent val="0"/>
              <c:showBubbleSize val="0"/>
            </c:dLbl>
            <c:spPr>
              <a:noFill/>
              <a:ln w="25400">
                <a:noFill/>
              </a:ln>
            </c:spPr>
            <c:txPr>
              <a:bodyPr/>
              <a:lstStyle/>
              <a:p>
                <a:pPr>
                  <a:defRPr lang="en-US" sz="1000"/>
                </a:pPr>
                <a:endParaRPr lang="en-US"/>
              </a:p>
            </c:txPr>
            <c:showLegendKey val="0"/>
            <c:showVal val="1"/>
            <c:showCatName val="0"/>
            <c:showSerName val="0"/>
            <c:showPercent val="0"/>
            <c:showBubbleSize val="0"/>
            <c:showLeaderLines val="0"/>
          </c:dLbls>
          <c:cat>
            <c:strRef>
              <c:f>'Slide 12'!$B$1:$C$1</c:f>
              <c:strCache>
                <c:ptCount val="2"/>
                <c:pt idx="0">
                  <c:v>2018年12月31日</c:v>
                </c:pt>
                <c:pt idx="1">
                  <c:v>2019年6月30日</c:v>
                </c:pt>
              </c:strCache>
            </c:strRef>
          </c:cat>
          <c:val>
            <c:numRef>
              <c:f>'Slide 12'!$B$3:$C$3</c:f>
              <c:numCache>
                <c:formatCode>#,##0_);\(#,##0\)</c:formatCode>
                <c:ptCount val="2"/>
                <c:pt idx="0">
                  <c:v>547281</c:v>
                </c:pt>
                <c:pt idx="1">
                  <c:v>623388</c:v>
                </c:pt>
              </c:numCache>
            </c:numRef>
          </c:val>
        </c:ser>
        <c:dLbls>
          <c:showLegendKey val="0"/>
          <c:showVal val="1"/>
          <c:showCatName val="0"/>
          <c:showSerName val="0"/>
          <c:showPercent val="0"/>
          <c:showBubbleSize val="0"/>
        </c:dLbls>
        <c:gapWidth val="50"/>
        <c:axId val="902656384"/>
        <c:axId val="902657920"/>
      </c:barChart>
      <c:catAx>
        <c:axId val="902656384"/>
        <c:scaling>
          <c:orientation val="minMax"/>
        </c:scaling>
        <c:delete val="0"/>
        <c:axPos val="b"/>
        <c:numFmt formatCode="General" sourceLinked="1"/>
        <c:majorTickMark val="none"/>
        <c:minorTickMark val="none"/>
        <c:tickLblPos val="nextTo"/>
        <c:spPr>
          <a:ln w="12700">
            <a:solidFill>
              <a:sysClr val="windowText" lastClr="000000"/>
            </a:solidFill>
            <a:prstDash val="solid"/>
          </a:ln>
        </c:spPr>
        <c:txPr>
          <a:bodyPr rot="0" vert="horz"/>
          <a:lstStyle/>
          <a:p>
            <a:pPr>
              <a:defRPr lang="en-US" sz="1000">
                <a:latin typeface="Frutiger 45 Light" panose="020B0603020202020204" pitchFamily="34" charset="0"/>
                <a:ea typeface="STKaiti" panose="02010600040101010101" pitchFamily="2" charset="-122"/>
              </a:defRPr>
            </a:pPr>
            <a:endParaRPr lang="en-US"/>
          </a:p>
        </c:txPr>
        <c:crossAx val="902657920"/>
        <c:crosses val="autoZero"/>
        <c:auto val="1"/>
        <c:lblAlgn val="ctr"/>
        <c:lblOffset val="100"/>
        <c:tickLblSkip val="1"/>
        <c:tickMarkSkip val="1"/>
        <c:noMultiLvlLbl val="0"/>
      </c:catAx>
      <c:valAx>
        <c:axId val="902657920"/>
        <c:scaling>
          <c:orientation val="minMax"/>
        </c:scaling>
        <c:delete val="0"/>
        <c:axPos val="l"/>
        <c:numFmt formatCode="#,##0_);[Red]\(#,##0\)" sourceLinked="0"/>
        <c:majorTickMark val="none"/>
        <c:minorTickMark val="none"/>
        <c:tickLblPos val="nextTo"/>
        <c:spPr>
          <a:ln w="12700">
            <a:solidFill>
              <a:sysClr val="windowText" lastClr="000000"/>
            </a:solidFill>
            <a:prstDash val="solid"/>
          </a:ln>
        </c:spPr>
        <c:txPr>
          <a:bodyPr rot="0" vert="horz"/>
          <a:lstStyle/>
          <a:p>
            <a:pPr>
              <a:defRPr lang="en-US" sz="1000"/>
            </a:pPr>
            <a:endParaRPr lang="en-US"/>
          </a:p>
        </c:txPr>
        <c:crossAx val="902656384"/>
        <c:crosses val="autoZero"/>
        <c:crossBetween val="between"/>
      </c:valAx>
      <c:spPr>
        <a:noFill/>
        <a:ln w="25400">
          <a:noFill/>
        </a:ln>
      </c:spPr>
    </c:plotArea>
    <c:legend>
      <c:legendPos val="b"/>
      <c:layout>
        <c:manualLayout>
          <c:xMode val="edge"/>
          <c:yMode val="edge"/>
          <c:x val="0.19399006575790928"/>
          <c:y val="0.90372493361237338"/>
          <c:w val="0.80600993424209066"/>
          <c:h val="7.611762990410513E-2"/>
        </c:manualLayout>
      </c:layout>
      <c:overlay val="0"/>
      <c:spPr>
        <a:noFill/>
        <a:ln w="25400">
          <a:noFill/>
        </a:ln>
      </c:spPr>
      <c:txPr>
        <a:bodyPr/>
        <a:lstStyle/>
        <a:p>
          <a:pPr>
            <a:defRPr lang="en-US"/>
          </a:pPr>
          <a:endParaRPr lang="en-US"/>
        </a:p>
      </c:txPr>
    </c:legend>
    <c:plotVisOnly val="1"/>
    <c:dispBlanksAs val="gap"/>
    <c:showDLblsOverMax val="0"/>
  </c:chart>
  <c:spPr>
    <a:noFill/>
    <a:ln w="9525">
      <a:noFill/>
    </a:ln>
  </c:spPr>
  <c:txPr>
    <a:bodyPr/>
    <a:lstStyle/>
    <a:p>
      <a:pPr>
        <a:defRPr sz="900" b="0" i="0" u="none" strike="noStrike" baseline="0">
          <a:solidFill>
            <a:srgbClr val="000000"/>
          </a:solidFill>
          <a:latin typeface="Frutiger 45 Light"/>
          <a:ea typeface="STKaiti"/>
          <a:cs typeface="Frutiger 45 Light"/>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29177392421385"/>
          <c:y val="0.17832978752105327"/>
          <c:w val="0.84293306724497896"/>
          <c:h val="0.68624908945853136"/>
        </c:manualLayout>
      </c:layout>
      <c:barChart>
        <c:barDir val="col"/>
        <c:grouping val="clustered"/>
        <c:varyColors val="0"/>
        <c:ser>
          <c:idx val="0"/>
          <c:order val="0"/>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9'!$B$1:$C$1</c:f>
              <c:strCache>
                <c:ptCount val="2"/>
                <c:pt idx="0">
                  <c:v>2019年12月31日</c:v>
                </c:pt>
                <c:pt idx="1">
                  <c:v>2020年6月30日</c:v>
                </c:pt>
              </c:strCache>
            </c:strRef>
          </c:cat>
          <c:val>
            <c:numRef>
              <c:f>'Slide 9'!$B$2:$C$2</c:f>
              <c:numCache>
                <c:formatCode>0.00%</c:formatCode>
                <c:ptCount val="2"/>
                <c:pt idx="0">
                  <c:v>7.9399999999999998E-2</c:v>
                </c:pt>
                <c:pt idx="1">
                  <c:v>7.5399999999999995E-2</c:v>
                </c:pt>
              </c:numCache>
            </c:numRef>
          </c:val>
        </c:ser>
        <c:dLbls>
          <c:dLblPos val="outEnd"/>
          <c:showLegendKey val="0"/>
          <c:showVal val="1"/>
          <c:showCatName val="0"/>
          <c:showSerName val="0"/>
          <c:showPercent val="0"/>
          <c:showBubbleSize val="0"/>
        </c:dLbls>
        <c:gapWidth val="50"/>
        <c:axId val="902669056"/>
        <c:axId val="902671744"/>
      </c:barChart>
      <c:catAx>
        <c:axId val="902669056"/>
        <c:scaling>
          <c:orientation val="minMax"/>
        </c:scaling>
        <c:delete val="0"/>
        <c:axPos val="b"/>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02671744"/>
        <c:crosses val="autoZero"/>
        <c:auto val="1"/>
        <c:lblAlgn val="ctr"/>
        <c:lblOffset val="100"/>
        <c:noMultiLvlLbl val="0"/>
      </c:catAx>
      <c:valAx>
        <c:axId val="902671744"/>
        <c:scaling>
          <c:orientation val="minMax"/>
          <c:min val="0"/>
        </c:scaling>
        <c:delete val="0"/>
        <c:axPos val="l"/>
        <c:numFmt formatCode="0.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02669056"/>
        <c:crosses val="autoZero"/>
        <c:crossBetween val="between"/>
        <c:majorUnit val="2.0000000000000004E-2"/>
      </c:valAx>
      <c:spPr>
        <a:noFill/>
        <a:ln w="25400">
          <a:noFill/>
        </a:ln>
      </c:spPr>
    </c:plotArea>
    <c:plotVisOnly val="1"/>
    <c:dispBlanksAs val="gap"/>
    <c:showDLblsOverMax val="0"/>
  </c:chart>
  <c:spPr>
    <a:noFill/>
    <a:ln w="9525">
      <a:noFill/>
    </a:ln>
    <a:effectLst/>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3540556338754"/>
          <c:y val="9.878989520583055E-2"/>
          <c:w val="0.84852285795061644"/>
          <c:h val="0.73695950451127534"/>
        </c:manualLayout>
      </c:layout>
      <c:barChart>
        <c:barDir val="col"/>
        <c:grouping val="clustered"/>
        <c:varyColors val="0"/>
        <c:ser>
          <c:idx val="0"/>
          <c:order val="0"/>
          <c:tx>
            <c:strRef>
              <c:f>'Slide 4'!$A$2</c:f>
              <c:strCache>
                <c:ptCount val="1"/>
                <c:pt idx="0">
                  <c:v>平均总资产收益率（年化）</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cat>
            <c:strRef>
              <c:f>'Slide 4'!$B$1:$C$1</c:f>
              <c:strCache>
                <c:ptCount val="2"/>
                <c:pt idx="0">
                  <c:v>2019年12月31日</c:v>
                </c:pt>
                <c:pt idx="1">
                  <c:v>2020年6月30日</c:v>
                </c:pt>
              </c:strCache>
            </c:strRef>
          </c:cat>
          <c:val>
            <c:numRef>
              <c:f>'Slide 4'!$B$2:$C$2</c:f>
              <c:numCache>
                <c:formatCode>0.00%</c:formatCode>
                <c:ptCount val="2"/>
                <c:pt idx="0">
                  <c:v>1.5599999999999999E-2</c:v>
                </c:pt>
                <c:pt idx="1">
                  <c:v>1.6899999999999998E-2</c:v>
                </c:pt>
              </c:numCache>
            </c:numRef>
          </c:val>
        </c:ser>
        <c:dLbls>
          <c:dLblPos val="outEnd"/>
          <c:showLegendKey val="0"/>
          <c:showVal val="1"/>
          <c:showCatName val="0"/>
          <c:showSerName val="0"/>
          <c:showPercent val="0"/>
          <c:showBubbleSize val="0"/>
        </c:dLbls>
        <c:gapWidth val="50"/>
        <c:axId val="903617920"/>
        <c:axId val="903623808"/>
      </c:barChart>
      <c:catAx>
        <c:axId val="903617920"/>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03623808"/>
        <c:crosses val="autoZero"/>
        <c:auto val="1"/>
        <c:lblAlgn val="ctr"/>
        <c:lblOffset val="100"/>
        <c:tickLblSkip val="1"/>
        <c:tickMarkSkip val="1"/>
        <c:noMultiLvlLbl val="0"/>
      </c:catAx>
      <c:valAx>
        <c:axId val="903623808"/>
        <c:scaling>
          <c:orientation val="minMax"/>
          <c:max val="2.0000000000000004E-2"/>
          <c:min val="0"/>
        </c:scaling>
        <c:delete val="0"/>
        <c:axPos val="l"/>
        <c:numFmt formatCode="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03617920"/>
        <c:crosses val="autoZero"/>
        <c:crossBetween val="between"/>
        <c:majorUnit val="5.000000000000001E-3"/>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588670511500222"/>
          <c:y val="0.17832978752105327"/>
          <c:w val="0.80411329488499783"/>
          <c:h val="0.67577497196110403"/>
        </c:manualLayout>
      </c:layout>
      <c:barChart>
        <c:barDir val="col"/>
        <c:grouping val="clustered"/>
        <c:varyColors val="0"/>
        <c:ser>
          <c:idx val="0"/>
          <c:order val="0"/>
          <c:tx>
            <c:strRef>
              <c:f>'Slide 5'!$A$2</c:f>
              <c:strCache>
                <c:ptCount val="1"/>
                <c:pt idx="0">
                  <c:v>成本收入比</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cat>
            <c:strRef>
              <c:f>'Slide 5'!$B$1:$C$1</c:f>
              <c:strCache>
                <c:ptCount val="2"/>
                <c:pt idx="0">
                  <c:v>2019年12月31日</c:v>
                </c:pt>
                <c:pt idx="1">
                  <c:v>2020年6月30日</c:v>
                </c:pt>
              </c:strCache>
            </c:strRef>
          </c:cat>
          <c:val>
            <c:numRef>
              <c:f>'Slide 5'!$B$2:$C$2</c:f>
              <c:numCache>
                <c:formatCode>0.00%</c:formatCode>
                <c:ptCount val="2"/>
                <c:pt idx="0">
                  <c:v>2.4299999999999999E-2</c:v>
                </c:pt>
                <c:pt idx="1">
                  <c:v>2.58E-2</c:v>
                </c:pt>
              </c:numCache>
            </c:numRef>
          </c:val>
        </c:ser>
        <c:dLbls>
          <c:dLblPos val="outEnd"/>
          <c:showLegendKey val="0"/>
          <c:showVal val="1"/>
          <c:showCatName val="0"/>
          <c:showSerName val="0"/>
          <c:showPercent val="0"/>
          <c:showBubbleSize val="0"/>
        </c:dLbls>
        <c:gapWidth val="50"/>
        <c:axId val="903464064"/>
        <c:axId val="903465600"/>
      </c:barChart>
      <c:catAx>
        <c:axId val="903464064"/>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03465600"/>
        <c:crosses val="autoZero"/>
        <c:auto val="1"/>
        <c:lblAlgn val="ctr"/>
        <c:lblOffset val="100"/>
        <c:tickLblSkip val="1"/>
        <c:tickMarkSkip val="1"/>
        <c:noMultiLvlLbl val="0"/>
      </c:catAx>
      <c:valAx>
        <c:axId val="903465600"/>
        <c:scaling>
          <c:orientation val="minMax"/>
          <c:max val="3.0000000000000006E-2"/>
          <c:min val="0"/>
        </c:scaling>
        <c:delete val="0"/>
        <c:axPos val="l"/>
        <c:numFmt formatCode="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03464064"/>
        <c:crosses val="autoZero"/>
        <c:crossBetween val="between"/>
        <c:majorUnit val="1.0000000000000002E-2"/>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96679809128662"/>
          <c:y val="9.878989520583055E-2"/>
          <c:w val="0.8511914654227174"/>
          <c:h val="0.74307795776629237"/>
        </c:manualLayout>
      </c:layout>
      <c:barChart>
        <c:barDir val="col"/>
        <c:grouping val="clustered"/>
        <c:varyColors val="0"/>
        <c:ser>
          <c:idx val="0"/>
          <c:order val="0"/>
          <c:tx>
            <c:strRef>
              <c:f>'Slide 4'!$A$2</c:f>
              <c:strCache>
                <c:ptCount val="1"/>
                <c:pt idx="0">
                  <c:v>基本每股收益</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00%" sourceLinked="0"/>
            <c:spPr>
              <a:noFill/>
              <a:ln w="25400">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showLegendKey val="0"/>
            <c:showVal val="1"/>
            <c:showCatName val="0"/>
            <c:showSerName val="0"/>
            <c:showPercent val="0"/>
            <c:showBubbleSize val="0"/>
            <c:showLeaderLines val="0"/>
          </c:dLbls>
          <c:cat>
            <c:strRef>
              <c:f>'Slide 4'!$B$1:$C$1</c:f>
              <c:strCache>
                <c:ptCount val="2"/>
                <c:pt idx="0">
                  <c:v>2019年12月31日</c:v>
                </c:pt>
                <c:pt idx="1">
                  <c:v>2020年6月30日</c:v>
                </c:pt>
              </c:strCache>
            </c:strRef>
          </c:cat>
          <c:val>
            <c:numRef>
              <c:f>'Slide 4'!$B$2:$C$2</c:f>
              <c:numCache>
                <c:formatCode>0.00%</c:formatCode>
                <c:ptCount val="2"/>
                <c:pt idx="0">
                  <c:v>1.5549999999999999</c:v>
                </c:pt>
                <c:pt idx="1">
                  <c:v>1.5225</c:v>
                </c:pt>
              </c:numCache>
            </c:numRef>
          </c:val>
        </c:ser>
        <c:dLbls>
          <c:showLegendKey val="0"/>
          <c:showVal val="1"/>
          <c:showCatName val="0"/>
          <c:showSerName val="0"/>
          <c:showPercent val="0"/>
          <c:showBubbleSize val="0"/>
        </c:dLbls>
        <c:gapWidth val="50"/>
        <c:axId val="903386240"/>
        <c:axId val="903393280"/>
      </c:barChart>
      <c:catAx>
        <c:axId val="903386240"/>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03393280"/>
        <c:crosses val="autoZero"/>
        <c:auto val="1"/>
        <c:lblAlgn val="ctr"/>
        <c:lblOffset val="100"/>
        <c:tickLblSkip val="1"/>
        <c:tickMarkSkip val="1"/>
        <c:noMultiLvlLbl val="0"/>
      </c:catAx>
      <c:valAx>
        <c:axId val="903393280"/>
        <c:scaling>
          <c:orientation val="minMax"/>
          <c:max val="2"/>
          <c:min val="0"/>
        </c:scaling>
        <c:delete val="0"/>
        <c:axPos val="l"/>
        <c:numFmt formatCode="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03386240"/>
        <c:crosses val="autoZero"/>
        <c:crossBetween val="between"/>
        <c:majorUnit val="1"/>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253146167864387"/>
          <c:y val="0.18201964842500415"/>
          <c:w val="0.76591589397395199"/>
          <c:h val="0.56276665857296471"/>
        </c:manualLayout>
      </c:layout>
      <c:barChart>
        <c:barDir val="col"/>
        <c:grouping val="clustered"/>
        <c:varyColors val="0"/>
        <c:ser>
          <c:idx val="0"/>
          <c:order val="0"/>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12'!$B$26:$B$27</c:f>
              <c:strCache>
                <c:ptCount val="2"/>
                <c:pt idx="0">
                  <c:v>2017年12月31日</c:v>
                </c:pt>
                <c:pt idx="1">
                  <c:v>2018年6月30日</c:v>
                </c:pt>
              </c:strCache>
            </c:strRef>
          </c:cat>
          <c:val>
            <c:numRef>
              <c:f>'Slide 12'!$C$26:$C$27</c:f>
              <c:numCache>
                <c:formatCode>#,##0.0</c:formatCode>
                <c:ptCount val="2"/>
                <c:pt idx="0">
                  <c:v>1617816</c:v>
                </c:pt>
                <c:pt idx="1">
                  <c:v>1780649</c:v>
                </c:pt>
              </c:numCache>
            </c:numRef>
          </c:val>
        </c:ser>
        <c:dLbls>
          <c:dLblPos val="outEnd"/>
          <c:showLegendKey val="0"/>
          <c:showVal val="1"/>
          <c:showCatName val="0"/>
          <c:showSerName val="0"/>
          <c:showPercent val="0"/>
          <c:showBubbleSize val="0"/>
        </c:dLbls>
        <c:gapWidth val="50"/>
        <c:axId val="905528832"/>
        <c:axId val="905552256"/>
      </c:barChart>
      <c:catAx>
        <c:axId val="905528832"/>
        <c:scaling>
          <c:orientation val="minMax"/>
        </c:scaling>
        <c:delete val="0"/>
        <c:axPos val="b"/>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05552256"/>
        <c:crosses val="autoZero"/>
        <c:auto val="1"/>
        <c:lblAlgn val="ctr"/>
        <c:lblOffset val="100"/>
        <c:noMultiLvlLbl val="0"/>
      </c:catAx>
      <c:valAx>
        <c:axId val="905552256"/>
        <c:scaling>
          <c:orientation val="minMax"/>
          <c:max val="1800000"/>
          <c:min val="0"/>
        </c:scaling>
        <c:delete val="0"/>
        <c:axPos val="l"/>
        <c:numFmt formatCode="#,##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05528832"/>
        <c:crosses val="autoZero"/>
        <c:crossBetween val="between"/>
        <c:majorUnit val="600000"/>
      </c:valAx>
      <c:spPr>
        <a:noFill/>
        <a:ln w="25400">
          <a:noFill/>
        </a:ln>
      </c:spPr>
    </c:plotArea>
    <c:plotVisOnly val="1"/>
    <c:dispBlanksAs val="gap"/>
    <c:showDLblsOverMax val="0"/>
  </c:chart>
  <c:spPr>
    <a:noFill/>
    <a:ln w="9525">
      <a:noFill/>
    </a:ln>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73136463837218"/>
          <c:y val="0.17832978752105327"/>
          <c:w val="0.81176885503940832"/>
          <c:h val="0.65741961219605261"/>
        </c:manualLayout>
      </c:layout>
      <c:barChart>
        <c:barDir val="col"/>
        <c:grouping val="clustered"/>
        <c:varyColors val="0"/>
        <c:ser>
          <c:idx val="0"/>
          <c:order val="0"/>
          <c:tx>
            <c:strRef>
              <c:f>'Slide 4'!$A$2</c:f>
              <c:strCache>
                <c:ptCount val="1"/>
                <c:pt idx="0">
                  <c:v>净息差</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00%" sourceLinked="0"/>
            <c:spPr>
              <a:noFill/>
              <a:ln w="25400">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showLegendKey val="0"/>
            <c:showVal val="1"/>
            <c:showCatName val="0"/>
            <c:showSerName val="0"/>
            <c:showPercent val="0"/>
            <c:showBubbleSize val="0"/>
            <c:showLeaderLines val="0"/>
          </c:dLbls>
          <c:cat>
            <c:strRef>
              <c:f>'Slide 4'!$B$1:$C$1</c:f>
              <c:strCache>
                <c:ptCount val="2"/>
                <c:pt idx="0">
                  <c:v>2019年1–6月</c:v>
                </c:pt>
                <c:pt idx="1">
                  <c:v>2020年1–6月</c:v>
                </c:pt>
              </c:strCache>
            </c:strRef>
          </c:cat>
          <c:val>
            <c:numRef>
              <c:f>'Slide 4'!$B$2:$C$2</c:f>
              <c:numCache>
                <c:formatCode>0.00%</c:formatCode>
                <c:ptCount val="2"/>
                <c:pt idx="0">
                  <c:v>0.02</c:v>
                </c:pt>
                <c:pt idx="1">
                  <c:v>2.1100000000000001E-2</c:v>
                </c:pt>
              </c:numCache>
            </c:numRef>
          </c:val>
        </c:ser>
        <c:dLbls>
          <c:showLegendKey val="0"/>
          <c:showVal val="1"/>
          <c:showCatName val="0"/>
          <c:showSerName val="0"/>
          <c:showPercent val="0"/>
          <c:showBubbleSize val="0"/>
        </c:dLbls>
        <c:gapWidth val="50"/>
        <c:axId val="897008384"/>
        <c:axId val="897011072"/>
      </c:barChart>
      <c:catAx>
        <c:axId val="897008384"/>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897011072"/>
        <c:crosses val="autoZero"/>
        <c:auto val="1"/>
        <c:lblAlgn val="ctr"/>
        <c:lblOffset val="100"/>
        <c:tickLblSkip val="1"/>
        <c:tickMarkSkip val="1"/>
        <c:noMultiLvlLbl val="0"/>
      </c:catAx>
      <c:valAx>
        <c:axId val="897011072"/>
        <c:scaling>
          <c:orientation val="minMax"/>
          <c:min val="0"/>
        </c:scaling>
        <c:delete val="0"/>
        <c:axPos val="l"/>
        <c:numFmt formatCode="0.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897008384"/>
        <c:crosses val="autoZero"/>
        <c:crossBetween val="between"/>
        <c:majorUnit val="4.000000000000001E-3"/>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517281539720247"/>
          <c:y val="0.19225770933564659"/>
          <c:w val="0.81176885503940832"/>
          <c:h val="0.65004633048615656"/>
        </c:manualLayout>
      </c:layout>
      <c:barChart>
        <c:barDir val="col"/>
        <c:grouping val="clustered"/>
        <c:varyColors val="0"/>
        <c:ser>
          <c:idx val="0"/>
          <c:order val="0"/>
          <c:tx>
            <c:strRef>
              <c:f>'Slide 3'!$A$2</c:f>
              <c:strCache>
                <c:ptCount val="1"/>
                <c:pt idx="0">
                  <c:v>对公一般贷款总额</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spPr>
              <a:noFill/>
              <a:ln w="25400">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showLegendKey val="0"/>
            <c:showVal val="1"/>
            <c:showCatName val="0"/>
            <c:showSerName val="0"/>
            <c:showPercent val="0"/>
            <c:showBubbleSize val="0"/>
            <c:showLeaderLines val="0"/>
          </c:dLbls>
          <c:cat>
            <c:strRef>
              <c:f>'Slide 3'!$B$1:$C$1</c:f>
              <c:strCache>
                <c:ptCount val="2"/>
                <c:pt idx="0">
                  <c:v>2019年12月31日</c:v>
                </c:pt>
                <c:pt idx="1">
                  <c:v>2020年6月30日</c:v>
                </c:pt>
              </c:strCache>
            </c:strRef>
          </c:cat>
          <c:val>
            <c:numRef>
              <c:f>'Slide 3'!$B$2:$C$2</c:f>
              <c:numCache>
                <c:formatCode>#,##0</c:formatCode>
                <c:ptCount val="2"/>
                <c:pt idx="0">
                  <c:v>2071935</c:v>
                </c:pt>
                <c:pt idx="1">
                  <c:v>2280976</c:v>
                </c:pt>
              </c:numCache>
            </c:numRef>
          </c:val>
        </c:ser>
        <c:dLbls>
          <c:showLegendKey val="0"/>
          <c:showVal val="1"/>
          <c:showCatName val="0"/>
          <c:showSerName val="0"/>
          <c:showPercent val="0"/>
          <c:showBubbleSize val="0"/>
        </c:dLbls>
        <c:gapWidth val="50"/>
        <c:axId val="910269056"/>
        <c:axId val="910272000"/>
      </c:barChart>
      <c:catAx>
        <c:axId val="910269056"/>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10272000"/>
        <c:crosses val="autoZero"/>
        <c:auto val="1"/>
        <c:lblAlgn val="ctr"/>
        <c:lblOffset val="100"/>
        <c:tickLblSkip val="1"/>
        <c:tickMarkSkip val="1"/>
        <c:noMultiLvlLbl val="0"/>
      </c:catAx>
      <c:valAx>
        <c:axId val="910272000"/>
        <c:scaling>
          <c:orientation val="minMax"/>
          <c:min val="1500000"/>
        </c:scaling>
        <c:delete val="0"/>
        <c:axPos val="l"/>
        <c:numFmt formatCode="#,##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10269056"/>
        <c:crosses val="autoZero"/>
        <c:crossBetween val="between"/>
        <c:majorUnit val="300000"/>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38940847459571"/>
          <c:y val="0.17832978752105327"/>
          <c:w val="0.81176885503940832"/>
          <c:h val="0.65414339435586377"/>
        </c:manualLayout>
      </c:layout>
      <c:barChart>
        <c:barDir val="col"/>
        <c:grouping val="clustered"/>
        <c:varyColors val="0"/>
        <c:ser>
          <c:idx val="0"/>
          <c:order val="0"/>
          <c:tx>
            <c:strRef>
              <c:f>'Slide 3'!$A$2</c:f>
              <c:strCache>
                <c:ptCount val="1"/>
                <c:pt idx="0">
                  <c:v>对公存款总额</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spPr>
              <a:noFill/>
              <a:ln w="25400">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showLegendKey val="0"/>
            <c:showVal val="1"/>
            <c:showCatName val="0"/>
            <c:showSerName val="0"/>
            <c:showPercent val="0"/>
            <c:showBubbleSize val="0"/>
            <c:showLeaderLines val="0"/>
          </c:dLbls>
          <c:cat>
            <c:strRef>
              <c:f>'Slide 3'!$B$1:$C$1</c:f>
              <c:strCache>
                <c:ptCount val="2"/>
                <c:pt idx="0">
                  <c:v>2019年12月31日</c:v>
                </c:pt>
                <c:pt idx="1">
                  <c:v>2020年6月30日</c:v>
                </c:pt>
              </c:strCache>
            </c:strRef>
          </c:cat>
          <c:val>
            <c:numRef>
              <c:f>'Slide 3'!$B$2:$C$2</c:f>
              <c:numCache>
                <c:formatCode>#,##0</c:formatCode>
                <c:ptCount val="2"/>
                <c:pt idx="0">
                  <c:v>2861873</c:v>
                </c:pt>
                <c:pt idx="1">
                  <c:v>3060156</c:v>
                </c:pt>
              </c:numCache>
            </c:numRef>
          </c:val>
        </c:ser>
        <c:dLbls>
          <c:showLegendKey val="0"/>
          <c:showVal val="1"/>
          <c:showCatName val="0"/>
          <c:showSerName val="0"/>
          <c:showPercent val="0"/>
          <c:showBubbleSize val="0"/>
        </c:dLbls>
        <c:gapWidth val="50"/>
        <c:axId val="910249984"/>
        <c:axId val="910252672"/>
      </c:barChart>
      <c:catAx>
        <c:axId val="910249984"/>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10252672"/>
        <c:crosses val="autoZero"/>
        <c:auto val="1"/>
        <c:lblAlgn val="ctr"/>
        <c:lblOffset val="100"/>
        <c:tickLblSkip val="1"/>
        <c:tickMarkSkip val="1"/>
        <c:noMultiLvlLbl val="0"/>
      </c:catAx>
      <c:valAx>
        <c:axId val="910252672"/>
        <c:scaling>
          <c:orientation val="minMax"/>
          <c:min val="2000000"/>
        </c:scaling>
        <c:delete val="0"/>
        <c:axPos val="l"/>
        <c:numFmt formatCode="#,##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10249984"/>
        <c:crosses val="autoZero"/>
        <c:crossBetween val="between"/>
        <c:majorUnit val="400000"/>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78872919269369"/>
          <c:y val="0.11102680171586481"/>
          <c:w val="0.81043455130335784"/>
          <c:h val="0.64785433812477422"/>
        </c:manualLayout>
      </c:layout>
      <c:barChart>
        <c:barDir val="col"/>
        <c:grouping val="clustered"/>
        <c:varyColors val="0"/>
        <c:ser>
          <c:idx val="0"/>
          <c:order val="0"/>
          <c:tx>
            <c:strRef>
              <c:f>'Slide 3'!$A$2</c:f>
              <c:strCache>
                <c:ptCount val="1"/>
                <c:pt idx="0">
                  <c:v>零售非零客户数</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cat>
            <c:strRef>
              <c:f>'Slide 3'!$B$1:$C$1</c:f>
              <c:strCache>
                <c:ptCount val="2"/>
                <c:pt idx="0">
                  <c:v>2019年12月31日</c:v>
                </c:pt>
                <c:pt idx="1">
                  <c:v>2020年6月30日</c:v>
                </c:pt>
              </c:strCache>
            </c:strRef>
          </c:cat>
          <c:val>
            <c:numRef>
              <c:f>'Slide 3'!$B$2:$C$2</c:f>
              <c:numCache>
                <c:formatCode>_(* #,##0_);_(* \(#,##0\);_(* "-"??_);_(@_)</c:formatCode>
                <c:ptCount val="2"/>
                <c:pt idx="0">
                  <c:v>74449</c:v>
                </c:pt>
                <c:pt idx="1">
                  <c:v>77450</c:v>
                </c:pt>
              </c:numCache>
            </c:numRef>
          </c:val>
        </c:ser>
        <c:dLbls>
          <c:dLblPos val="outEnd"/>
          <c:showLegendKey val="0"/>
          <c:showVal val="1"/>
          <c:showCatName val="0"/>
          <c:showSerName val="0"/>
          <c:showPercent val="0"/>
          <c:showBubbleSize val="0"/>
        </c:dLbls>
        <c:gapWidth val="50"/>
        <c:axId val="895381504"/>
        <c:axId val="895383040"/>
      </c:barChart>
      <c:catAx>
        <c:axId val="895381504"/>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895383040"/>
        <c:crosses val="autoZero"/>
        <c:auto val="1"/>
        <c:lblAlgn val="ctr"/>
        <c:lblOffset val="100"/>
        <c:tickLblSkip val="1"/>
        <c:tickMarkSkip val="1"/>
        <c:noMultiLvlLbl val="0"/>
      </c:catAx>
      <c:valAx>
        <c:axId val="895383040"/>
        <c:scaling>
          <c:orientation val="minMax"/>
          <c:min val="0"/>
        </c:scaling>
        <c:delete val="0"/>
        <c:axPos val="l"/>
        <c:numFmt formatCode="#,##0_);\(#,##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895381504"/>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49615277347974"/>
          <c:y val="0.30832913964349107"/>
          <c:w val="0.82256458526745291"/>
          <c:h val="0.49283114845329129"/>
        </c:manualLayout>
      </c:layout>
      <c:barChart>
        <c:barDir val="col"/>
        <c:grouping val="clustered"/>
        <c:varyColors val="0"/>
        <c:ser>
          <c:idx val="0"/>
          <c:order val="0"/>
          <c:tx>
            <c:strRef>
              <c:f>'Slide 3'!$A$2</c:f>
              <c:strCache>
                <c:ptCount val="1"/>
                <c:pt idx="0">
                  <c:v>零售业务净收入</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cat>
            <c:strRef>
              <c:f>'Slide 3'!$B$1:$C$1</c:f>
              <c:strCache>
                <c:ptCount val="2"/>
                <c:pt idx="0">
                  <c:v>2019年1-6月</c:v>
                </c:pt>
                <c:pt idx="1">
                  <c:v>2020年1-6月</c:v>
                </c:pt>
              </c:strCache>
            </c:strRef>
          </c:cat>
          <c:val>
            <c:numRef>
              <c:f>'Slide 3'!$B$2:$C$2</c:f>
              <c:numCache>
                <c:formatCode>_(* #,##0_);_(* \(#,##0\);_(* "-"??_);_(@_)</c:formatCode>
                <c:ptCount val="2"/>
                <c:pt idx="0">
                  <c:v>32269</c:v>
                </c:pt>
                <c:pt idx="1">
                  <c:v>36697</c:v>
                </c:pt>
              </c:numCache>
            </c:numRef>
          </c:val>
        </c:ser>
        <c:dLbls>
          <c:dLblPos val="outEnd"/>
          <c:showLegendKey val="0"/>
          <c:showVal val="1"/>
          <c:showCatName val="0"/>
          <c:showSerName val="0"/>
          <c:showPercent val="0"/>
          <c:showBubbleSize val="0"/>
        </c:dLbls>
        <c:gapWidth val="50"/>
        <c:axId val="895452672"/>
        <c:axId val="895454208"/>
      </c:barChart>
      <c:catAx>
        <c:axId val="895452672"/>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895454208"/>
        <c:crosses val="autoZero"/>
        <c:auto val="1"/>
        <c:lblAlgn val="ctr"/>
        <c:lblOffset val="100"/>
        <c:tickLblSkip val="1"/>
        <c:tickMarkSkip val="1"/>
        <c:noMultiLvlLbl val="0"/>
      </c:catAx>
      <c:valAx>
        <c:axId val="895454208"/>
        <c:scaling>
          <c:orientation val="minMax"/>
          <c:max val="50000"/>
          <c:min val="0"/>
        </c:scaling>
        <c:delete val="0"/>
        <c:axPos val="l"/>
        <c:numFmt formatCode="#,##0_);\(#,##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895452672"/>
        <c:crosses val="autoZero"/>
        <c:crossBetween val="between"/>
        <c:majorUnit val="10000"/>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6586952285986"/>
          <c:y val="0.11102680171586481"/>
          <c:w val="0.82256458526745291"/>
          <c:h val="0.70422640709622253"/>
        </c:manualLayout>
      </c:layout>
      <c:barChart>
        <c:barDir val="col"/>
        <c:grouping val="clustered"/>
        <c:varyColors val="0"/>
        <c:ser>
          <c:idx val="0"/>
          <c:order val="0"/>
          <c:tx>
            <c:strRef>
              <c:f>'Slide 3'!$A$2</c:f>
              <c:strCache>
                <c:ptCount val="1"/>
                <c:pt idx="0">
                  <c:v>零售存款余额</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cat>
            <c:strRef>
              <c:f>'Slide 3'!$B$1:$C$1</c:f>
              <c:strCache>
                <c:ptCount val="2"/>
                <c:pt idx="0">
                  <c:v>2019年12月31日</c:v>
                </c:pt>
                <c:pt idx="1">
                  <c:v>2020年6月30日</c:v>
                </c:pt>
              </c:strCache>
            </c:strRef>
          </c:cat>
          <c:val>
            <c:numRef>
              <c:f>'Slide 3'!$B$2:$C$2</c:f>
              <c:numCache>
                <c:formatCode>_(* #,##0_);_(* \(#,##0\);_(* "-"??_);_(@_)</c:formatCode>
                <c:ptCount val="2"/>
                <c:pt idx="0">
                  <c:v>827057</c:v>
                </c:pt>
                <c:pt idx="1">
                  <c:v>936088</c:v>
                </c:pt>
              </c:numCache>
            </c:numRef>
          </c:val>
        </c:ser>
        <c:dLbls>
          <c:dLblPos val="outEnd"/>
          <c:showLegendKey val="0"/>
          <c:showVal val="1"/>
          <c:showCatName val="0"/>
          <c:showSerName val="0"/>
          <c:showPercent val="0"/>
          <c:showBubbleSize val="0"/>
        </c:dLbls>
        <c:gapWidth val="50"/>
        <c:axId val="910769152"/>
        <c:axId val="910799616"/>
      </c:barChart>
      <c:catAx>
        <c:axId val="910769152"/>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10799616"/>
        <c:crosses val="autoZero"/>
        <c:auto val="1"/>
        <c:lblAlgn val="ctr"/>
        <c:lblOffset val="100"/>
        <c:tickLblSkip val="1"/>
        <c:tickMarkSkip val="1"/>
        <c:noMultiLvlLbl val="0"/>
      </c:catAx>
      <c:valAx>
        <c:axId val="910799616"/>
        <c:scaling>
          <c:orientation val="minMax"/>
          <c:min val="0"/>
        </c:scaling>
        <c:delete val="0"/>
        <c:axPos val="l"/>
        <c:numFmt formatCode="#,##0_);\(#,##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10769152"/>
        <c:crosses val="autoZero"/>
        <c:crossBetween val="between"/>
        <c:majorUnit val="200000"/>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6586952285986"/>
          <c:y val="0.11102680171586481"/>
          <c:w val="0.81043455130335784"/>
          <c:h val="0.70422640709622253"/>
        </c:manualLayout>
      </c:layout>
      <c:barChart>
        <c:barDir val="col"/>
        <c:grouping val="clustered"/>
        <c:varyColors val="0"/>
        <c:ser>
          <c:idx val="0"/>
          <c:order val="0"/>
          <c:tx>
            <c:strRef>
              <c:f>'Slide 3'!$A$2</c:f>
              <c:strCache>
                <c:ptCount val="1"/>
                <c:pt idx="0">
                  <c:v>零售贷款余额</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cat>
            <c:strRef>
              <c:f>'Slide 3'!$B$1:$C$1</c:f>
              <c:strCache>
                <c:ptCount val="2"/>
                <c:pt idx="0">
                  <c:v>2019年12月31日</c:v>
                </c:pt>
                <c:pt idx="1">
                  <c:v>2020年6月30日</c:v>
                </c:pt>
              </c:strCache>
            </c:strRef>
          </c:cat>
          <c:val>
            <c:numRef>
              <c:f>'Slide 3'!$B$2:$C$2</c:f>
              <c:numCache>
                <c:formatCode>_(* #,##0_);_(* \(#,##0\);_(* "-"??_);_(@_)</c:formatCode>
                <c:ptCount val="2"/>
                <c:pt idx="0">
                  <c:v>1397216</c:v>
                </c:pt>
                <c:pt idx="1">
                  <c:v>1498702</c:v>
                </c:pt>
              </c:numCache>
            </c:numRef>
          </c:val>
        </c:ser>
        <c:dLbls>
          <c:dLblPos val="outEnd"/>
          <c:showLegendKey val="0"/>
          <c:showVal val="1"/>
          <c:showCatName val="0"/>
          <c:showSerName val="0"/>
          <c:showPercent val="0"/>
          <c:showBubbleSize val="0"/>
        </c:dLbls>
        <c:gapWidth val="50"/>
        <c:axId val="912208640"/>
        <c:axId val="912210176"/>
      </c:barChart>
      <c:catAx>
        <c:axId val="912208640"/>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12210176"/>
        <c:crosses val="autoZero"/>
        <c:auto val="1"/>
        <c:lblAlgn val="ctr"/>
        <c:lblOffset val="100"/>
        <c:tickLblSkip val="1"/>
        <c:tickMarkSkip val="1"/>
        <c:noMultiLvlLbl val="0"/>
      </c:catAx>
      <c:valAx>
        <c:axId val="912210176"/>
        <c:scaling>
          <c:orientation val="minMax"/>
          <c:min val="0"/>
        </c:scaling>
        <c:delete val="0"/>
        <c:axPos val="l"/>
        <c:numFmt formatCode="#,##0_);\(#,##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12208640"/>
        <c:crosses val="autoZero"/>
        <c:crossBetween val="between"/>
        <c:majorUnit val="300000"/>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2866126450351"/>
          <c:y val="0.11102680171586481"/>
          <c:w val="0.84075963621359562"/>
          <c:h val="0.76892509658977981"/>
        </c:manualLayout>
      </c:layout>
      <c:barChart>
        <c:barDir val="col"/>
        <c:grouping val="clustered"/>
        <c:varyColors val="0"/>
        <c:ser>
          <c:idx val="0"/>
          <c:order val="0"/>
          <c:tx>
            <c:strRef>
              <c:f>'Slide 3'!$A$2</c:f>
              <c:strCache>
                <c:ptCount val="1"/>
                <c:pt idx="0">
                  <c:v>社区网点金融资产余额</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cat>
            <c:strRef>
              <c:f>'Slide 3'!$B$1:$C$1</c:f>
              <c:strCache>
                <c:ptCount val="2"/>
                <c:pt idx="0">
                  <c:v>2019年12月31日</c:v>
                </c:pt>
                <c:pt idx="1">
                  <c:v>2020年6月30日</c:v>
                </c:pt>
              </c:strCache>
            </c:strRef>
          </c:cat>
          <c:val>
            <c:numRef>
              <c:f>'Slide 3'!$B$2:$C$2</c:f>
              <c:numCache>
                <c:formatCode>_(* #,##0_);_(* \(#,##0\);_(* "-"??_);_(@_)</c:formatCode>
                <c:ptCount val="2"/>
                <c:pt idx="0">
                  <c:v>159180</c:v>
                </c:pt>
                <c:pt idx="1">
                  <c:v>189007</c:v>
                </c:pt>
              </c:numCache>
            </c:numRef>
          </c:val>
        </c:ser>
        <c:dLbls>
          <c:dLblPos val="outEnd"/>
          <c:showLegendKey val="0"/>
          <c:showVal val="1"/>
          <c:showCatName val="0"/>
          <c:showSerName val="0"/>
          <c:showPercent val="0"/>
          <c:showBubbleSize val="0"/>
        </c:dLbls>
        <c:gapWidth val="50"/>
        <c:axId val="917714048"/>
        <c:axId val="917715584"/>
      </c:barChart>
      <c:catAx>
        <c:axId val="917714048"/>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17715584"/>
        <c:crosses val="autoZero"/>
        <c:auto val="1"/>
        <c:lblAlgn val="ctr"/>
        <c:lblOffset val="100"/>
        <c:tickLblSkip val="1"/>
        <c:tickMarkSkip val="1"/>
        <c:noMultiLvlLbl val="0"/>
      </c:catAx>
      <c:valAx>
        <c:axId val="917715584"/>
        <c:scaling>
          <c:orientation val="minMax"/>
          <c:min val="0"/>
        </c:scaling>
        <c:delete val="0"/>
        <c:axPos val="l"/>
        <c:numFmt formatCode="#,##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17714048"/>
        <c:crosses val="autoZero"/>
        <c:crossBetween val="between"/>
        <c:majorUnit val="100000"/>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2866126450351"/>
          <c:y val="0.11102680171586481"/>
          <c:w val="0.84075963621359562"/>
          <c:h val="0.76892509658977981"/>
        </c:manualLayout>
      </c:layout>
      <c:barChart>
        <c:barDir val="col"/>
        <c:grouping val="clustered"/>
        <c:varyColors val="0"/>
        <c:ser>
          <c:idx val="0"/>
          <c:order val="0"/>
          <c:tx>
            <c:strRef>
              <c:f>'Slide 3'!$A$2</c:f>
              <c:strCache>
                <c:ptCount val="1"/>
                <c:pt idx="0">
                  <c:v>小微贷款规模</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cat>
            <c:strRef>
              <c:f>'Slide 3'!$B$1:$C$1</c:f>
              <c:strCache>
                <c:ptCount val="2"/>
                <c:pt idx="0">
                  <c:v>2019年12月31日</c:v>
                </c:pt>
                <c:pt idx="1">
                  <c:v>2020年6月30日</c:v>
                </c:pt>
              </c:strCache>
            </c:strRef>
          </c:cat>
          <c:val>
            <c:numRef>
              <c:f>'Slide 3'!$B$2:$C$2</c:f>
              <c:numCache>
                <c:formatCode>_(* #,##0_);_(* \(#,##0\);_(* "-"??_);_(@_)</c:formatCode>
                <c:ptCount val="2"/>
                <c:pt idx="0">
                  <c:v>444560</c:v>
                </c:pt>
                <c:pt idx="1">
                  <c:v>474074</c:v>
                </c:pt>
              </c:numCache>
            </c:numRef>
          </c:val>
        </c:ser>
        <c:dLbls>
          <c:dLblPos val="outEnd"/>
          <c:showLegendKey val="0"/>
          <c:showVal val="1"/>
          <c:showCatName val="0"/>
          <c:showSerName val="0"/>
          <c:showPercent val="0"/>
          <c:showBubbleSize val="0"/>
        </c:dLbls>
        <c:gapWidth val="50"/>
        <c:axId val="918932096"/>
        <c:axId val="918425984"/>
      </c:barChart>
      <c:catAx>
        <c:axId val="918932096"/>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18425984"/>
        <c:crosses val="autoZero"/>
        <c:auto val="1"/>
        <c:lblAlgn val="ctr"/>
        <c:lblOffset val="100"/>
        <c:tickLblSkip val="1"/>
        <c:tickMarkSkip val="1"/>
        <c:noMultiLvlLbl val="0"/>
      </c:catAx>
      <c:valAx>
        <c:axId val="918425984"/>
        <c:scaling>
          <c:orientation val="minMax"/>
          <c:min val="0"/>
        </c:scaling>
        <c:delete val="0"/>
        <c:axPos val="l"/>
        <c:numFmt formatCode="#,##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18932096"/>
        <c:crosses val="autoZero"/>
        <c:crossBetween val="between"/>
        <c:majorUnit val="100000"/>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2866126450351"/>
          <c:y val="0.11102680171586481"/>
          <c:w val="0.84075963621359562"/>
          <c:h val="0.76892509658977981"/>
        </c:manualLayout>
      </c:layout>
      <c:barChart>
        <c:barDir val="col"/>
        <c:grouping val="clustered"/>
        <c:varyColors val="0"/>
        <c:ser>
          <c:idx val="0"/>
          <c:order val="0"/>
          <c:tx>
            <c:strRef>
              <c:f>'Slide 3'!$A$2</c:f>
              <c:strCache>
                <c:ptCount val="1"/>
                <c:pt idx="0">
                  <c:v>社区网点客户数</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cat>
            <c:strRef>
              <c:f>'Slide 3'!$B$1:$C$1</c:f>
              <c:strCache>
                <c:ptCount val="2"/>
                <c:pt idx="0">
                  <c:v>2019年12月31日</c:v>
                </c:pt>
                <c:pt idx="1">
                  <c:v>2020年6月30日</c:v>
                </c:pt>
              </c:strCache>
            </c:strRef>
          </c:cat>
          <c:val>
            <c:numRef>
              <c:f>'Slide 3'!$B$2:$C$2</c:f>
              <c:numCache>
                <c:formatCode>_(* #,##0_);_(* \(#,##0\);_(* "-"??_);_(@_)</c:formatCode>
                <c:ptCount val="2"/>
                <c:pt idx="0">
                  <c:v>120703</c:v>
                </c:pt>
                <c:pt idx="1">
                  <c:v>130527</c:v>
                </c:pt>
              </c:numCache>
            </c:numRef>
          </c:val>
        </c:ser>
        <c:dLbls>
          <c:dLblPos val="outEnd"/>
          <c:showLegendKey val="0"/>
          <c:showVal val="1"/>
          <c:showCatName val="0"/>
          <c:showSerName val="0"/>
          <c:showPercent val="0"/>
          <c:showBubbleSize val="0"/>
        </c:dLbls>
        <c:gapWidth val="50"/>
        <c:axId val="919699840"/>
        <c:axId val="919701376"/>
      </c:barChart>
      <c:catAx>
        <c:axId val="919699840"/>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19701376"/>
        <c:crosses val="autoZero"/>
        <c:auto val="1"/>
        <c:lblAlgn val="ctr"/>
        <c:lblOffset val="100"/>
        <c:tickLblSkip val="1"/>
        <c:tickMarkSkip val="1"/>
        <c:noMultiLvlLbl val="0"/>
      </c:catAx>
      <c:valAx>
        <c:axId val="919701376"/>
        <c:scaling>
          <c:orientation val="minMax"/>
          <c:min val="0"/>
        </c:scaling>
        <c:delete val="0"/>
        <c:axPos val="l"/>
        <c:numFmt formatCode="#,##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19699840"/>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1763365076502"/>
          <c:y val="0.25477075782193892"/>
          <c:w val="0.82309311289479981"/>
          <c:h val="0.46868828896387943"/>
        </c:manualLayout>
      </c:layout>
      <c:barChart>
        <c:barDir val="col"/>
        <c:grouping val="clustered"/>
        <c:varyColors val="0"/>
        <c:ser>
          <c:idx val="0"/>
          <c:order val="0"/>
          <c:tx>
            <c:strRef>
              <c:f>'Slide 15!'!$A$40</c:f>
              <c:strCache>
                <c:ptCount val="1"/>
                <c:pt idx="0">
                  <c:v>私人银行达标客户的金融资产管理规模</c:v>
                </c:pt>
              </c:strCache>
            </c:strRef>
          </c:tx>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15!'!$B$39:$C$39</c:f>
              <c:strCache>
                <c:ptCount val="2"/>
                <c:pt idx="0">
                  <c:v>2019年12月31日</c:v>
                </c:pt>
                <c:pt idx="1">
                  <c:v>2020年6月30日</c:v>
                </c:pt>
              </c:strCache>
            </c:strRef>
          </c:cat>
          <c:val>
            <c:numRef>
              <c:f>'Slide 15!'!$B$40:$C$40</c:f>
              <c:numCache>
                <c:formatCode>_(* #,##0_);_(* \(#,##0\);_(* "-"??_);_(@_)</c:formatCode>
                <c:ptCount val="2"/>
                <c:pt idx="0">
                  <c:v>468668</c:v>
                </c:pt>
                <c:pt idx="1">
                  <c:v>512599</c:v>
                </c:pt>
              </c:numCache>
            </c:numRef>
          </c:val>
        </c:ser>
        <c:dLbls>
          <c:dLblPos val="outEnd"/>
          <c:showLegendKey val="0"/>
          <c:showVal val="1"/>
          <c:showCatName val="0"/>
          <c:showSerName val="0"/>
          <c:showPercent val="0"/>
          <c:showBubbleSize val="0"/>
        </c:dLbls>
        <c:gapWidth val="50"/>
        <c:axId val="921846144"/>
        <c:axId val="921848832"/>
      </c:barChart>
      <c:catAx>
        <c:axId val="921846144"/>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21848832"/>
        <c:crosses val="autoZero"/>
        <c:auto val="1"/>
        <c:lblAlgn val="ctr"/>
        <c:lblOffset val="100"/>
        <c:noMultiLvlLbl val="0"/>
      </c:catAx>
      <c:valAx>
        <c:axId val="921848832"/>
        <c:scaling>
          <c:orientation val="minMax"/>
          <c:min val="0"/>
        </c:scaling>
        <c:delete val="0"/>
        <c:axPos val="l"/>
        <c:numFmt formatCode="#,##0;\ \(#,##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21846144"/>
        <c:crosses val="autoZero"/>
        <c:crossBetween val="between"/>
        <c:majorUnit val="200000"/>
      </c:valAx>
      <c:spPr>
        <a:noFill/>
        <a:ln w="25400">
          <a:noFill/>
        </a:ln>
      </c:spPr>
    </c:plotArea>
    <c:plotVisOnly val="1"/>
    <c:dispBlanksAs val="gap"/>
    <c:showDLblsOverMax val="0"/>
  </c:chart>
  <c:spPr>
    <a:noFill/>
    <a:ln w="9525">
      <a:noFill/>
    </a:ln>
    <a:effectLst/>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338940847459571"/>
          <c:y val="0.17832978752105327"/>
          <c:w val="0.81176885503940832"/>
          <c:h val="0.65741961219605261"/>
        </c:manualLayout>
      </c:layout>
      <c:barChart>
        <c:barDir val="col"/>
        <c:grouping val="clustered"/>
        <c:varyColors val="0"/>
        <c:ser>
          <c:idx val="0"/>
          <c:order val="0"/>
          <c:tx>
            <c:strRef>
              <c:f>'Slide 3'!$A$2</c:f>
              <c:strCache>
                <c:ptCount val="1"/>
                <c:pt idx="0">
                  <c:v>归属于母公司股东的净利润</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spPr>
              <a:noFill/>
              <a:ln w="25400">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showLegendKey val="0"/>
            <c:showVal val="1"/>
            <c:showCatName val="0"/>
            <c:showSerName val="0"/>
            <c:showPercent val="0"/>
            <c:showBubbleSize val="0"/>
            <c:showLeaderLines val="0"/>
          </c:dLbls>
          <c:cat>
            <c:strRef>
              <c:f>'Slide 3'!$B$1:$C$1</c:f>
              <c:strCache>
                <c:ptCount val="2"/>
                <c:pt idx="0">
                  <c:v>2019年1–6月</c:v>
                </c:pt>
                <c:pt idx="1">
                  <c:v>2020年1–6月</c:v>
                </c:pt>
              </c:strCache>
            </c:strRef>
          </c:cat>
          <c:val>
            <c:numRef>
              <c:f>'Slide 3'!$B$2:$C$2</c:f>
              <c:numCache>
                <c:formatCode>_(* #,##0_);_(* \(#,##0\);_(* "-"??_);_(@_)</c:formatCode>
                <c:ptCount val="2"/>
                <c:pt idx="0">
                  <c:v>31623</c:v>
                </c:pt>
                <c:pt idx="1">
                  <c:v>28453</c:v>
                </c:pt>
              </c:numCache>
            </c:numRef>
          </c:val>
        </c:ser>
        <c:dLbls>
          <c:showLegendKey val="0"/>
          <c:showVal val="1"/>
          <c:showCatName val="0"/>
          <c:showSerName val="0"/>
          <c:showPercent val="0"/>
          <c:showBubbleSize val="0"/>
        </c:dLbls>
        <c:gapWidth val="50"/>
        <c:axId val="897259392"/>
        <c:axId val="898188032"/>
      </c:barChart>
      <c:catAx>
        <c:axId val="897259392"/>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898188032"/>
        <c:crosses val="autoZero"/>
        <c:auto val="1"/>
        <c:lblAlgn val="ctr"/>
        <c:lblOffset val="100"/>
        <c:tickLblSkip val="1"/>
        <c:tickMarkSkip val="1"/>
        <c:noMultiLvlLbl val="0"/>
      </c:catAx>
      <c:valAx>
        <c:axId val="898188032"/>
        <c:scaling>
          <c:orientation val="minMax"/>
          <c:min val="0"/>
        </c:scaling>
        <c:delete val="0"/>
        <c:axPos val="l"/>
        <c:numFmt formatCode="#,##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897259392"/>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90876720952949"/>
          <c:y val="0.18201964842500415"/>
          <c:w val="0.85340197933603534"/>
          <c:h val="0.5848430600741481"/>
        </c:manualLayout>
      </c:layout>
      <c:barChart>
        <c:barDir val="col"/>
        <c:grouping val="clustered"/>
        <c:varyColors val="0"/>
        <c:ser>
          <c:idx val="0"/>
          <c:order val="0"/>
          <c:tx>
            <c:strRef>
              <c:f>'Slide 15!'!$A$40</c:f>
              <c:strCache>
                <c:ptCount val="1"/>
                <c:pt idx="0">
                  <c:v>信用卡累计发卡数</c:v>
                </c:pt>
              </c:strCache>
            </c:strRef>
          </c:tx>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15!'!$B$39:$C$39</c:f>
              <c:strCache>
                <c:ptCount val="2"/>
                <c:pt idx="0">
                  <c:v>2019年12月31日</c:v>
                </c:pt>
                <c:pt idx="1">
                  <c:v>2020年6月30日</c:v>
                </c:pt>
              </c:strCache>
            </c:strRef>
          </c:cat>
          <c:val>
            <c:numRef>
              <c:f>'Slide 15!'!$B$40:$C$40</c:f>
              <c:numCache>
                <c:formatCode>_(* #,##0_);_(* \(#,##0\);_(* "-"??_);_(@_)</c:formatCode>
                <c:ptCount val="2"/>
                <c:pt idx="0">
                  <c:v>57456</c:v>
                </c:pt>
                <c:pt idx="1">
                  <c:v>60000</c:v>
                </c:pt>
              </c:numCache>
            </c:numRef>
          </c:val>
        </c:ser>
        <c:dLbls>
          <c:dLblPos val="outEnd"/>
          <c:showLegendKey val="0"/>
          <c:showVal val="1"/>
          <c:showCatName val="0"/>
          <c:showSerName val="0"/>
          <c:showPercent val="0"/>
          <c:showBubbleSize val="0"/>
        </c:dLbls>
        <c:gapWidth val="50"/>
        <c:axId val="921953792"/>
        <c:axId val="921956736"/>
      </c:barChart>
      <c:catAx>
        <c:axId val="921953792"/>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21956736"/>
        <c:crosses val="autoZero"/>
        <c:auto val="1"/>
        <c:lblAlgn val="ctr"/>
        <c:lblOffset val="100"/>
        <c:noMultiLvlLbl val="0"/>
      </c:catAx>
      <c:valAx>
        <c:axId val="921956736"/>
        <c:scaling>
          <c:orientation val="minMax"/>
          <c:min val="0"/>
        </c:scaling>
        <c:delete val="0"/>
        <c:axPos val="l"/>
        <c:numFmt formatCode="#,##0;\ \(#,##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21953792"/>
        <c:crosses val="autoZero"/>
        <c:crossBetween val="between"/>
        <c:majorUnit val="20000"/>
      </c:valAx>
      <c:spPr>
        <a:noFill/>
        <a:ln w="25400">
          <a:noFill/>
        </a:ln>
      </c:spPr>
    </c:plotArea>
    <c:plotVisOnly val="1"/>
    <c:dispBlanksAs val="gap"/>
    <c:showDLblsOverMax val="0"/>
  </c:chart>
  <c:spPr>
    <a:noFill/>
    <a:ln w="9525">
      <a:noFill/>
    </a:ln>
    <a:effectLst/>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21763365076502"/>
          <c:y val="0.18201964842500415"/>
          <c:w val="0.82309311289479981"/>
          <c:h val="0.5848430600741481"/>
        </c:manualLayout>
      </c:layout>
      <c:barChart>
        <c:barDir val="col"/>
        <c:grouping val="clustered"/>
        <c:varyColors val="0"/>
        <c:ser>
          <c:idx val="0"/>
          <c:order val="0"/>
          <c:tx>
            <c:strRef>
              <c:f>'Slide 15!'!$A$40</c:f>
              <c:strCache>
                <c:ptCount val="1"/>
                <c:pt idx="0">
                  <c:v>信用卡实现交易额</c:v>
                </c:pt>
              </c:strCache>
            </c:strRef>
          </c:tx>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15!'!$B$39:$C$39</c:f>
              <c:strCache>
                <c:ptCount val="2"/>
                <c:pt idx="0">
                  <c:v>2019年1-6月</c:v>
                </c:pt>
                <c:pt idx="1">
                  <c:v>2020年1-6月</c:v>
                </c:pt>
              </c:strCache>
            </c:strRef>
          </c:cat>
          <c:val>
            <c:numRef>
              <c:f>'Slide 15!'!$B$40:$C$40</c:f>
              <c:numCache>
                <c:formatCode>_(* #,##0_);_(* \(#,##0\);_(* "-"??_);_(@_)</c:formatCode>
                <c:ptCount val="2"/>
                <c:pt idx="0">
                  <c:v>1193414</c:v>
                </c:pt>
                <c:pt idx="1">
                  <c:v>1259989</c:v>
                </c:pt>
              </c:numCache>
            </c:numRef>
          </c:val>
        </c:ser>
        <c:dLbls>
          <c:dLblPos val="outEnd"/>
          <c:showLegendKey val="0"/>
          <c:showVal val="1"/>
          <c:showCatName val="0"/>
          <c:showSerName val="0"/>
          <c:showPercent val="0"/>
          <c:showBubbleSize val="0"/>
        </c:dLbls>
        <c:gapWidth val="50"/>
        <c:axId val="922008192"/>
        <c:axId val="923448832"/>
      </c:barChart>
      <c:catAx>
        <c:axId val="922008192"/>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23448832"/>
        <c:crosses val="autoZero"/>
        <c:auto val="1"/>
        <c:lblAlgn val="ctr"/>
        <c:lblOffset val="100"/>
        <c:noMultiLvlLbl val="0"/>
      </c:catAx>
      <c:valAx>
        <c:axId val="923448832"/>
        <c:scaling>
          <c:orientation val="minMax"/>
          <c:min val="0"/>
        </c:scaling>
        <c:delete val="0"/>
        <c:axPos val="l"/>
        <c:numFmt formatCode="#,##0;\ \(#,##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22008192"/>
        <c:crosses val="autoZero"/>
        <c:crossBetween val="between"/>
        <c:majorUnit val="300000"/>
      </c:valAx>
      <c:spPr>
        <a:noFill/>
        <a:ln w="25400">
          <a:noFill/>
        </a:ln>
      </c:spPr>
    </c:plotArea>
    <c:plotVisOnly val="1"/>
    <c:dispBlanksAs val="gap"/>
    <c:showDLblsOverMax val="0"/>
  </c:chart>
  <c:spPr>
    <a:noFill/>
    <a:ln w="9525">
      <a:noFill/>
    </a:ln>
    <a:effectLst/>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90876720952949"/>
          <c:y val="0.18201964842500415"/>
          <c:w val="0.85340197933603534"/>
          <c:h val="0.54143961171520216"/>
        </c:manualLayout>
      </c:layout>
      <c:barChart>
        <c:barDir val="col"/>
        <c:grouping val="clustered"/>
        <c:varyColors val="0"/>
        <c:ser>
          <c:idx val="0"/>
          <c:order val="0"/>
          <c:tx>
            <c:strRef>
              <c:f>'Slide 15!'!$A$40</c:f>
              <c:strCache>
                <c:ptCount val="1"/>
                <c:pt idx="0">
                  <c:v>金融资产800万以上私人银行达标客户数 （户）</c:v>
                </c:pt>
              </c:strCache>
            </c:strRef>
          </c:tx>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15!'!$B$39:$C$39</c:f>
              <c:strCache>
                <c:ptCount val="2"/>
                <c:pt idx="0">
                  <c:v>2019年12月31日</c:v>
                </c:pt>
                <c:pt idx="1">
                  <c:v>2020年6月30日</c:v>
                </c:pt>
              </c:strCache>
            </c:strRef>
          </c:cat>
          <c:val>
            <c:numRef>
              <c:f>'Slide 15!'!$B$40:$C$40</c:f>
              <c:numCache>
                <c:formatCode>_(* #,##0_);_(* \(#,##0\);_(* "-"??_);_(@_)</c:formatCode>
                <c:ptCount val="2"/>
                <c:pt idx="0">
                  <c:v>31338</c:v>
                </c:pt>
                <c:pt idx="1">
                  <c:v>34999</c:v>
                </c:pt>
              </c:numCache>
            </c:numRef>
          </c:val>
        </c:ser>
        <c:dLbls>
          <c:dLblPos val="outEnd"/>
          <c:showLegendKey val="0"/>
          <c:showVal val="1"/>
          <c:showCatName val="0"/>
          <c:showSerName val="0"/>
          <c:showPercent val="0"/>
          <c:showBubbleSize val="0"/>
        </c:dLbls>
        <c:gapWidth val="50"/>
        <c:axId val="925188096"/>
        <c:axId val="925190784"/>
      </c:barChart>
      <c:catAx>
        <c:axId val="925188096"/>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25190784"/>
        <c:crosses val="autoZero"/>
        <c:auto val="1"/>
        <c:lblAlgn val="ctr"/>
        <c:lblOffset val="100"/>
        <c:noMultiLvlLbl val="0"/>
      </c:catAx>
      <c:valAx>
        <c:axId val="925190784"/>
        <c:scaling>
          <c:orientation val="minMax"/>
          <c:min val="0"/>
        </c:scaling>
        <c:delete val="0"/>
        <c:axPos val="l"/>
        <c:numFmt formatCode="#,##0;\ \(#,##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25188096"/>
        <c:crosses val="autoZero"/>
        <c:crossBetween val="between"/>
        <c:majorUnit val="10000"/>
      </c:valAx>
      <c:spPr>
        <a:noFill/>
        <a:ln w="25400">
          <a:noFill/>
        </a:ln>
      </c:spPr>
    </c:plotArea>
    <c:plotVisOnly val="1"/>
    <c:dispBlanksAs val="gap"/>
    <c:showDLblsOverMax val="0"/>
  </c:chart>
  <c:spPr>
    <a:noFill/>
    <a:ln w="9525">
      <a:noFill/>
    </a:ln>
    <a:effectLst/>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188071855502599"/>
          <c:y val="0.11266887984445237"/>
          <c:w val="0.70867485876571457"/>
          <c:h val="0.68209336199996273"/>
        </c:manualLayout>
      </c:layout>
      <c:barChart>
        <c:barDir val="col"/>
        <c:grouping val="clustered"/>
        <c:varyColors val="0"/>
        <c:ser>
          <c:idx val="0"/>
          <c:order val="0"/>
          <c:tx>
            <c:strRef>
              <c:f>'Slide 18!'!$A$2</c:f>
              <c:strCache>
                <c:ptCount val="1"/>
                <c:pt idx="0">
                  <c:v>境内即期结售汇交易量</c:v>
                </c:pt>
              </c:strCache>
            </c:strRef>
          </c:tx>
          <c:spPr>
            <a:gradFill>
              <a:gsLst>
                <a:gs pos="0">
                  <a:srgbClr val="0C1C3E"/>
                </a:gs>
                <a:gs pos="100000">
                  <a:srgbClr val="0C1C3E"/>
                </a:gs>
                <a:gs pos="50000">
                  <a:srgbClr val="193D85"/>
                </a:gs>
                <a:gs pos="100000">
                  <a:srgbClr val="0C1C3E"/>
                </a:gs>
              </a:gsLst>
              <a:lin ang="0" scaled="0"/>
            </a:gradFill>
            <a:ln w="25400">
              <a:noFill/>
            </a:ln>
          </c:spPr>
          <c:invertIfNegative val="0"/>
          <c:dPt>
            <c:idx val="0"/>
            <c:invertIfNegative val="0"/>
            <c:bubble3D val="0"/>
            <c:spPr>
              <a:gradFill>
                <a:gsLst>
                  <a:gs pos="0">
                    <a:srgbClr val="0C1C3E"/>
                  </a:gs>
                  <a:gs pos="100000">
                    <a:srgbClr val="0C1C3E"/>
                  </a:gs>
                  <a:gs pos="50000">
                    <a:srgbClr val="193D85"/>
                  </a:gs>
                  <a:gs pos="100000">
                    <a:srgbClr val="0C1C3E"/>
                  </a:gs>
                </a:gsLst>
                <a:lin ang="0" scaled="0"/>
              </a:gradFill>
              <a:ln w="22225">
                <a:solidFill>
                  <a:schemeClr val="tx1"/>
                </a:solidFill>
              </a:ln>
            </c:spPr>
          </c:dPt>
          <c:dLbls>
            <c:showLegendKey val="0"/>
            <c:showVal val="1"/>
            <c:showCatName val="0"/>
            <c:showSerName val="0"/>
            <c:showPercent val="0"/>
            <c:showBubbleSize val="0"/>
            <c:showLeaderLines val="0"/>
          </c:dLbls>
          <c:cat>
            <c:strRef>
              <c:f>'Slide 18!'!$B$1:$C$1</c:f>
              <c:strCache>
                <c:ptCount val="2"/>
                <c:pt idx="0">
                  <c:v>2019年1-6月</c:v>
                </c:pt>
                <c:pt idx="1">
                  <c:v>2020年1-6月</c:v>
                </c:pt>
              </c:strCache>
            </c:strRef>
          </c:cat>
          <c:val>
            <c:numRef>
              <c:f>'Slide 18!'!$B$2:$C$2</c:f>
              <c:numCache>
                <c:formatCode>_(* #,##0_);_(* \(#,##0\);_(* "-"??_);_(@_)</c:formatCode>
                <c:ptCount val="2"/>
                <c:pt idx="0">
                  <c:v>327858</c:v>
                </c:pt>
                <c:pt idx="1">
                  <c:v>304793</c:v>
                </c:pt>
              </c:numCache>
            </c:numRef>
          </c:val>
        </c:ser>
        <c:dLbls>
          <c:showLegendKey val="0"/>
          <c:showVal val="0"/>
          <c:showCatName val="0"/>
          <c:showSerName val="0"/>
          <c:showPercent val="0"/>
          <c:showBubbleSize val="0"/>
        </c:dLbls>
        <c:gapWidth val="50"/>
        <c:axId val="921465600"/>
        <c:axId val="921467136"/>
      </c:barChart>
      <c:catAx>
        <c:axId val="921465600"/>
        <c:scaling>
          <c:orientation val="minMax"/>
        </c:scaling>
        <c:delete val="0"/>
        <c:axPos val="b"/>
        <c:numFmt formatCode="General" sourceLinked="1"/>
        <c:majorTickMark val="none"/>
        <c:minorTickMark val="none"/>
        <c:tickLblPos val="low"/>
        <c:spPr>
          <a:ln w="6350">
            <a:solidFill>
              <a:schemeClr val="tx1"/>
            </a:solidFill>
            <a:prstDash val="solid"/>
          </a:ln>
        </c:spPr>
        <c:txPr>
          <a:bodyPr rot="0" vert="horz"/>
          <a:lstStyle/>
          <a:p>
            <a:pPr>
              <a:defRPr/>
            </a:pPr>
            <a:endParaRPr lang="en-US"/>
          </a:p>
        </c:txPr>
        <c:crossAx val="921467136"/>
        <c:crosses val="autoZero"/>
        <c:auto val="1"/>
        <c:lblAlgn val="ctr"/>
        <c:lblOffset val="100"/>
        <c:noMultiLvlLbl val="0"/>
      </c:catAx>
      <c:valAx>
        <c:axId val="921467136"/>
        <c:scaling>
          <c:orientation val="minMax"/>
          <c:min val="0"/>
        </c:scaling>
        <c:delete val="0"/>
        <c:axPos val="l"/>
        <c:numFmt formatCode="#,##0;\ \(#,##0\)" sourceLinked="0"/>
        <c:majorTickMark val="none"/>
        <c:minorTickMark val="none"/>
        <c:tickLblPos val="nextTo"/>
        <c:spPr>
          <a:ln w="6350">
            <a:solidFill>
              <a:schemeClr val="tx1"/>
            </a:solidFill>
            <a:prstDash val="solid"/>
          </a:ln>
        </c:spPr>
        <c:crossAx val="921465600"/>
        <c:crosses val="autoZero"/>
        <c:crossBetween val="between"/>
      </c:valAx>
      <c:spPr>
        <a:noFill/>
        <a:ln w="25400">
          <a:noFill/>
        </a:ln>
      </c:spPr>
    </c:plotArea>
    <c:plotVisOnly val="1"/>
    <c:dispBlanksAs val="gap"/>
    <c:showDLblsOverMax val="0"/>
  </c:chart>
  <c:spPr>
    <a:noFill/>
    <a:ln w="9525">
      <a:noFill/>
    </a:ln>
    <a:effectLst/>
  </c:spPr>
  <c:txPr>
    <a:bodyPr/>
    <a:lstStyle/>
    <a:p>
      <a:pPr>
        <a:defRPr>
          <a:latin typeface="Frutiger 45 Light" panose="020B0603020202020204" pitchFamily="34" charset="0"/>
          <a:ea typeface="STKaiti" panose="02010600040101010101" pitchFamily="2" charset="-122"/>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112718378135645"/>
          <c:y val="0.11266887984445237"/>
          <c:w val="0.7088771358616317"/>
          <c:h val="0.68209336199996273"/>
        </c:manualLayout>
      </c:layout>
      <c:barChart>
        <c:barDir val="col"/>
        <c:grouping val="clustered"/>
        <c:varyColors val="0"/>
        <c:ser>
          <c:idx val="0"/>
          <c:order val="0"/>
          <c:tx>
            <c:strRef>
              <c:f>'Slide 18!'!$A$2</c:f>
              <c:strCache>
                <c:ptCount val="1"/>
                <c:pt idx="0">
                  <c:v>资产托管规模</c:v>
                </c:pt>
              </c:strCache>
            </c:strRef>
          </c:tx>
          <c:spPr>
            <a:gradFill>
              <a:gsLst>
                <a:gs pos="0">
                  <a:srgbClr val="0C1C3E"/>
                </a:gs>
                <a:gs pos="100000">
                  <a:srgbClr val="0C1C3E"/>
                </a:gs>
                <a:gs pos="50000">
                  <a:srgbClr val="193D85"/>
                </a:gs>
                <a:gs pos="100000">
                  <a:srgbClr val="0C1C3E"/>
                </a:gs>
              </a:gsLst>
              <a:lin ang="0" scaled="0"/>
            </a:gradFill>
            <a:ln w="25400">
              <a:noFill/>
            </a:ln>
          </c:spPr>
          <c:invertIfNegative val="0"/>
          <c:dPt>
            <c:idx val="0"/>
            <c:invertIfNegative val="0"/>
            <c:bubble3D val="0"/>
            <c:spPr>
              <a:gradFill>
                <a:gsLst>
                  <a:gs pos="0">
                    <a:srgbClr val="0C1C3E"/>
                  </a:gs>
                  <a:gs pos="100000">
                    <a:srgbClr val="0C1C3E"/>
                  </a:gs>
                  <a:gs pos="50000">
                    <a:srgbClr val="193D85"/>
                  </a:gs>
                  <a:gs pos="100000">
                    <a:srgbClr val="0C1C3E"/>
                  </a:gs>
                </a:gsLst>
                <a:lin ang="0" scaled="0"/>
              </a:gradFill>
              <a:ln w="22225">
                <a:solidFill>
                  <a:schemeClr val="tx1"/>
                </a:solidFill>
              </a:ln>
            </c:spPr>
          </c:dPt>
          <c:dLbls>
            <c:showLegendKey val="0"/>
            <c:showVal val="1"/>
            <c:showCatName val="0"/>
            <c:showSerName val="0"/>
            <c:showPercent val="0"/>
            <c:showBubbleSize val="0"/>
            <c:showLeaderLines val="0"/>
          </c:dLbls>
          <c:cat>
            <c:strRef>
              <c:f>'Slide 18!'!$B$1:$C$1</c:f>
              <c:strCache>
                <c:ptCount val="2"/>
                <c:pt idx="0">
                  <c:v>2019年12月31日</c:v>
                </c:pt>
                <c:pt idx="1">
                  <c:v>2020年6月30日</c:v>
                </c:pt>
              </c:strCache>
            </c:strRef>
          </c:cat>
          <c:val>
            <c:numRef>
              <c:f>'Slide 18!'!$B$2:$C$2</c:f>
              <c:numCache>
                <c:formatCode>_(* #,##0_);_(* \(#,##0\);_(* "-"??_);_(@_)</c:formatCode>
                <c:ptCount val="2"/>
                <c:pt idx="0">
                  <c:v>587766</c:v>
                </c:pt>
                <c:pt idx="1">
                  <c:v>635032</c:v>
                </c:pt>
              </c:numCache>
            </c:numRef>
          </c:val>
        </c:ser>
        <c:dLbls>
          <c:showLegendKey val="0"/>
          <c:showVal val="0"/>
          <c:showCatName val="0"/>
          <c:showSerName val="0"/>
          <c:showPercent val="0"/>
          <c:showBubbleSize val="0"/>
        </c:dLbls>
        <c:gapWidth val="50"/>
        <c:axId val="921520384"/>
        <c:axId val="921522176"/>
      </c:barChart>
      <c:catAx>
        <c:axId val="921520384"/>
        <c:scaling>
          <c:orientation val="minMax"/>
        </c:scaling>
        <c:delete val="0"/>
        <c:axPos val="b"/>
        <c:numFmt formatCode="General" sourceLinked="1"/>
        <c:majorTickMark val="none"/>
        <c:minorTickMark val="none"/>
        <c:tickLblPos val="low"/>
        <c:spPr>
          <a:ln w="6350">
            <a:solidFill>
              <a:schemeClr val="tx1"/>
            </a:solidFill>
            <a:prstDash val="solid"/>
          </a:ln>
        </c:spPr>
        <c:txPr>
          <a:bodyPr rot="0" vert="horz"/>
          <a:lstStyle/>
          <a:p>
            <a:pPr>
              <a:defRPr/>
            </a:pPr>
            <a:endParaRPr lang="en-US"/>
          </a:p>
        </c:txPr>
        <c:crossAx val="921522176"/>
        <c:crosses val="autoZero"/>
        <c:auto val="1"/>
        <c:lblAlgn val="ctr"/>
        <c:lblOffset val="100"/>
        <c:noMultiLvlLbl val="0"/>
      </c:catAx>
      <c:valAx>
        <c:axId val="921522176"/>
        <c:scaling>
          <c:orientation val="minMax"/>
          <c:min val="0"/>
        </c:scaling>
        <c:delete val="0"/>
        <c:axPos val="l"/>
        <c:numFmt formatCode="#,##0;\ \(#,##0\)" sourceLinked="0"/>
        <c:majorTickMark val="none"/>
        <c:minorTickMark val="none"/>
        <c:tickLblPos val="nextTo"/>
        <c:spPr>
          <a:ln w="6350">
            <a:solidFill>
              <a:schemeClr val="tx1"/>
            </a:solidFill>
            <a:prstDash val="solid"/>
          </a:ln>
        </c:spPr>
        <c:crossAx val="921520384"/>
        <c:crosses val="autoZero"/>
        <c:crossBetween val="between"/>
      </c:valAx>
      <c:spPr>
        <a:noFill/>
        <a:ln w="25400">
          <a:noFill/>
        </a:ln>
      </c:spPr>
    </c:plotArea>
    <c:plotVisOnly val="1"/>
    <c:dispBlanksAs val="gap"/>
    <c:showDLblsOverMax val="0"/>
  </c:chart>
  <c:spPr>
    <a:noFill/>
    <a:ln w="9525">
      <a:noFill/>
    </a:ln>
    <a:effectLst/>
  </c:spPr>
  <c:txPr>
    <a:bodyPr/>
    <a:lstStyle/>
    <a:p>
      <a:pPr>
        <a:defRPr>
          <a:latin typeface="Frutiger 45 Light" panose="020B0603020202020204" pitchFamily="34" charset="0"/>
          <a:ea typeface="STKaiti" panose="02010600040101010101" pitchFamily="2" charset="-122"/>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188071855502599"/>
          <c:y val="0.11266887984445237"/>
          <c:w val="0.70867485876571457"/>
          <c:h val="0.71755434923373851"/>
        </c:manualLayout>
      </c:layout>
      <c:barChart>
        <c:barDir val="col"/>
        <c:grouping val="clustered"/>
        <c:varyColors val="0"/>
        <c:ser>
          <c:idx val="0"/>
          <c:order val="0"/>
          <c:tx>
            <c:strRef>
              <c:f>'Slide 18!'!$B$4</c:f>
              <c:strCache>
                <c:ptCount val="1"/>
                <c:pt idx="0">
                  <c:v>20.35%</c:v>
                </c:pt>
              </c:strCache>
            </c:strRef>
          </c:tx>
          <c:spPr>
            <a:gradFill>
              <a:gsLst>
                <a:gs pos="0">
                  <a:srgbClr val="0C1C3E"/>
                </a:gs>
                <a:gs pos="100000">
                  <a:srgbClr val="0C1C3E"/>
                </a:gs>
                <a:gs pos="50000">
                  <a:srgbClr val="193D85"/>
                </a:gs>
                <a:gs pos="100000">
                  <a:srgbClr val="0C1C3E"/>
                </a:gs>
              </a:gsLst>
              <a:lin ang="0" scaled="0"/>
            </a:gradFill>
            <a:ln w="25400">
              <a:noFill/>
            </a:ln>
          </c:spPr>
          <c:invertIfNegative val="0"/>
          <c:dPt>
            <c:idx val="0"/>
            <c:invertIfNegative val="0"/>
            <c:bubble3D val="0"/>
            <c:spPr>
              <a:gradFill>
                <a:gsLst>
                  <a:gs pos="0">
                    <a:srgbClr val="0C1C3E"/>
                  </a:gs>
                  <a:gs pos="100000">
                    <a:srgbClr val="0C1C3E"/>
                  </a:gs>
                  <a:gs pos="50000">
                    <a:srgbClr val="193D85"/>
                  </a:gs>
                  <a:gs pos="100000">
                    <a:srgbClr val="0C1C3E"/>
                  </a:gs>
                </a:gsLst>
                <a:lin ang="0" scaled="0"/>
              </a:gradFill>
              <a:ln w="22225">
                <a:solidFill>
                  <a:schemeClr val="tx1"/>
                </a:solidFill>
              </a:ln>
            </c:spPr>
          </c:dPt>
          <c:dLbls>
            <c:dLbl>
              <c:idx val="1"/>
              <c:layout/>
              <c:tx>
                <c:rich>
                  <a:bodyPr/>
                  <a:lstStyle/>
                  <a:p>
                    <a:r>
                      <a:rPr lang="en-US" dirty="0" smtClean="0">
                        <a:solidFill>
                          <a:schemeClr val="tx1"/>
                        </a:solidFill>
                      </a:rPr>
                      <a:t>820,139</a:t>
                    </a:r>
                    <a:endParaRPr lang="en-US" dirty="0">
                      <a:solidFill>
                        <a:schemeClr val="tx1"/>
                      </a:solidFill>
                    </a:endParaRP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'Slide 18!'!$A$5:$A$6</c:f>
              <c:strCache>
                <c:ptCount val="2"/>
                <c:pt idx="0">
                  <c:v>2017年1-6月</c:v>
                </c:pt>
                <c:pt idx="1">
                  <c:v>2018年1-6月</c:v>
                </c:pt>
              </c:strCache>
            </c:strRef>
          </c:cat>
          <c:val>
            <c:numRef>
              <c:f>'Slide 18!'!$B$5:$B$6</c:f>
              <c:numCache>
                <c:formatCode>#,##0</c:formatCode>
                <c:ptCount val="2"/>
                <c:pt idx="0">
                  <c:v>337488</c:v>
                </c:pt>
                <c:pt idx="1">
                  <c:v>820139</c:v>
                </c:pt>
              </c:numCache>
            </c:numRef>
          </c:val>
        </c:ser>
        <c:dLbls>
          <c:showLegendKey val="0"/>
          <c:showVal val="0"/>
          <c:showCatName val="0"/>
          <c:showSerName val="0"/>
          <c:showPercent val="0"/>
          <c:showBubbleSize val="0"/>
        </c:dLbls>
        <c:gapWidth val="50"/>
        <c:axId val="929398784"/>
        <c:axId val="929400320"/>
      </c:barChart>
      <c:catAx>
        <c:axId val="929398784"/>
        <c:scaling>
          <c:orientation val="minMax"/>
        </c:scaling>
        <c:delete val="0"/>
        <c:axPos val="b"/>
        <c:majorTickMark val="none"/>
        <c:minorTickMark val="none"/>
        <c:tickLblPos val="low"/>
        <c:spPr>
          <a:ln w="6350">
            <a:solidFill>
              <a:schemeClr val="tx1"/>
            </a:solidFill>
            <a:prstDash val="solid"/>
          </a:ln>
        </c:spPr>
        <c:txPr>
          <a:bodyPr rot="0" vert="horz"/>
          <a:lstStyle/>
          <a:p>
            <a:pPr>
              <a:defRPr/>
            </a:pPr>
            <a:endParaRPr lang="en-US"/>
          </a:p>
        </c:txPr>
        <c:crossAx val="929400320"/>
        <c:crosses val="autoZero"/>
        <c:auto val="1"/>
        <c:lblAlgn val="ctr"/>
        <c:lblOffset val="100"/>
        <c:noMultiLvlLbl val="0"/>
      </c:catAx>
      <c:valAx>
        <c:axId val="929400320"/>
        <c:scaling>
          <c:orientation val="minMax"/>
          <c:min val="0"/>
        </c:scaling>
        <c:delete val="0"/>
        <c:axPos val="l"/>
        <c:numFmt formatCode="#,##0;\ \(#,##0\)" sourceLinked="0"/>
        <c:majorTickMark val="none"/>
        <c:minorTickMark val="none"/>
        <c:tickLblPos val="nextTo"/>
        <c:spPr>
          <a:ln w="6350">
            <a:solidFill>
              <a:schemeClr val="tx1"/>
            </a:solidFill>
            <a:prstDash val="solid"/>
          </a:ln>
        </c:spPr>
        <c:crossAx val="929398784"/>
        <c:crosses val="autoZero"/>
        <c:crossBetween val="between"/>
      </c:valAx>
      <c:spPr>
        <a:noFill/>
        <a:ln w="25400">
          <a:noFill/>
        </a:ln>
      </c:spPr>
    </c:plotArea>
    <c:plotVisOnly val="1"/>
    <c:dispBlanksAs val="gap"/>
    <c:showDLblsOverMax val="0"/>
  </c:chart>
  <c:spPr>
    <a:noFill/>
    <a:ln w="9525">
      <a:noFill/>
    </a:ln>
    <a:effectLst/>
  </c:spPr>
  <c:txPr>
    <a:bodyPr/>
    <a:lstStyle/>
    <a:p>
      <a:pPr>
        <a:defRPr>
          <a:latin typeface="Frutiger 45 Light" panose="020B0603020202020204" pitchFamily="34" charset="0"/>
          <a:ea typeface="STKaiti" panose="02010600040101010101" pitchFamily="2" charset="-122"/>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22901710970795"/>
          <c:y val="0.11266887984445237"/>
          <c:w val="0.65507711396443735"/>
          <c:h val="0.68209336199996273"/>
        </c:manualLayout>
      </c:layout>
      <c:barChart>
        <c:barDir val="col"/>
        <c:grouping val="clustered"/>
        <c:varyColors val="0"/>
        <c:ser>
          <c:idx val="0"/>
          <c:order val="0"/>
          <c:tx>
            <c:strRef>
              <c:f>'Slide 18!'!$A$2</c:f>
              <c:strCache>
                <c:ptCount val="1"/>
                <c:pt idx="0">
                  <c:v>交易和银行账簿投资净额</c:v>
                </c:pt>
              </c:strCache>
            </c:strRef>
          </c:tx>
          <c:spPr>
            <a:gradFill>
              <a:gsLst>
                <a:gs pos="0">
                  <a:srgbClr val="0C1C3E"/>
                </a:gs>
                <a:gs pos="100000">
                  <a:srgbClr val="0C1C3E"/>
                </a:gs>
                <a:gs pos="50000">
                  <a:srgbClr val="193D85"/>
                </a:gs>
                <a:gs pos="100000">
                  <a:srgbClr val="0C1C3E"/>
                </a:gs>
              </a:gsLst>
              <a:lin ang="0" scaled="0"/>
            </a:gradFill>
            <a:ln w="25400">
              <a:noFill/>
            </a:ln>
          </c:spPr>
          <c:invertIfNegative val="0"/>
          <c:dPt>
            <c:idx val="0"/>
            <c:invertIfNegative val="0"/>
            <c:bubble3D val="0"/>
            <c:spPr>
              <a:gradFill>
                <a:gsLst>
                  <a:gs pos="0">
                    <a:srgbClr val="0C1C3E"/>
                  </a:gs>
                  <a:gs pos="100000">
                    <a:srgbClr val="0C1C3E"/>
                  </a:gs>
                  <a:gs pos="50000">
                    <a:srgbClr val="193D85"/>
                  </a:gs>
                  <a:gs pos="100000">
                    <a:srgbClr val="0C1C3E"/>
                  </a:gs>
                </a:gsLst>
                <a:lin ang="0" scaled="0"/>
              </a:gradFill>
              <a:ln w="22225">
                <a:solidFill>
                  <a:schemeClr val="tx1"/>
                </a:solidFill>
              </a:ln>
            </c:spPr>
          </c:dPt>
          <c:dLbls>
            <c:showLegendKey val="0"/>
            <c:showVal val="1"/>
            <c:showCatName val="0"/>
            <c:showSerName val="0"/>
            <c:showPercent val="0"/>
            <c:showBubbleSize val="0"/>
            <c:showLeaderLines val="0"/>
          </c:dLbls>
          <c:cat>
            <c:strRef>
              <c:f>'Slide 18!'!$B$1:$C$1</c:f>
              <c:strCache>
                <c:ptCount val="2"/>
                <c:pt idx="0">
                  <c:v>2019年12月31日</c:v>
                </c:pt>
                <c:pt idx="1">
                  <c:v>2020年6月30日</c:v>
                </c:pt>
              </c:strCache>
            </c:strRef>
          </c:cat>
          <c:val>
            <c:numRef>
              <c:f>'Slide 18!'!$B$2:$C$2</c:f>
              <c:numCache>
                <c:formatCode>_(* #,##0_);_(* \(#,##0\);_(* "-"??_);_(@_)</c:formatCode>
                <c:ptCount val="2"/>
                <c:pt idx="0">
                  <c:v>2160548</c:v>
                </c:pt>
                <c:pt idx="1">
                  <c:v>2315370</c:v>
                </c:pt>
              </c:numCache>
            </c:numRef>
          </c:val>
        </c:ser>
        <c:dLbls>
          <c:showLegendKey val="0"/>
          <c:showVal val="0"/>
          <c:showCatName val="0"/>
          <c:showSerName val="0"/>
          <c:showPercent val="0"/>
          <c:showBubbleSize val="0"/>
        </c:dLbls>
        <c:gapWidth val="50"/>
        <c:axId val="932349440"/>
        <c:axId val="932350976"/>
      </c:barChart>
      <c:catAx>
        <c:axId val="932349440"/>
        <c:scaling>
          <c:orientation val="minMax"/>
        </c:scaling>
        <c:delete val="0"/>
        <c:axPos val="b"/>
        <c:numFmt formatCode="General" sourceLinked="1"/>
        <c:majorTickMark val="none"/>
        <c:minorTickMark val="none"/>
        <c:tickLblPos val="low"/>
        <c:spPr>
          <a:ln w="6350">
            <a:solidFill>
              <a:schemeClr val="tx1"/>
            </a:solidFill>
            <a:prstDash val="solid"/>
          </a:ln>
        </c:spPr>
        <c:txPr>
          <a:bodyPr rot="0" vert="horz"/>
          <a:lstStyle/>
          <a:p>
            <a:pPr>
              <a:defRPr/>
            </a:pPr>
            <a:endParaRPr lang="en-US"/>
          </a:p>
        </c:txPr>
        <c:crossAx val="932350976"/>
        <c:crosses val="autoZero"/>
        <c:auto val="1"/>
        <c:lblAlgn val="ctr"/>
        <c:lblOffset val="100"/>
        <c:noMultiLvlLbl val="0"/>
      </c:catAx>
      <c:valAx>
        <c:axId val="932350976"/>
        <c:scaling>
          <c:orientation val="minMax"/>
          <c:min val="0"/>
        </c:scaling>
        <c:delete val="0"/>
        <c:axPos val="l"/>
        <c:numFmt formatCode="#,##0;\ \(#,##0\)" sourceLinked="0"/>
        <c:majorTickMark val="none"/>
        <c:minorTickMark val="none"/>
        <c:tickLblPos val="nextTo"/>
        <c:spPr>
          <a:ln w="6350">
            <a:solidFill>
              <a:schemeClr val="tx1"/>
            </a:solidFill>
            <a:prstDash val="solid"/>
          </a:ln>
        </c:spPr>
        <c:crossAx val="932349440"/>
        <c:crosses val="autoZero"/>
        <c:crossBetween val="between"/>
      </c:valAx>
      <c:spPr>
        <a:noFill/>
        <a:ln w="25400">
          <a:noFill/>
        </a:ln>
      </c:spPr>
    </c:plotArea>
    <c:plotVisOnly val="1"/>
    <c:dispBlanksAs val="gap"/>
    <c:showDLblsOverMax val="0"/>
  </c:chart>
  <c:spPr>
    <a:noFill/>
    <a:ln w="9525">
      <a:noFill/>
    </a:ln>
    <a:effectLst/>
  </c:spPr>
  <c:txPr>
    <a:bodyPr/>
    <a:lstStyle/>
    <a:p>
      <a:pPr>
        <a:defRPr>
          <a:latin typeface="Frutiger 45 Light" panose="020B0603020202020204" pitchFamily="34" charset="0"/>
          <a:ea typeface="STKaiti" panose="02010600040101010101" pitchFamily="2" charset="-122"/>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32590460193347"/>
          <c:y val="0.18757285640808724"/>
          <c:w val="0.81626504098497477"/>
          <c:h val="0.51836145141333845"/>
        </c:manualLayout>
      </c:layout>
      <c:barChart>
        <c:barDir val="col"/>
        <c:grouping val="clustered"/>
        <c:varyColors val="0"/>
        <c:ser>
          <c:idx val="0"/>
          <c:order val="0"/>
          <c:tx>
            <c:strRef>
              <c:f>'Slide 14'!$A$2</c:f>
              <c:strCache>
                <c:ptCount val="1"/>
                <c:pt idx="0">
                  <c:v>个人电子银行客户数</c:v>
                </c:pt>
              </c:strCache>
            </c:strRef>
          </c:tx>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14'!$B$1:$C$1</c:f>
              <c:strCache>
                <c:ptCount val="2"/>
                <c:pt idx="0">
                  <c:v>2019年12月31日</c:v>
                </c:pt>
                <c:pt idx="1">
                  <c:v>2020年6月30日</c:v>
                </c:pt>
              </c:strCache>
            </c:strRef>
          </c:cat>
          <c:val>
            <c:numRef>
              <c:f>'Slide 14'!$B$2:$C$2</c:f>
              <c:numCache>
                <c:formatCode>_(* #,##0_);_(* \(#,##0\);_(* "-"??_);_(@_)</c:formatCode>
                <c:ptCount val="2"/>
                <c:pt idx="0">
                  <c:v>109832</c:v>
                </c:pt>
                <c:pt idx="1">
                  <c:v>118031</c:v>
                </c:pt>
              </c:numCache>
            </c:numRef>
          </c:val>
        </c:ser>
        <c:dLbls>
          <c:dLblPos val="outEnd"/>
          <c:showLegendKey val="0"/>
          <c:showVal val="1"/>
          <c:showCatName val="0"/>
          <c:showSerName val="0"/>
          <c:showPercent val="0"/>
          <c:showBubbleSize val="0"/>
        </c:dLbls>
        <c:gapWidth val="50"/>
        <c:axId val="932978048"/>
        <c:axId val="932997376"/>
      </c:barChart>
      <c:catAx>
        <c:axId val="932978048"/>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32997376"/>
        <c:crosses val="autoZero"/>
        <c:auto val="1"/>
        <c:lblAlgn val="ctr"/>
        <c:lblOffset val="100"/>
        <c:noMultiLvlLbl val="0"/>
      </c:catAx>
      <c:valAx>
        <c:axId val="932997376"/>
        <c:scaling>
          <c:orientation val="minMax"/>
          <c:min val="0"/>
        </c:scaling>
        <c:delete val="0"/>
        <c:axPos val="l"/>
        <c:numFmt formatCode="#,##0;\ \(#,##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32978048"/>
        <c:crosses val="autoZero"/>
        <c:crossBetween val="between"/>
        <c:majorUnit val="40000"/>
      </c:valAx>
      <c:spPr>
        <a:noFill/>
        <a:ln w="25400">
          <a:noFill/>
        </a:ln>
      </c:spPr>
    </c:plotArea>
    <c:plotVisOnly val="1"/>
    <c:dispBlanksAs val="gap"/>
    <c:showDLblsOverMax val="0"/>
  </c:chart>
  <c:spPr>
    <a:noFill/>
    <a:ln w="9525">
      <a:noFill/>
    </a:ln>
    <a:effectLst/>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29761539166406"/>
          <c:y val="0.18757285640808724"/>
          <c:w val="0.81626504098497477"/>
          <c:h val="0.63301099764753366"/>
        </c:manualLayout>
      </c:layout>
      <c:barChart>
        <c:barDir val="col"/>
        <c:grouping val="clustered"/>
        <c:varyColors val="0"/>
        <c:ser>
          <c:idx val="0"/>
          <c:order val="0"/>
          <c:tx>
            <c:strRef>
              <c:f>'Slide 14'!$A$2</c:f>
              <c:strCache>
                <c:ptCount val="1"/>
                <c:pt idx="0">
                  <c:v>跨行通客户数</c:v>
                </c:pt>
              </c:strCache>
            </c:strRef>
          </c:tx>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14'!$B$1:$C$1</c:f>
              <c:strCache>
                <c:ptCount val="2"/>
                <c:pt idx="0">
                  <c:v>2019年12月31日</c:v>
                </c:pt>
                <c:pt idx="1">
                  <c:v>2020年6月30日</c:v>
                </c:pt>
              </c:strCache>
            </c:strRef>
          </c:cat>
          <c:val>
            <c:numRef>
              <c:f>'Slide 14'!$B$2:$C$2</c:f>
              <c:numCache>
                <c:formatCode>_(* #,##0_);_(* \(#,##0\);_(* "-"??_);_(@_)</c:formatCode>
                <c:ptCount val="2"/>
                <c:pt idx="0">
                  <c:v>2310.3000000000002</c:v>
                </c:pt>
                <c:pt idx="1">
                  <c:v>2483.6</c:v>
                </c:pt>
              </c:numCache>
            </c:numRef>
          </c:val>
        </c:ser>
        <c:dLbls>
          <c:dLblPos val="outEnd"/>
          <c:showLegendKey val="0"/>
          <c:showVal val="1"/>
          <c:showCatName val="0"/>
          <c:showSerName val="0"/>
          <c:showPercent val="0"/>
          <c:showBubbleSize val="0"/>
        </c:dLbls>
        <c:gapWidth val="50"/>
        <c:axId val="933122816"/>
        <c:axId val="933125504"/>
      </c:barChart>
      <c:catAx>
        <c:axId val="933122816"/>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33125504"/>
        <c:crosses val="autoZero"/>
        <c:auto val="1"/>
        <c:lblAlgn val="ctr"/>
        <c:lblOffset val="100"/>
        <c:noMultiLvlLbl val="0"/>
      </c:catAx>
      <c:valAx>
        <c:axId val="933125504"/>
        <c:scaling>
          <c:orientation val="minMax"/>
          <c:min val="0"/>
        </c:scaling>
        <c:delete val="0"/>
        <c:axPos val="l"/>
        <c:numFmt formatCode="#,##0;\ \(#,##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33122816"/>
        <c:crosses val="autoZero"/>
        <c:crossBetween val="between"/>
      </c:valAx>
      <c:spPr>
        <a:noFill/>
        <a:ln w="25400">
          <a:noFill/>
        </a:ln>
      </c:spPr>
    </c:plotArea>
    <c:plotVisOnly val="1"/>
    <c:dispBlanksAs val="gap"/>
    <c:showDLblsOverMax val="0"/>
  </c:chart>
  <c:spPr>
    <a:noFill/>
    <a:ln w="9525">
      <a:noFill/>
    </a:ln>
    <a:effectLst/>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26225387882729"/>
          <c:y val="0.18757285640808724"/>
          <c:w val="0.83130040249781156"/>
          <c:h val="0.51836145141333845"/>
        </c:manualLayout>
      </c:layout>
      <c:barChart>
        <c:barDir val="col"/>
        <c:grouping val="clustered"/>
        <c:varyColors val="0"/>
        <c:ser>
          <c:idx val="0"/>
          <c:order val="0"/>
          <c:tx>
            <c:strRef>
              <c:f>'Slide 14'!$A$2</c:f>
              <c:strCache>
                <c:ptCount val="1"/>
                <c:pt idx="0">
                  <c:v>直销银行客户数</c:v>
                </c:pt>
              </c:strCache>
            </c:strRef>
          </c:tx>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14'!$B$1:$C$1</c:f>
              <c:strCache>
                <c:ptCount val="2"/>
                <c:pt idx="0">
                  <c:v>2019年12月31日</c:v>
                </c:pt>
                <c:pt idx="1">
                  <c:v>2020年6月30日</c:v>
                </c:pt>
              </c:strCache>
            </c:strRef>
          </c:cat>
          <c:val>
            <c:numRef>
              <c:f>'Slide 14'!$B$2:$C$2</c:f>
              <c:numCache>
                <c:formatCode>_(* #,##0_);_(* \(#,##0\);_(* "-"??_);_(@_)</c:formatCode>
                <c:ptCount val="2"/>
                <c:pt idx="0">
                  <c:v>29203</c:v>
                </c:pt>
                <c:pt idx="1">
                  <c:v>32236.400000000001</c:v>
                </c:pt>
              </c:numCache>
            </c:numRef>
          </c:val>
        </c:ser>
        <c:dLbls>
          <c:dLblPos val="outEnd"/>
          <c:showLegendKey val="0"/>
          <c:showVal val="1"/>
          <c:showCatName val="0"/>
          <c:showSerName val="0"/>
          <c:showPercent val="0"/>
          <c:showBubbleSize val="0"/>
        </c:dLbls>
        <c:gapWidth val="50"/>
        <c:axId val="934188928"/>
        <c:axId val="934224640"/>
      </c:barChart>
      <c:catAx>
        <c:axId val="934188928"/>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34224640"/>
        <c:crosses val="autoZero"/>
        <c:auto val="1"/>
        <c:lblAlgn val="ctr"/>
        <c:lblOffset val="100"/>
        <c:noMultiLvlLbl val="0"/>
      </c:catAx>
      <c:valAx>
        <c:axId val="934224640"/>
        <c:scaling>
          <c:orientation val="minMax"/>
          <c:min val="0"/>
        </c:scaling>
        <c:delete val="0"/>
        <c:axPos val="l"/>
        <c:numFmt formatCode="#,##0;\ \(#,##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34188928"/>
        <c:crosses val="autoZero"/>
        <c:crossBetween val="between"/>
        <c:majorUnit val="10000"/>
      </c:valAx>
      <c:spPr>
        <a:noFill/>
        <a:ln w="25400">
          <a:noFill/>
        </a:ln>
      </c:spPr>
    </c:plotArea>
    <c:plotVisOnly val="1"/>
    <c:dispBlanksAs val="gap"/>
    <c:showDLblsOverMax val="0"/>
  </c:chart>
  <c:spPr>
    <a:noFill/>
    <a:ln w="9525">
      <a:noFill/>
    </a:ln>
    <a:effectLst/>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36611880938465"/>
          <c:y val="0.17832978752105327"/>
          <c:w val="0.84379214470461938"/>
          <c:h val="0.67577497196110403"/>
        </c:manualLayout>
      </c:layout>
      <c:barChart>
        <c:barDir val="col"/>
        <c:grouping val="clustered"/>
        <c:varyColors val="0"/>
        <c:ser>
          <c:idx val="0"/>
          <c:order val="0"/>
          <c:tx>
            <c:strRef>
              <c:f>'Slide 5'!$A$2</c:f>
              <c:strCache>
                <c:ptCount val="1"/>
                <c:pt idx="0">
                  <c:v>成本收入比</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cat>
            <c:strRef>
              <c:f>'Slide 5'!$B$1:$C$1</c:f>
              <c:strCache>
                <c:ptCount val="2"/>
                <c:pt idx="0">
                  <c:v>2019年1–6月</c:v>
                </c:pt>
                <c:pt idx="1">
                  <c:v>2020年1–6月</c:v>
                </c:pt>
              </c:strCache>
            </c:strRef>
          </c:cat>
          <c:val>
            <c:numRef>
              <c:f>'Slide 5'!$B$2:$C$2</c:f>
              <c:numCache>
                <c:formatCode>0.00%</c:formatCode>
                <c:ptCount val="2"/>
                <c:pt idx="0">
                  <c:v>0.2112</c:v>
                </c:pt>
                <c:pt idx="1">
                  <c:v>0.2031</c:v>
                </c:pt>
              </c:numCache>
            </c:numRef>
          </c:val>
        </c:ser>
        <c:dLbls>
          <c:dLblPos val="outEnd"/>
          <c:showLegendKey val="0"/>
          <c:showVal val="1"/>
          <c:showCatName val="0"/>
          <c:showSerName val="0"/>
          <c:showPercent val="0"/>
          <c:showBubbleSize val="0"/>
        </c:dLbls>
        <c:gapWidth val="50"/>
        <c:axId val="897843968"/>
        <c:axId val="897845504"/>
      </c:barChart>
      <c:catAx>
        <c:axId val="897843968"/>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897845504"/>
        <c:crosses val="autoZero"/>
        <c:auto val="1"/>
        <c:lblAlgn val="ctr"/>
        <c:lblOffset val="100"/>
        <c:tickLblSkip val="1"/>
        <c:tickMarkSkip val="1"/>
        <c:noMultiLvlLbl val="0"/>
      </c:catAx>
      <c:valAx>
        <c:axId val="897845504"/>
        <c:scaling>
          <c:orientation val="minMax"/>
          <c:min val="0"/>
        </c:scaling>
        <c:delete val="0"/>
        <c:axPos val="l"/>
        <c:numFmt formatCode="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897843968"/>
        <c:crosses val="autoZero"/>
        <c:crossBetween val="between"/>
        <c:majorUnit val="0.1"/>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16494327985669"/>
          <c:y val="0.18201964842500415"/>
          <c:w val="0.82283279009226784"/>
          <c:h val="0.56888511182798185"/>
        </c:manualLayout>
      </c:layout>
      <c:barChart>
        <c:barDir val="col"/>
        <c:grouping val="clustered"/>
        <c:varyColors val="0"/>
        <c:ser>
          <c:idx val="0"/>
          <c:order val="0"/>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15!'!$A$74:$A$75</c:f>
              <c:strCache>
                <c:ptCount val="2"/>
                <c:pt idx="0">
                  <c:v>2017年12月31日</c:v>
                </c:pt>
                <c:pt idx="1">
                  <c:v>2018年6月30日</c:v>
                </c:pt>
              </c:strCache>
            </c:strRef>
          </c:cat>
          <c:val>
            <c:numRef>
              <c:f>'Slide 15!'!$B$74:$B$75</c:f>
              <c:numCache>
                <c:formatCode>#,##0.0</c:formatCode>
                <c:ptCount val="2"/>
                <c:pt idx="0">
                  <c:v>38411.9</c:v>
                </c:pt>
                <c:pt idx="1">
                  <c:v>42837.5</c:v>
                </c:pt>
              </c:numCache>
            </c:numRef>
          </c:val>
        </c:ser>
        <c:dLbls>
          <c:showLegendKey val="0"/>
          <c:showVal val="0"/>
          <c:showCatName val="0"/>
          <c:showSerName val="0"/>
          <c:showPercent val="0"/>
          <c:showBubbleSize val="0"/>
        </c:dLbls>
        <c:gapWidth val="50"/>
        <c:axId val="936112512"/>
        <c:axId val="936114048"/>
      </c:barChart>
      <c:catAx>
        <c:axId val="936112512"/>
        <c:scaling>
          <c:orientation val="minMax"/>
        </c:scaling>
        <c:delete val="0"/>
        <c:axPos val="b"/>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36114048"/>
        <c:crosses val="autoZero"/>
        <c:auto val="1"/>
        <c:lblAlgn val="ctr"/>
        <c:lblOffset val="100"/>
        <c:noMultiLvlLbl val="0"/>
      </c:catAx>
      <c:valAx>
        <c:axId val="936114048"/>
        <c:scaling>
          <c:orientation val="minMax"/>
          <c:max val="50000"/>
          <c:min val="0"/>
        </c:scaling>
        <c:delete val="0"/>
        <c:axPos val="l"/>
        <c:numFmt formatCode="#,##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36112512"/>
        <c:crosses val="autoZero"/>
        <c:crossBetween val="between"/>
        <c:majorUnit val="10000"/>
      </c:valAx>
      <c:spPr>
        <a:noFill/>
        <a:ln w="25400">
          <a:noFill/>
        </a:ln>
      </c:spPr>
    </c:plotArea>
    <c:plotVisOnly val="1"/>
    <c:dispBlanksAs val="gap"/>
    <c:showDLblsOverMax val="0"/>
  </c:chart>
  <c:spPr>
    <a:noFill/>
    <a:ln w="9525">
      <a:noFill/>
    </a:ln>
    <a:effectLst/>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32590460193347"/>
          <c:y val="0.18757285640808724"/>
          <c:w val="0.80739594580155272"/>
          <c:h val="0.59254625575156039"/>
        </c:manualLayout>
      </c:layout>
      <c:barChart>
        <c:barDir val="col"/>
        <c:grouping val="clustered"/>
        <c:varyColors val="0"/>
        <c:ser>
          <c:idx val="0"/>
          <c:order val="0"/>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14'!$A$56:$A$57</c:f>
              <c:strCache>
                <c:ptCount val="2"/>
                <c:pt idx="0">
                  <c:v>2017年12月31日</c:v>
                </c:pt>
                <c:pt idx="1">
                  <c:v>2018年6月30日</c:v>
                </c:pt>
              </c:strCache>
            </c:strRef>
          </c:cat>
          <c:val>
            <c:numRef>
              <c:f>'Slide 14'!$B$56:$B$57</c:f>
              <c:numCache>
                <c:formatCode>#,##0.0</c:formatCode>
                <c:ptCount val="2"/>
                <c:pt idx="0">
                  <c:v>104746</c:v>
                </c:pt>
                <c:pt idx="1">
                  <c:v>147976</c:v>
                </c:pt>
              </c:numCache>
            </c:numRef>
          </c:val>
        </c:ser>
        <c:dLbls>
          <c:dLblPos val="outEnd"/>
          <c:showLegendKey val="0"/>
          <c:showVal val="1"/>
          <c:showCatName val="0"/>
          <c:showSerName val="0"/>
          <c:showPercent val="0"/>
          <c:showBubbleSize val="0"/>
        </c:dLbls>
        <c:gapWidth val="50"/>
        <c:axId val="937283968"/>
        <c:axId val="937286656"/>
      </c:barChart>
      <c:catAx>
        <c:axId val="937283968"/>
        <c:scaling>
          <c:orientation val="minMax"/>
        </c:scaling>
        <c:delete val="0"/>
        <c:axPos val="b"/>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37286656"/>
        <c:crosses val="autoZero"/>
        <c:auto val="1"/>
        <c:lblAlgn val="ctr"/>
        <c:lblOffset val="100"/>
        <c:noMultiLvlLbl val="0"/>
      </c:catAx>
      <c:valAx>
        <c:axId val="937286656"/>
        <c:scaling>
          <c:orientation val="minMax"/>
          <c:max val="200000"/>
          <c:min val="0"/>
        </c:scaling>
        <c:delete val="0"/>
        <c:axPos val="l"/>
        <c:numFmt formatCode="#,##0;\ \(#,##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37283968"/>
        <c:crosses val="autoZero"/>
        <c:crossBetween val="between"/>
        <c:majorUnit val="40000"/>
      </c:valAx>
      <c:spPr>
        <a:noFill/>
        <a:ln w="25400">
          <a:noFill/>
        </a:ln>
      </c:spPr>
    </c:plotArea>
    <c:plotVisOnly val="1"/>
    <c:dispBlanksAs val="gap"/>
    <c:showDLblsOverMax val="0"/>
  </c:chart>
  <c:spPr>
    <a:noFill/>
    <a:ln w="9525">
      <a:noFill/>
    </a:ln>
    <a:effectLst/>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26225387882729"/>
          <c:y val="0.25501372714576265"/>
          <c:w val="0.84032161940551364"/>
          <c:h val="0.56557008809800702"/>
        </c:manualLayout>
      </c:layout>
      <c:barChart>
        <c:barDir val="col"/>
        <c:grouping val="clustered"/>
        <c:varyColors val="0"/>
        <c:ser>
          <c:idx val="0"/>
          <c:order val="0"/>
          <c:tx>
            <c:strRef>
              <c:f>'Slide 14'!$A$2</c:f>
              <c:strCache>
                <c:ptCount val="1"/>
                <c:pt idx="0">
                  <c:v>银企直联客户存款日均</c:v>
                </c:pt>
              </c:strCache>
            </c:strRef>
          </c:tx>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14'!$B$1:$C$1</c:f>
              <c:strCache>
                <c:ptCount val="2"/>
                <c:pt idx="0">
                  <c:v>2019年12月31日</c:v>
                </c:pt>
                <c:pt idx="1">
                  <c:v>2020年6月30日</c:v>
                </c:pt>
              </c:strCache>
            </c:strRef>
          </c:cat>
          <c:val>
            <c:numRef>
              <c:f>'Slide 14'!$B$2:$C$2</c:f>
              <c:numCache>
                <c:formatCode>#,##0</c:formatCode>
                <c:ptCount val="2"/>
                <c:pt idx="0">
                  <c:v>70411.8</c:v>
                </c:pt>
                <c:pt idx="1">
                  <c:v>75578.3</c:v>
                </c:pt>
              </c:numCache>
            </c:numRef>
          </c:val>
        </c:ser>
        <c:dLbls>
          <c:dLblPos val="outEnd"/>
          <c:showLegendKey val="0"/>
          <c:showVal val="1"/>
          <c:showCatName val="0"/>
          <c:showSerName val="0"/>
          <c:showPercent val="0"/>
          <c:showBubbleSize val="0"/>
        </c:dLbls>
        <c:gapWidth val="50"/>
        <c:axId val="936814080"/>
        <c:axId val="938230144"/>
      </c:barChart>
      <c:catAx>
        <c:axId val="936814080"/>
        <c:scaling>
          <c:orientation val="minMax"/>
        </c:scaling>
        <c:delete val="0"/>
        <c:axPos val="b"/>
        <c:numFmt formatCode="General" sourceLinked="1"/>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938230144"/>
        <c:crosses val="autoZero"/>
        <c:auto val="1"/>
        <c:lblAlgn val="ctr"/>
        <c:lblOffset val="100"/>
        <c:noMultiLvlLbl val="0"/>
      </c:catAx>
      <c:valAx>
        <c:axId val="938230144"/>
        <c:scaling>
          <c:orientation val="minMax"/>
          <c:min val="0"/>
        </c:scaling>
        <c:delete val="0"/>
        <c:axPos val="l"/>
        <c:numFmt formatCode="#,##0;\ \(#,##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936814080"/>
        <c:crosses val="autoZero"/>
        <c:crossBetween val="between"/>
        <c:majorUnit val="50000"/>
      </c:valAx>
      <c:spPr>
        <a:noFill/>
        <a:ln w="25400">
          <a:noFill/>
        </a:ln>
      </c:spPr>
    </c:plotArea>
    <c:plotVisOnly val="1"/>
    <c:dispBlanksAs val="gap"/>
    <c:showDLblsOverMax val="0"/>
  </c:chart>
  <c:spPr>
    <a:noFill/>
    <a:ln w="9525">
      <a:noFill/>
    </a:ln>
    <a:effectLst/>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64693929387857"/>
          <c:y val="0.11102680171586481"/>
          <c:w val="0.85551145824513875"/>
          <c:h val="0.75355207526371981"/>
        </c:manualLayout>
      </c:layout>
      <c:barChart>
        <c:barDir val="col"/>
        <c:grouping val="clustered"/>
        <c:varyColors val="0"/>
        <c:ser>
          <c:idx val="0"/>
          <c:order val="0"/>
          <c:tx>
            <c:strRef>
              <c:f>'Slide 3'!$A$2</c:f>
              <c:strCache>
                <c:ptCount val="1"/>
                <c:pt idx="0">
                  <c:v>债券投资余额</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0" sourceLinked="0"/>
            <c:dLblPos val="outEnd"/>
            <c:showLegendKey val="0"/>
            <c:showVal val="1"/>
            <c:showCatName val="0"/>
            <c:showSerName val="0"/>
            <c:showPercent val="0"/>
            <c:showBubbleSize val="0"/>
            <c:showLeaderLines val="0"/>
          </c:dLbls>
          <c:cat>
            <c:strRef>
              <c:f>'Slide 3'!$B$1:$C$1</c:f>
              <c:strCache>
                <c:ptCount val="2"/>
                <c:pt idx="0">
                  <c:v>2019年12月31日</c:v>
                </c:pt>
                <c:pt idx="1">
                  <c:v>2020年6月30日</c:v>
                </c:pt>
              </c:strCache>
            </c:strRef>
          </c:cat>
          <c:val>
            <c:numRef>
              <c:f>'Slide 3'!$B$2:$C$2</c:f>
              <c:numCache>
                <c:formatCode>_(* #,##0_);_(* \(#,##0\);_(* "-"??_);_(@_)</c:formatCode>
                <c:ptCount val="2"/>
                <c:pt idx="0">
                  <c:v>63.030999999999999</c:v>
                </c:pt>
                <c:pt idx="1">
                  <c:v>60.905999999999999</c:v>
                </c:pt>
              </c:numCache>
            </c:numRef>
          </c:val>
        </c:ser>
        <c:dLbls>
          <c:dLblPos val="outEnd"/>
          <c:showLegendKey val="0"/>
          <c:showVal val="1"/>
          <c:showCatName val="0"/>
          <c:showSerName val="0"/>
          <c:showPercent val="0"/>
          <c:showBubbleSize val="0"/>
        </c:dLbls>
        <c:gapWidth val="50"/>
        <c:axId val="935616512"/>
        <c:axId val="935619200"/>
      </c:barChart>
      <c:catAx>
        <c:axId val="935616512"/>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35619200"/>
        <c:crosses val="autoZero"/>
        <c:auto val="1"/>
        <c:lblAlgn val="ctr"/>
        <c:lblOffset val="100"/>
        <c:tickLblSkip val="1"/>
        <c:tickMarkSkip val="1"/>
        <c:noMultiLvlLbl val="0"/>
      </c:catAx>
      <c:valAx>
        <c:axId val="935619200"/>
        <c:scaling>
          <c:orientation val="minMax"/>
          <c:min val="0"/>
        </c:scaling>
        <c:delete val="0"/>
        <c:axPos val="l"/>
        <c:numFmt formatCode="#,##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35616512"/>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52866126450351"/>
          <c:y val="0.11102680171586481"/>
          <c:w val="0.82862960224950044"/>
          <c:h val="0.75355207526371981"/>
        </c:manualLayout>
      </c:layout>
      <c:barChart>
        <c:barDir val="col"/>
        <c:grouping val="clustered"/>
        <c:varyColors val="0"/>
        <c:ser>
          <c:idx val="0"/>
          <c:order val="0"/>
          <c:tx>
            <c:strRef>
              <c:f>'Slide 3'!$A$2</c:f>
              <c:strCache>
                <c:ptCount val="1"/>
                <c:pt idx="0">
                  <c:v>财富管理客户存款</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0" sourceLinked="0"/>
            <c:dLblPos val="outEnd"/>
            <c:showLegendKey val="0"/>
            <c:showVal val="1"/>
            <c:showCatName val="0"/>
            <c:showSerName val="0"/>
            <c:showPercent val="0"/>
            <c:showBubbleSize val="0"/>
            <c:showLeaderLines val="0"/>
          </c:dLbls>
          <c:cat>
            <c:strRef>
              <c:f>'Slide 3'!$B$1:$C$1</c:f>
              <c:strCache>
                <c:ptCount val="2"/>
                <c:pt idx="0">
                  <c:v>2019年12月31日</c:v>
                </c:pt>
                <c:pt idx="1">
                  <c:v>2020年6月30日</c:v>
                </c:pt>
              </c:strCache>
            </c:strRef>
          </c:cat>
          <c:val>
            <c:numRef>
              <c:f>'Slide 3'!$B$2:$C$2</c:f>
              <c:numCache>
                <c:formatCode>_(* #,##0.0_);_(* \(#,##0.0\);_(* "-"??_);_(@_)</c:formatCode>
                <c:ptCount val="2"/>
                <c:pt idx="0">
                  <c:v>34.912999999999997</c:v>
                </c:pt>
                <c:pt idx="1">
                  <c:v>54.392000000000003</c:v>
                </c:pt>
              </c:numCache>
            </c:numRef>
          </c:val>
        </c:ser>
        <c:dLbls>
          <c:dLblPos val="outEnd"/>
          <c:showLegendKey val="0"/>
          <c:showVal val="1"/>
          <c:showCatName val="0"/>
          <c:showSerName val="0"/>
          <c:showPercent val="0"/>
          <c:showBubbleSize val="0"/>
        </c:dLbls>
        <c:gapWidth val="50"/>
        <c:axId val="935852672"/>
        <c:axId val="935851136"/>
      </c:barChart>
      <c:catAx>
        <c:axId val="935852672"/>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935851136"/>
        <c:crosses val="autoZero"/>
        <c:auto val="1"/>
        <c:lblAlgn val="ctr"/>
        <c:lblOffset val="100"/>
        <c:tickLblSkip val="1"/>
        <c:tickMarkSkip val="1"/>
        <c:noMultiLvlLbl val="0"/>
      </c:catAx>
      <c:valAx>
        <c:axId val="935851136"/>
        <c:scaling>
          <c:orientation val="minMax"/>
          <c:min val="0"/>
        </c:scaling>
        <c:delete val="0"/>
        <c:axPos val="l"/>
        <c:numFmt formatCode="#,##0.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935852672"/>
        <c:crosses val="autoZero"/>
        <c:crossBetween val="between"/>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5"/>
      <c:rotY val="0"/>
      <c:rAngAx val="0"/>
      <c:perspective val="30"/>
    </c:view3D>
    <c:floor>
      <c:thickness val="0"/>
    </c:floor>
    <c:sideWall>
      <c:thickness val="0"/>
    </c:sideWall>
    <c:backWall>
      <c:thickness val="0"/>
    </c:backWall>
    <c:plotArea>
      <c:layout>
        <c:manualLayout>
          <c:xMode val="edge"/>
          <c:yMode val="edge"/>
          <c:x val="0.10972222222222222"/>
          <c:y val="5.7870370370370371E-2"/>
          <c:w val="0.74034035958333344"/>
          <c:h val="0.89814814814814814"/>
        </c:manualLayout>
      </c:layout>
      <c:pie3DChart>
        <c:varyColors val="1"/>
        <c:ser>
          <c:idx val="0"/>
          <c:order val="0"/>
          <c:dPt>
            <c:idx val="0"/>
            <c:bubble3D val="0"/>
            <c:spPr>
              <a:solidFill>
                <a:srgbClr val="193D85"/>
              </a:solidFill>
              <a:ln w="9525">
                <a:solidFill>
                  <a:srgbClr val="FFFFFF"/>
                </a:solidFill>
                <a:prstDash val="solid"/>
              </a:ln>
            </c:spPr>
          </c:dPt>
          <c:dPt>
            <c:idx val="1"/>
            <c:bubble3D val="0"/>
            <c:spPr>
              <a:solidFill>
                <a:srgbClr val="3783FF"/>
              </a:solidFill>
              <a:ln w="9525">
                <a:solidFill>
                  <a:srgbClr val="FFFFFF"/>
                </a:solidFill>
                <a:prstDash val="solid"/>
              </a:ln>
            </c:spPr>
          </c:dPt>
          <c:dLbls>
            <c:dLbl>
              <c:idx val="0"/>
              <c:layout>
                <c:manualLayout>
                  <c:x val="-0.6166666666666667"/>
                  <c:y val="-0.43300653594771243"/>
                </c:manualLayout>
              </c:layout>
              <c:tx>
                <c:rich>
                  <a:bodyPr/>
                  <a:lstStyle/>
                  <a:p>
                    <a:r>
                      <a:rPr lang="zh-CN" altLang="en-US" b="1" dirty="0" smtClean="0"/>
                      <a:t>利息净收</a:t>
                    </a:r>
                    <a:r>
                      <a:rPr lang="zh-CN" altLang="en-US" b="1" dirty="0"/>
                      <a:t>入 </a:t>
                    </a:r>
                    <a:r>
                      <a:rPr lang="en-US" altLang="zh-CN" b="1" dirty="0" smtClean="0"/>
                      <a:t>7.41</a:t>
                    </a:r>
                    <a:r>
                      <a:rPr lang="zh-CN" altLang="en-US" b="1" dirty="0" smtClean="0"/>
                      <a:t>亿港元</a:t>
                    </a:r>
                    <a:r>
                      <a:rPr lang="zh-CN" altLang="en-US" b="1" dirty="0"/>
                      <a:t>
</a:t>
                    </a:r>
                    <a:r>
                      <a:rPr lang="en-US" altLang="zh-CN" b="0" dirty="0" smtClean="0"/>
                      <a:t>48.0</a:t>
                    </a:r>
                    <a:r>
                      <a:rPr lang="en-US" altLang="zh-CN" dirty="0" smtClean="0"/>
                      <a:t>%</a:t>
                    </a:r>
                    <a:endParaRPr lang="en-US" altLang="zh-CN" dirty="0"/>
                  </a:p>
                </c:rich>
              </c:tx>
              <c:dLblPos val="bestFit"/>
              <c:showLegendKey val="0"/>
              <c:showVal val="0"/>
              <c:showCatName val="1"/>
              <c:showSerName val="0"/>
              <c:showPercent val="1"/>
              <c:showBubbleSize val="0"/>
              <c:separator>
</c:separator>
            </c:dLbl>
            <c:dLbl>
              <c:idx val="1"/>
              <c:layout>
                <c:manualLayout>
                  <c:x val="0.63611111111111107"/>
                  <c:y val="0.31045751633986929"/>
                </c:manualLayout>
              </c:layout>
              <c:tx>
                <c:rich>
                  <a:bodyPr/>
                  <a:lstStyle/>
                  <a:p>
                    <a:r>
                      <a:rPr lang="zh-CN" altLang="en-US" b="1" dirty="0"/>
                      <a:t>非利息净收入 </a:t>
                    </a:r>
                    <a:r>
                      <a:rPr lang="en-US" altLang="zh-CN" b="1" dirty="0" smtClean="0"/>
                      <a:t>8.04 </a:t>
                    </a:r>
                    <a:r>
                      <a:rPr lang="zh-CN" altLang="en-US" b="1" dirty="0" smtClean="0"/>
                      <a:t>亿港元</a:t>
                    </a:r>
                    <a:r>
                      <a:rPr lang="zh-CN" altLang="en-US" dirty="0"/>
                      <a:t>
</a:t>
                    </a:r>
                    <a:r>
                      <a:rPr lang="en-US" altLang="zh-CN" dirty="0" smtClean="0"/>
                      <a:t>52.0%</a:t>
                    </a:r>
                    <a:endParaRPr lang="zh-CN" altLang="en-US" dirty="0"/>
                  </a:p>
                </c:rich>
              </c:tx>
              <c:dLblPos val="bestFit"/>
              <c:showLegendKey val="0"/>
              <c:showVal val="0"/>
              <c:showCatName val="1"/>
              <c:showSerName val="0"/>
              <c:showPercent val="1"/>
              <c:showBubbleSize val="0"/>
              <c:separator>
</c:separator>
            </c:dLbl>
            <c:txPr>
              <a:bodyPr/>
              <a:lstStyle/>
              <a:p>
                <a:pPr algn="l">
                  <a:defRPr>
                    <a:latin typeface="Frutiger 45 Light" panose="020B0603020202020204" pitchFamily="34" charset="0"/>
                    <a:ea typeface="STKaiti" panose="02010600040101010101" pitchFamily="2" charset="-122"/>
                    <a:cs typeface="Frutiger 45 Light"/>
                  </a:defRPr>
                </a:pPr>
                <a:endParaRPr lang="en-US"/>
              </a:p>
            </c:txPr>
            <c:dLblPos val="outEnd"/>
            <c:showLegendKey val="0"/>
            <c:showVal val="0"/>
            <c:showCatName val="1"/>
            <c:showSerName val="0"/>
            <c:showPercent val="1"/>
            <c:showBubbleSize val="0"/>
            <c:separator>
</c:separator>
            <c:showLeaderLines val="0"/>
          </c:dLbls>
          <c:cat>
            <c:strRef>
              <c:f>'Sheet17!'!$A$40:$A$41</c:f>
              <c:strCache>
                <c:ptCount val="2"/>
                <c:pt idx="0">
                  <c:v>非利息净收入4.42亿港币</c:v>
                </c:pt>
                <c:pt idx="1">
                  <c:v>利息净收入 6.69亿港币</c:v>
                </c:pt>
              </c:strCache>
            </c:strRef>
          </c:cat>
          <c:val>
            <c:numRef>
              <c:f>'Sheet17!'!$B$40:$B$41</c:f>
              <c:numCache>
                <c:formatCode>0%</c:formatCode>
                <c:ptCount val="2"/>
                <c:pt idx="0">
                  <c:v>0.52</c:v>
                </c:pt>
                <c:pt idx="1">
                  <c:v>0.48</c:v>
                </c:pt>
              </c:numCache>
            </c:numRef>
          </c:val>
        </c:ser>
        <c:dLbls>
          <c:showLegendKey val="0"/>
          <c:showVal val="0"/>
          <c:showCatName val="0"/>
          <c:showSerName val="0"/>
          <c:showPercent val="0"/>
          <c:showBubbleSize val="0"/>
          <c:showLeaderLines val="0"/>
        </c:dLbls>
      </c:pie3DChart>
      <c:spPr>
        <a:noFill/>
        <a:ln w="25400">
          <a:noFill/>
        </a:ln>
      </c:spPr>
    </c:plotArea>
    <c:plotVisOnly val="1"/>
    <c:dispBlanksAs val="gap"/>
    <c:showDLblsOverMax val="0"/>
  </c:chart>
  <c:spPr>
    <a:noFill/>
    <a:ln w="9525">
      <a:noFill/>
    </a:ln>
    <a:effectLst/>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78173900425088"/>
          <c:y val="0.1820194400446688"/>
          <c:w val="0.81621826099574901"/>
          <c:h val="0.58605597735219606"/>
        </c:manualLayout>
      </c:layout>
      <c:barChart>
        <c:barDir val="col"/>
        <c:grouping val="clustered"/>
        <c:varyColors val="0"/>
        <c:ser>
          <c:idx val="0"/>
          <c:order val="0"/>
          <c:tx>
            <c:strRef>
              <c:f>'Slide 12'!$A$2</c:f>
              <c:strCache>
                <c:ptCount val="1"/>
                <c:pt idx="0">
                  <c:v>总资产</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dLbl>
              <c:idx val="1"/>
              <c:layout>
                <c:manualLayout>
                  <c:x val="-5.5471426640440859E-3"/>
                  <c:y val="5.9933082474186725E-3"/>
                </c:manualLayout>
              </c:layout>
              <c:showLegendKey val="0"/>
              <c:showVal val="1"/>
              <c:showCatName val="0"/>
              <c:showSerName val="0"/>
              <c:showPercent val="0"/>
              <c:showBubbleSize val="0"/>
            </c:dLbl>
            <c:spPr>
              <a:noFill/>
              <a:ln w="25400">
                <a:noFill/>
              </a:ln>
            </c:spPr>
            <c:txPr>
              <a:bodyPr/>
              <a:lstStyle/>
              <a:p>
                <a:pPr>
                  <a:defRPr lang="en-US" sz="1000"/>
                </a:pPr>
                <a:endParaRPr lang="en-US"/>
              </a:p>
            </c:txPr>
            <c:showLegendKey val="0"/>
            <c:showVal val="1"/>
            <c:showCatName val="0"/>
            <c:showSerName val="0"/>
            <c:showPercent val="0"/>
            <c:showBubbleSize val="0"/>
            <c:showLeaderLines val="0"/>
          </c:dLbls>
          <c:cat>
            <c:strRef>
              <c:f>'Slide 12'!$B$1:$C$1</c:f>
              <c:strCache>
                <c:ptCount val="2"/>
                <c:pt idx="0">
                  <c:v>2019年12月31日</c:v>
                </c:pt>
                <c:pt idx="1">
                  <c:v>2020年6月30日</c:v>
                </c:pt>
              </c:strCache>
            </c:strRef>
          </c:cat>
          <c:val>
            <c:numRef>
              <c:f>'Slide 12'!$B$2:$C$2</c:f>
              <c:numCache>
                <c:formatCode>#,##0</c:formatCode>
                <c:ptCount val="2"/>
                <c:pt idx="0">
                  <c:v>6681841</c:v>
                </c:pt>
                <c:pt idx="1">
                  <c:v>7142641</c:v>
                </c:pt>
              </c:numCache>
            </c:numRef>
          </c:val>
        </c:ser>
        <c:ser>
          <c:idx val="1"/>
          <c:order val="1"/>
          <c:tx>
            <c:strRef>
              <c:f>'Slide 12'!$A$3</c:f>
              <c:strCache>
                <c:ptCount val="1"/>
                <c:pt idx="0">
                  <c:v>总负债</c:v>
                </c:pt>
              </c:strCache>
            </c:strRef>
          </c:tx>
          <c:spPr>
            <a:gradFill rotWithShape="0">
              <a:gsLst>
                <a:gs pos="0">
                  <a:srgbClr val="BEBEBE">
                    <a:gamma/>
                    <a:shade val="46275"/>
                    <a:invGamma/>
                  </a:srgbClr>
                </a:gs>
                <a:gs pos="50000">
                  <a:srgbClr val="BEBEBE"/>
                </a:gs>
                <a:gs pos="100000">
                  <a:srgbClr val="BEBEBE">
                    <a:gamma/>
                    <a:shade val="46275"/>
                    <a:invGamma/>
                  </a:srgbClr>
                </a:gs>
              </a:gsLst>
              <a:lin ang="0" scaled="1"/>
            </a:gradFill>
            <a:ln w="25400">
              <a:noFill/>
            </a:ln>
          </c:spPr>
          <c:invertIfNegative val="0"/>
          <c:dLbls>
            <c:dLbl>
              <c:idx val="0"/>
              <c:layout>
                <c:manualLayout>
                  <c:x val="1.1179269078200911E-2"/>
                  <c:y val="8.103814181503511E-3"/>
                </c:manualLayout>
              </c:layout>
              <c:dLblPos val="outEnd"/>
              <c:showLegendKey val="0"/>
              <c:showVal val="1"/>
              <c:showCatName val="0"/>
              <c:showSerName val="0"/>
              <c:showPercent val="0"/>
              <c:showBubbleSize val="0"/>
            </c:dLbl>
            <c:dLbl>
              <c:idx val="1"/>
              <c:layout>
                <c:manualLayout>
                  <c:x val="-1.1717815126965486E-4"/>
                  <c:y val="1.2004726123678026E-2"/>
                </c:manualLayout>
              </c:layout>
              <c:showLegendKey val="0"/>
              <c:showVal val="1"/>
              <c:showCatName val="0"/>
              <c:showSerName val="0"/>
              <c:showPercent val="0"/>
              <c:showBubbleSize val="0"/>
            </c:dLbl>
            <c:spPr>
              <a:noFill/>
              <a:ln w="25400">
                <a:noFill/>
              </a:ln>
            </c:spPr>
            <c:txPr>
              <a:bodyPr/>
              <a:lstStyle/>
              <a:p>
                <a:pPr>
                  <a:defRPr lang="en-US" sz="1000"/>
                </a:pPr>
                <a:endParaRPr lang="en-US"/>
              </a:p>
            </c:txPr>
            <c:showLegendKey val="0"/>
            <c:showVal val="1"/>
            <c:showCatName val="0"/>
            <c:showSerName val="0"/>
            <c:showPercent val="0"/>
            <c:showBubbleSize val="0"/>
            <c:showLeaderLines val="0"/>
          </c:dLbls>
          <c:cat>
            <c:strRef>
              <c:f>'Slide 12'!$B$1:$C$1</c:f>
              <c:strCache>
                <c:ptCount val="2"/>
                <c:pt idx="0">
                  <c:v>2019年12月31日</c:v>
                </c:pt>
                <c:pt idx="1">
                  <c:v>2020年6月30日</c:v>
                </c:pt>
              </c:strCache>
            </c:strRef>
          </c:cat>
          <c:val>
            <c:numRef>
              <c:f>'Slide 12'!$B$3:$C$3</c:f>
              <c:numCache>
                <c:formatCode>#,##0</c:formatCode>
                <c:ptCount val="2"/>
                <c:pt idx="0">
                  <c:v>6151012</c:v>
                </c:pt>
                <c:pt idx="1">
                  <c:v>6603764</c:v>
                </c:pt>
              </c:numCache>
            </c:numRef>
          </c:val>
        </c:ser>
        <c:dLbls>
          <c:showLegendKey val="0"/>
          <c:showVal val="1"/>
          <c:showCatName val="0"/>
          <c:showSerName val="0"/>
          <c:showPercent val="0"/>
          <c:showBubbleSize val="0"/>
        </c:dLbls>
        <c:gapWidth val="50"/>
        <c:axId val="899007616"/>
        <c:axId val="899009152"/>
      </c:barChart>
      <c:catAx>
        <c:axId val="899007616"/>
        <c:scaling>
          <c:orientation val="minMax"/>
        </c:scaling>
        <c:delete val="0"/>
        <c:axPos val="b"/>
        <c:numFmt formatCode="General" sourceLinked="1"/>
        <c:majorTickMark val="none"/>
        <c:minorTickMark val="none"/>
        <c:tickLblPos val="nextTo"/>
        <c:spPr>
          <a:ln w="12700">
            <a:solidFill>
              <a:sysClr val="windowText" lastClr="000000"/>
            </a:solidFill>
            <a:prstDash val="solid"/>
          </a:ln>
        </c:spPr>
        <c:txPr>
          <a:bodyPr rot="0" vert="horz"/>
          <a:lstStyle/>
          <a:p>
            <a:pPr>
              <a:defRPr lang="en-US" sz="1000">
                <a:latin typeface="Frutiger 45 Light" panose="020B0603020202020204" pitchFamily="34" charset="0"/>
                <a:ea typeface="STKaiti" panose="02010600040101010101" pitchFamily="2" charset="-122"/>
              </a:defRPr>
            </a:pPr>
            <a:endParaRPr lang="en-US"/>
          </a:p>
        </c:txPr>
        <c:crossAx val="899009152"/>
        <c:crosses val="autoZero"/>
        <c:auto val="1"/>
        <c:lblAlgn val="ctr"/>
        <c:lblOffset val="100"/>
        <c:tickLblSkip val="1"/>
        <c:tickMarkSkip val="1"/>
        <c:noMultiLvlLbl val="0"/>
      </c:catAx>
      <c:valAx>
        <c:axId val="899009152"/>
        <c:scaling>
          <c:orientation val="minMax"/>
          <c:max val="8000000"/>
          <c:min val="0"/>
        </c:scaling>
        <c:delete val="0"/>
        <c:axPos val="l"/>
        <c:numFmt formatCode="#,##0_);[Red]\(#,##0\)" sourceLinked="0"/>
        <c:majorTickMark val="none"/>
        <c:minorTickMark val="none"/>
        <c:tickLblPos val="nextTo"/>
        <c:spPr>
          <a:ln w="12700">
            <a:solidFill>
              <a:sysClr val="windowText" lastClr="000000"/>
            </a:solidFill>
            <a:prstDash val="solid"/>
          </a:ln>
        </c:spPr>
        <c:txPr>
          <a:bodyPr rot="0" vert="horz"/>
          <a:lstStyle/>
          <a:p>
            <a:pPr>
              <a:defRPr lang="en-US" sz="1000"/>
            </a:pPr>
            <a:endParaRPr lang="en-US"/>
          </a:p>
        </c:txPr>
        <c:crossAx val="899007616"/>
        <c:crosses val="autoZero"/>
        <c:crossBetween val="between"/>
        <c:majorUnit val="2000000"/>
      </c:valAx>
      <c:spPr>
        <a:noFill/>
        <a:ln w="25400">
          <a:noFill/>
        </a:ln>
      </c:spPr>
    </c:plotArea>
    <c:legend>
      <c:legendPos val="b"/>
      <c:layout>
        <c:manualLayout>
          <c:xMode val="edge"/>
          <c:yMode val="edge"/>
          <c:x val="0.42296104690511199"/>
          <c:y val="0.9045798761888727"/>
          <c:w val="0.3877454516492394"/>
          <c:h val="7.611762990410513E-2"/>
        </c:manualLayout>
      </c:layout>
      <c:overlay val="0"/>
      <c:spPr>
        <a:noFill/>
        <a:ln w="25400">
          <a:noFill/>
        </a:ln>
      </c:spPr>
      <c:txPr>
        <a:bodyPr/>
        <a:lstStyle/>
        <a:p>
          <a:pPr>
            <a:defRPr lang="en-US"/>
          </a:pPr>
          <a:endParaRPr lang="en-US"/>
        </a:p>
      </c:txPr>
    </c:legend>
    <c:plotVisOnly val="1"/>
    <c:dispBlanksAs val="gap"/>
    <c:showDLblsOverMax val="0"/>
  </c:chart>
  <c:spPr>
    <a:noFill/>
    <a:ln w="9525">
      <a:noFill/>
    </a:ln>
  </c:spPr>
  <c:txPr>
    <a:bodyPr/>
    <a:lstStyle/>
    <a:p>
      <a:pPr>
        <a:defRPr sz="900" b="0" i="0" u="none" strike="noStrike" baseline="0">
          <a:solidFill>
            <a:srgbClr val="000000"/>
          </a:solidFill>
          <a:latin typeface="Frutiger 45 Light"/>
          <a:ea typeface="STKaiti"/>
          <a:cs typeface="Frutiger 45 Ligh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235678918956092"/>
          <c:y val="0.18201964842500415"/>
          <c:w val="0.75609056646303496"/>
          <c:h val="0.59255058084107204"/>
        </c:manualLayout>
      </c:layout>
      <c:barChart>
        <c:barDir val="col"/>
        <c:grouping val="clustered"/>
        <c:varyColors val="0"/>
        <c:ser>
          <c:idx val="0"/>
          <c:order val="0"/>
          <c:tx>
            <c:strRef>
              <c:f>'Slide 12'!$A$2</c:f>
              <c:strCache>
                <c:ptCount val="1"/>
                <c:pt idx="0">
                  <c:v>发放贷款和垫款总额</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dLbl>
              <c:idx val="1"/>
              <c:layout>
                <c:manualLayout>
                  <c:x val="-1.1560035954442535E-2"/>
                  <c:y val="-6.4385689545386334E-3"/>
                </c:manualLayout>
              </c:layout>
              <c:showLegendKey val="0"/>
              <c:showVal val="1"/>
              <c:showCatName val="0"/>
              <c:showSerName val="0"/>
              <c:showPercent val="0"/>
              <c:showBubbleSize val="0"/>
            </c:dLbl>
            <c:spPr>
              <a:noFill/>
              <a:ln w="25400">
                <a:noFill/>
              </a:ln>
            </c:spPr>
            <c:txPr>
              <a:bodyPr/>
              <a:lstStyle/>
              <a:p>
                <a:pPr>
                  <a:defRPr lang="en-US" sz="1000"/>
                </a:pPr>
                <a:endParaRPr lang="en-US"/>
              </a:p>
            </c:txPr>
            <c:showLegendKey val="0"/>
            <c:showVal val="1"/>
            <c:showCatName val="0"/>
            <c:showSerName val="0"/>
            <c:showPercent val="0"/>
            <c:showBubbleSize val="0"/>
            <c:showLeaderLines val="0"/>
          </c:dLbls>
          <c:cat>
            <c:strRef>
              <c:f>'Slide 12'!$B$1:$C$1</c:f>
              <c:strCache>
                <c:ptCount val="2"/>
                <c:pt idx="0">
                  <c:v>2019年12月31日</c:v>
                </c:pt>
                <c:pt idx="1">
                  <c:v>2020年6月30日</c:v>
                </c:pt>
              </c:strCache>
            </c:strRef>
          </c:cat>
          <c:val>
            <c:numRef>
              <c:f>'Slide 12'!$B$2:$C$2</c:f>
              <c:numCache>
                <c:formatCode>#,##0</c:formatCode>
                <c:ptCount val="2"/>
                <c:pt idx="0">
                  <c:v>3487601</c:v>
                </c:pt>
                <c:pt idx="1">
                  <c:v>3798459</c:v>
                </c:pt>
              </c:numCache>
            </c:numRef>
          </c:val>
        </c:ser>
        <c:ser>
          <c:idx val="1"/>
          <c:order val="1"/>
          <c:tx>
            <c:strRef>
              <c:f>'Slide 12'!$A$3</c:f>
              <c:strCache>
                <c:ptCount val="1"/>
                <c:pt idx="0">
                  <c:v>吸收存款总额</c:v>
                </c:pt>
              </c:strCache>
            </c:strRef>
          </c:tx>
          <c:spPr>
            <a:gradFill rotWithShape="0">
              <a:gsLst>
                <a:gs pos="0">
                  <a:srgbClr val="BEBEBE">
                    <a:gamma/>
                    <a:shade val="46275"/>
                    <a:invGamma/>
                  </a:srgbClr>
                </a:gs>
                <a:gs pos="50000">
                  <a:srgbClr val="BEBEBE"/>
                </a:gs>
                <a:gs pos="100000">
                  <a:srgbClr val="BEBEBE">
                    <a:gamma/>
                    <a:shade val="46275"/>
                    <a:invGamma/>
                  </a:srgbClr>
                </a:gs>
              </a:gsLst>
              <a:lin ang="0" scaled="1"/>
            </a:gradFill>
            <a:ln w="25400">
              <a:noFill/>
            </a:ln>
          </c:spPr>
          <c:invertIfNegative val="0"/>
          <c:dLbls>
            <c:dLbl>
              <c:idx val="0"/>
              <c:layout>
                <c:manualLayout>
                  <c:x val="1.1115592981153593E-2"/>
                  <c:y val="2.7668906857495116E-3"/>
                </c:manualLayout>
              </c:layout>
              <c:dLblPos val="outEnd"/>
              <c:showLegendKey val="0"/>
              <c:showVal val="1"/>
              <c:showCatName val="0"/>
              <c:showSerName val="0"/>
              <c:showPercent val="0"/>
              <c:showBubbleSize val="0"/>
            </c:dLbl>
            <c:dLbl>
              <c:idx val="1"/>
              <c:layout>
                <c:manualLayout>
                  <c:x val="5.8318251642327729E-3"/>
                  <c:y val="1.2970351800195378E-2"/>
                </c:manualLayout>
              </c:layout>
              <c:showLegendKey val="0"/>
              <c:showVal val="1"/>
              <c:showCatName val="0"/>
              <c:showSerName val="0"/>
              <c:showPercent val="0"/>
              <c:showBubbleSize val="0"/>
            </c:dLbl>
            <c:spPr>
              <a:noFill/>
              <a:ln w="25400">
                <a:noFill/>
              </a:ln>
            </c:spPr>
            <c:txPr>
              <a:bodyPr/>
              <a:lstStyle/>
              <a:p>
                <a:pPr>
                  <a:defRPr lang="en-US" sz="1000"/>
                </a:pPr>
                <a:endParaRPr lang="en-US"/>
              </a:p>
            </c:txPr>
            <c:showLegendKey val="0"/>
            <c:showVal val="1"/>
            <c:showCatName val="0"/>
            <c:showSerName val="0"/>
            <c:showPercent val="0"/>
            <c:showBubbleSize val="0"/>
            <c:showLeaderLines val="0"/>
          </c:dLbls>
          <c:cat>
            <c:strRef>
              <c:f>'Slide 12'!$B$1:$C$1</c:f>
              <c:strCache>
                <c:ptCount val="2"/>
                <c:pt idx="0">
                  <c:v>2019年12月31日</c:v>
                </c:pt>
                <c:pt idx="1">
                  <c:v>2020年6月30日</c:v>
                </c:pt>
              </c:strCache>
            </c:strRef>
          </c:cat>
          <c:val>
            <c:numRef>
              <c:f>'Slide 12'!$B$3:$C$3</c:f>
              <c:numCache>
                <c:formatCode>#,##0</c:formatCode>
                <c:ptCount val="2"/>
                <c:pt idx="0">
                  <c:v>3604088</c:v>
                </c:pt>
                <c:pt idx="1">
                  <c:v>3902802</c:v>
                </c:pt>
              </c:numCache>
            </c:numRef>
          </c:val>
        </c:ser>
        <c:dLbls>
          <c:showLegendKey val="0"/>
          <c:showVal val="1"/>
          <c:showCatName val="0"/>
          <c:showSerName val="0"/>
          <c:showPercent val="0"/>
          <c:showBubbleSize val="0"/>
        </c:dLbls>
        <c:gapWidth val="50"/>
        <c:axId val="898875392"/>
        <c:axId val="898876928"/>
      </c:barChart>
      <c:catAx>
        <c:axId val="898875392"/>
        <c:scaling>
          <c:orientation val="minMax"/>
        </c:scaling>
        <c:delete val="0"/>
        <c:axPos val="b"/>
        <c:numFmt formatCode="General" sourceLinked="1"/>
        <c:majorTickMark val="none"/>
        <c:minorTickMark val="none"/>
        <c:tickLblPos val="nextTo"/>
        <c:spPr>
          <a:ln w="12700">
            <a:solidFill>
              <a:sysClr val="windowText" lastClr="000000"/>
            </a:solidFill>
            <a:prstDash val="solid"/>
          </a:ln>
        </c:spPr>
        <c:txPr>
          <a:bodyPr rot="0" vert="horz"/>
          <a:lstStyle/>
          <a:p>
            <a:pPr>
              <a:defRPr lang="en-US" sz="1000">
                <a:latin typeface="Frutiger 45 Light" panose="020B0603020202020204" pitchFamily="34" charset="0"/>
                <a:ea typeface="STKaiti" panose="02010600040101010101" pitchFamily="2" charset="-122"/>
              </a:defRPr>
            </a:pPr>
            <a:endParaRPr lang="en-US"/>
          </a:p>
        </c:txPr>
        <c:crossAx val="898876928"/>
        <c:crosses val="autoZero"/>
        <c:auto val="1"/>
        <c:lblAlgn val="ctr"/>
        <c:lblOffset val="100"/>
        <c:tickLblSkip val="1"/>
        <c:tickMarkSkip val="1"/>
        <c:noMultiLvlLbl val="0"/>
      </c:catAx>
      <c:valAx>
        <c:axId val="898876928"/>
        <c:scaling>
          <c:orientation val="minMax"/>
          <c:min val="0"/>
        </c:scaling>
        <c:delete val="0"/>
        <c:axPos val="l"/>
        <c:numFmt formatCode="#,##0_);[Red]\(#,##0\)" sourceLinked="0"/>
        <c:majorTickMark val="none"/>
        <c:minorTickMark val="none"/>
        <c:tickLblPos val="nextTo"/>
        <c:spPr>
          <a:ln w="12700">
            <a:solidFill>
              <a:sysClr val="windowText" lastClr="000000"/>
            </a:solidFill>
            <a:prstDash val="solid"/>
          </a:ln>
        </c:spPr>
        <c:txPr>
          <a:bodyPr rot="0" vert="horz"/>
          <a:lstStyle/>
          <a:p>
            <a:pPr>
              <a:defRPr lang="en-US" sz="1000"/>
            </a:pPr>
            <a:endParaRPr lang="en-US"/>
          </a:p>
        </c:txPr>
        <c:crossAx val="898875392"/>
        <c:crosses val="autoZero"/>
        <c:crossBetween val="between"/>
        <c:majorUnit val="1000000"/>
      </c:valAx>
      <c:spPr>
        <a:noFill/>
        <a:ln w="25400">
          <a:noFill/>
        </a:ln>
      </c:spPr>
    </c:plotArea>
    <c:legend>
      <c:legendPos val="b"/>
      <c:layout>
        <c:manualLayout>
          <c:xMode val="edge"/>
          <c:yMode val="edge"/>
          <c:x val="0.32183245817879808"/>
          <c:y val="0.89388027729717645"/>
          <c:w val="0.55580582635173004"/>
          <c:h val="9.9891521407357714E-2"/>
        </c:manualLayout>
      </c:layout>
      <c:overlay val="0"/>
      <c:spPr>
        <a:noFill/>
        <a:ln w="25400">
          <a:noFill/>
        </a:ln>
      </c:spPr>
      <c:txPr>
        <a:bodyPr/>
        <a:lstStyle/>
        <a:p>
          <a:pPr>
            <a:defRPr lang="en-US"/>
          </a:pPr>
          <a:endParaRPr lang="en-US"/>
        </a:p>
      </c:txPr>
    </c:legend>
    <c:plotVisOnly val="1"/>
    <c:dispBlanksAs val="gap"/>
    <c:showDLblsOverMax val="0"/>
  </c:chart>
  <c:spPr>
    <a:noFill/>
    <a:ln w="9525">
      <a:noFill/>
    </a:ln>
  </c:spPr>
  <c:txPr>
    <a:bodyPr/>
    <a:lstStyle/>
    <a:p>
      <a:pPr>
        <a:defRPr sz="900" b="0" i="0" u="none" strike="noStrike" baseline="0">
          <a:solidFill>
            <a:srgbClr val="000000"/>
          </a:solidFill>
          <a:latin typeface="Frutiger 45 Light"/>
          <a:ea typeface="STKaiti"/>
          <a:cs typeface="Frutiger 45 Light"/>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79057163309135"/>
          <c:y val="0.1820194400446688"/>
          <c:w val="0.81320942836690857"/>
          <c:h val="0.59848809781555889"/>
        </c:manualLayout>
      </c:layout>
      <c:barChart>
        <c:barDir val="col"/>
        <c:grouping val="clustered"/>
        <c:varyColors val="0"/>
        <c:ser>
          <c:idx val="0"/>
          <c:order val="0"/>
          <c:tx>
            <c:strRef>
              <c:f>'Slide 12'!$A$2</c:f>
              <c:strCache>
                <c:ptCount val="1"/>
                <c:pt idx="0">
                  <c:v>生息资产平均余额</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dLbl>
              <c:idx val="1"/>
              <c:layout>
                <c:manualLayout>
                  <c:x val="-1.1560035954442535E-2"/>
                  <c:y val="-6.4385689545386334E-3"/>
                </c:manualLayout>
              </c:layout>
              <c:showLegendKey val="0"/>
              <c:showVal val="1"/>
              <c:showCatName val="0"/>
              <c:showSerName val="0"/>
              <c:showPercent val="0"/>
              <c:showBubbleSize val="0"/>
            </c:dLbl>
            <c:spPr>
              <a:noFill/>
              <a:ln w="25400">
                <a:noFill/>
              </a:ln>
            </c:spPr>
            <c:txPr>
              <a:bodyPr/>
              <a:lstStyle/>
              <a:p>
                <a:pPr>
                  <a:defRPr lang="en-US" sz="1000"/>
                </a:pPr>
                <a:endParaRPr lang="en-US"/>
              </a:p>
            </c:txPr>
            <c:showLegendKey val="0"/>
            <c:showVal val="1"/>
            <c:showCatName val="0"/>
            <c:showSerName val="0"/>
            <c:showPercent val="0"/>
            <c:showBubbleSize val="0"/>
            <c:showLeaderLines val="0"/>
          </c:dLbls>
          <c:cat>
            <c:strRef>
              <c:f>'Slide 12'!$B$1:$C$1</c:f>
              <c:strCache>
                <c:ptCount val="2"/>
                <c:pt idx="0">
                  <c:v>2019年1-6月</c:v>
                </c:pt>
                <c:pt idx="1">
                  <c:v>2020年1-6月</c:v>
                </c:pt>
              </c:strCache>
            </c:strRef>
          </c:cat>
          <c:val>
            <c:numRef>
              <c:f>'Slide 12'!$B$2:$C$2</c:f>
              <c:numCache>
                <c:formatCode>#,##0_);\(#,##0\)</c:formatCode>
                <c:ptCount val="2"/>
                <c:pt idx="0">
                  <c:v>5864912</c:v>
                </c:pt>
                <c:pt idx="1">
                  <c:v>6405290</c:v>
                </c:pt>
              </c:numCache>
            </c:numRef>
          </c:val>
        </c:ser>
        <c:ser>
          <c:idx val="1"/>
          <c:order val="1"/>
          <c:tx>
            <c:strRef>
              <c:f>'Slide 12'!$A$3</c:f>
              <c:strCache>
                <c:ptCount val="1"/>
                <c:pt idx="0">
                  <c:v>付息负债平均余额</c:v>
                </c:pt>
              </c:strCache>
            </c:strRef>
          </c:tx>
          <c:spPr>
            <a:gradFill rotWithShape="0">
              <a:gsLst>
                <a:gs pos="0">
                  <a:srgbClr val="BEBEBE">
                    <a:gamma/>
                    <a:shade val="46275"/>
                    <a:invGamma/>
                  </a:srgbClr>
                </a:gs>
                <a:gs pos="50000">
                  <a:srgbClr val="BEBEBE"/>
                </a:gs>
                <a:gs pos="100000">
                  <a:srgbClr val="BEBEBE">
                    <a:gamma/>
                    <a:shade val="46275"/>
                    <a:invGamma/>
                  </a:srgbClr>
                </a:gs>
              </a:gsLst>
              <a:lin ang="0" scaled="1"/>
            </a:gradFill>
            <a:ln w="25400">
              <a:noFill/>
            </a:ln>
          </c:spPr>
          <c:invertIfNegative val="0"/>
          <c:dLbls>
            <c:dLbl>
              <c:idx val="0"/>
              <c:layout>
                <c:manualLayout>
                  <c:x val="2.1609514719750939E-3"/>
                  <c:y val="1.4344479361604464E-2"/>
                </c:manualLayout>
              </c:layout>
              <c:dLblPos val="outEnd"/>
              <c:showLegendKey val="0"/>
              <c:showVal val="1"/>
              <c:showCatName val="0"/>
              <c:showSerName val="0"/>
              <c:showPercent val="0"/>
              <c:showBubbleSize val="0"/>
            </c:dLbl>
            <c:dLbl>
              <c:idx val="1"/>
              <c:layout>
                <c:manualLayout>
                  <c:x val="5.8960432976182106E-3"/>
                  <c:y val="-4.3940695753837947E-4"/>
                </c:manualLayout>
              </c:layout>
              <c:showLegendKey val="0"/>
              <c:showVal val="1"/>
              <c:showCatName val="0"/>
              <c:showSerName val="0"/>
              <c:showPercent val="0"/>
              <c:showBubbleSize val="0"/>
            </c:dLbl>
            <c:spPr>
              <a:noFill/>
              <a:ln w="25400">
                <a:noFill/>
              </a:ln>
            </c:spPr>
            <c:txPr>
              <a:bodyPr/>
              <a:lstStyle/>
              <a:p>
                <a:pPr>
                  <a:defRPr lang="en-US" sz="1000"/>
                </a:pPr>
                <a:endParaRPr lang="en-US"/>
              </a:p>
            </c:txPr>
            <c:showLegendKey val="0"/>
            <c:showVal val="1"/>
            <c:showCatName val="0"/>
            <c:showSerName val="0"/>
            <c:showPercent val="0"/>
            <c:showBubbleSize val="0"/>
            <c:showLeaderLines val="0"/>
          </c:dLbls>
          <c:cat>
            <c:strRef>
              <c:f>'Slide 12'!$B$1:$C$1</c:f>
              <c:strCache>
                <c:ptCount val="2"/>
                <c:pt idx="0">
                  <c:v>2019年1-6月</c:v>
                </c:pt>
                <c:pt idx="1">
                  <c:v>2020年1-6月</c:v>
                </c:pt>
              </c:strCache>
            </c:strRef>
          </c:cat>
          <c:val>
            <c:numRef>
              <c:f>'Slide 12'!$B$3:$C$3</c:f>
              <c:numCache>
                <c:formatCode>#,##0_);\(#,##0\)</c:formatCode>
                <c:ptCount val="2"/>
                <c:pt idx="0">
                  <c:v>5645807</c:v>
                </c:pt>
                <c:pt idx="1">
                  <c:v>6289620</c:v>
                </c:pt>
              </c:numCache>
            </c:numRef>
          </c:val>
        </c:ser>
        <c:dLbls>
          <c:showLegendKey val="0"/>
          <c:showVal val="1"/>
          <c:showCatName val="0"/>
          <c:showSerName val="0"/>
          <c:showPercent val="0"/>
          <c:showBubbleSize val="0"/>
        </c:dLbls>
        <c:gapWidth val="50"/>
        <c:axId val="898706048"/>
        <c:axId val="898720128"/>
      </c:barChart>
      <c:catAx>
        <c:axId val="898706048"/>
        <c:scaling>
          <c:orientation val="minMax"/>
        </c:scaling>
        <c:delete val="0"/>
        <c:axPos val="b"/>
        <c:numFmt formatCode="General" sourceLinked="1"/>
        <c:majorTickMark val="none"/>
        <c:minorTickMark val="none"/>
        <c:tickLblPos val="nextTo"/>
        <c:spPr>
          <a:ln w="12700">
            <a:solidFill>
              <a:sysClr val="windowText" lastClr="000000"/>
            </a:solidFill>
            <a:prstDash val="solid"/>
          </a:ln>
        </c:spPr>
        <c:txPr>
          <a:bodyPr rot="0" vert="horz"/>
          <a:lstStyle/>
          <a:p>
            <a:pPr>
              <a:defRPr lang="en-US" sz="1000">
                <a:latin typeface="Frutiger 45 Light" panose="020B0603020202020204" pitchFamily="34" charset="0"/>
                <a:ea typeface="STKaiti" panose="02010600040101010101" pitchFamily="2" charset="-122"/>
              </a:defRPr>
            </a:pPr>
            <a:endParaRPr lang="en-US"/>
          </a:p>
        </c:txPr>
        <c:crossAx val="898720128"/>
        <c:crosses val="autoZero"/>
        <c:auto val="1"/>
        <c:lblAlgn val="ctr"/>
        <c:lblOffset val="100"/>
        <c:tickLblSkip val="1"/>
        <c:tickMarkSkip val="1"/>
        <c:noMultiLvlLbl val="0"/>
      </c:catAx>
      <c:valAx>
        <c:axId val="898720128"/>
        <c:scaling>
          <c:orientation val="minMax"/>
          <c:max val="8000000"/>
          <c:min val="0"/>
        </c:scaling>
        <c:delete val="0"/>
        <c:axPos val="l"/>
        <c:numFmt formatCode="#,##0_);[Red]\(#,##0\)" sourceLinked="0"/>
        <c:majorTickMark val="none"/>
        <c:minorTickMark val="none"/>
        <c:tickLblPos val="nextTo"/>
        <c:spPr>
          <a:ln w="12700">
            <a:solidFill>
              <a:sysClr val="windowText" lastClr="000000"/>
            </a:solidFill>
            <a:prstDash val="solid"/>
          </a:ln>
        </c:spPr>
        <c:txPr>
          <a:bodyPr rot="0" vert="horz"/>
          <a:lstStyle/>
          <a:p>
            <a:pPr>
              <a:defRPr lang="en-US" sz="1000"/>
            </a:pPr>
            <a:endParaRPr lang="en-US"/>
          </a:p>
        </c:txPr>
        <c:crossAx val="898706048"/>
        <c:crosses val="autoZero"/>
        <c:crossBetween val="between"/>
        <c:majorUnit val="2000000"/>
      </c:valAx>
      <c:spPr>
        <a:noFill/>
        <a:ln w="25400">
          <a:noFill/>
        </a:ln>
      </c:spPr>
    </c:plotArea>
    <c:legend>
      <c:legendPos val="b"/>
      <c:layout>
        <c:manualLayout>
          <c:xMode val="edge"/>
          <c:yMode val="edge"/>
          <c:x val="0.27565470035942474"/>
          <c:y val="0.92192715101656464"/>
          <c:w val="0.62824580639541272"/>
          <c:h val="7.611762990410513E-2"/>
        </c:manualLayout>
      </c:layout>
      <c:overlay val="0"/>
      <c:spPr>
        <a:noFill/>
        <a:ln w="25400">
          <a:noFill/>
        </a:ln>
      </c:spPr>
      <c:txPr>
        <a:bodyPr/>
        <a:lstStyle/>
        <a:p>
          <a:pPr>
            <a:defRPr lang="en-US"/>
          </a:pPr>
          <a:endParaRPr lang="en-US"/>
        </a:p>
      </c:txPr>
    </c:legend>
    <c:plotVisOnly val="1"/>
    <c:dispBlanksAs val="gap"/>
    <c:showDLblsOverMax val="0"/>
  </c:chart>
  <c:spPr>
    <a:noFill/>
    <a:ln w="9525">
      <a:noFill/>
    </a:ln>
  </c:spPr>
  <c:txPr>
    <a:bodyPr/>
    <a:lstStyle/>
    <a:p>
      <a:pPr>
        <a:defRPr sz="900" b="0" i="0" u="none" strike="noStrike" baseline="0">
          <a:solidFill>
            <a:srgbClr val="000000"/>
          </a:solidFill>
          <a:latin typeface="Frutiger 45 Light"/>
          <a:ea typeface="STKaiti"/>
          <a:cs typeface="Frutiger 45 Light"/>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68198489380966"/>
          <c:y val="0.17832978752105327"/>
          <c:w val="0.79054129560224184"/>
          <c:h val="0.61382209510806662"/>
        </c:manualLayout>
      </c:layout>
      <c:barChart>
        <c:barDir val="col"/>
        <c:grouping val="clustered"/>
        <c:varyColors val="0"/>
        <c:ser>
          <c:idx val="0"/>
          <c:order val="0"/>
          <c:tx>
            <c:strRef>
              <c:f>'Slide 3'!$A$2</c:f>
              <c:strCache>
                <c:ptCount val="1"/>
                <c:pt idx="0">
                  <c:v>已发行债券平均余额</c:v>
                </c:pt>
              </c:strCache>
            </c:strRef>
          </c:tx>
          <c:spPr>
            <a:gradFill rotWithShape="0">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numFmt formatCode="#,##0" sourceLinked="0"/>
            <c:spPr>
              <a:noFill/>
              <a:ln w="25400">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showLegendKey val="0"/>
            <c:showVal val="1"/>
            <c:showCatName val="0"/>
            <c:showSerName val="0"/>
            <c:showPercent val="0"/>
            <c:showBubbleSize val="0"/>
            <c:showLeaderLines val="0"/>
          </c:dLbls>
          <c:cat>
            <c:strRef>
              <c:f>'Slide 3'!$B$1:$C$1</c:f>
              <c:strCache>
                <c:ptCount val="2"/>
                <c:pt idx="0">
                  <c:v>2019年1-6月</c:v>
                </c:pt>
                <c:pt idx="1">
                  <c:v>2020年1-6月</c:v>
                </c:pt>
              </c:strCache>
            </c:strRef>
          </c:cat>
          <c:val>
            <c:numRef>
              <c:f>'Slide 3'!$B$2:$C$2</c:f>
              <c:numCache>
                <c:formatCode>#,##0_);\(#,##0\)</c:formatCode>
                <c:ptCount val="2"/>
                <c:pt idx="0">
                  <c:v>687926</c:v>
                </c:pt>
                <c:pt idx="1">
                  <c:v>768857</c:v>
                </c:pt>
              </c:numCache>
            </c:numRef>
          </c:val>
        </c:ser>
        <c:dLbls>
          <c:showLegendKey val="0"/>
          <c:showVal val="1"/>
          <c:showCatName val="0"/>
          <c:showSerName val="0"/>
          <c:showPercent val="0"/>
          <c:showBubbleSize val="0"/>
        </c:dLbls>
        <c:gapWidth val="50"/>
        <c:axId val="898731008"/>
        <c:axId val="898783104"/>
      </c:barChart>
      <c:catAx>
        <c:axId val="898731008"/>
        <c:scaling>
          <c:orientation val="minMax"/>
        </c:scaling>
        <c:delete val="0"/>
        <c:axPos val="b"/>
        <c:numFmt formatCode="General" sourceLinked="1"/>
        <c:majorTickMark val="none"/>
        <c:minorTickMark val="none"/>
        <c:tickLblPos val="low"/>
        <c:spPr>
          <a:ln w="12700">
            <a:solidFill>
              <a:schemeClr val="tx1"/>
            </a:solidFill>
            <a:prstDash val="solid"/>
          </a:ln>
        </c:spPr>
        <c:txPr>
          <a:bodyPr rot="0" vert="horz"/>
          <a:lstStyle/>
          <a:p>
            <a:pPr>
              <a:defRPr sz="1000" b="0" i="0" u="none" strike="noStrike" baseline="0">
                <a:solidFill>
                  <a:srgbClr val="000000"/>
                </a:solidFill>
                <a:latin typeface="Frutiger 45 Light" pitchFamily="34" charset="0"/>
                <a:ea typeface="STKaiti"/>
                <a:cs typeface="STKaiti"/>
              </a:defRPr>
            </a:pPr>
            <a:endParaRPr lang="en-US"/>
          </a:p>
        </c:txPr>
        <c:crossAx val="898783104"/>
        <c:crosses val="autoZero"/>
        <c:auto val="1"/>
        <c:lblAlgn val="ctr"/>
        <c:lblOffset val="100"/>
        <c:tickLblSkip val="1"/>
        <c:tickMarkSkip val="1"/>
        <c:noMultiLvlLbl val="0"/>
      </c:catAx>
      <c:valAx>
        <c:axId val="898783104"/>
        <c:scaling>
          <c:orientation val="minMax"/>
          <c:min val="0"/>
        </c:scaling>
        <c:delete val="0"/>
        <c:axPos val="l"/>
        <c:numFmt formatCode="#,##0" sourceLinked="0"/>
        <c:majorTickMark val="none"/>
        <c:minorTickMark val="none"/>
        <c:tickLblPos val="nextTo"/>
        <c:spPr>
          <a:ln w="12700">
            <a:solidFill>
              <a:schemeClr val="tx1"/>
            </a:solidFill>
            <a:prstDash val="solid"/>
          </a:ln>
        </c:spPr>
        <c:txPr>
          <a:bodyPr rot="0" vert="horz"/>
          <a:lstStyle/>
          <a:p>
            <a:pPr>
              <a:defRPr sz="1000" b="0" i="0" u="none" strike="noStrike" baseline="0">
                <a:solidFill>
                  <a:srgbClr val="000000"/>
                </a:solidFill>
                <a:latin typeface="Frutiger 45 Light"/>
                <a:ea typeface="Frutiger 45 Light"/>
                <a:cs typeface="Frutiger 45 Light"/>
              </a:defRPr>
            </a:pPr>
            <a:endParaRPr lang="en-US"/>
          </a:p>
        </c:txPr>
        <c:crossAx val="898731008"/>
        <c:crosses val="autoZero"/>
        <c:crossBetween val="between"/>
        <c:majorUnit val="200000"/>
      </c:valAx>
      <c:spPr>
        <a:noFill/>
        <a:ln w="25400">
          <a:noFill/>
        </a:ln>
      </c:spPr>
    </c:plotArea>
    <c:plotVisOnly val="1"/>
    <c:dispBlanksAs val="gap"/>
    <c:showDLblsOverMax val="0"/>
  </c:chart>
  <c:spPr>
    <a:noFill/>
    <a:ln w="9525">
      <a:noFill/>
    </a:ln>
  </c:spPr>
  <c:txPr>
    <a:bodyPr/>
    <a:lstStyle/>
    <a:p>
      <a:pPr>
        <a:defRPr sz="1000" b="0" i="0" u="none" strike="noStrike" baseline="0">
          <a:solidFill>
            <a:srgbClr val="000000"/>
          </a:solidFill>
          <a:latin typeface="Frutiger 45 Light"/>
          <a:ea typeface="Frutiger 45 Light"/>
          <a:cs typeface="Frutiger 45 Light"/>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56658013634325"/>
          <c:y val="0.17832978752105327"/>
          <c:w val="0.87643341986365675"/>
          <c:h val="0.68624908945853136"/>
        </c:manualLayout>
      </c:layout>
      <c:barChart>
        <c:barDir val="col"/>
        <c:grouping val="clustered"/>
        <c:varyColors val="0"/>
        <c:ser>
          <c:idx val="0"/>
          <c:order val="0"/>
          <c:spPr>
            <a:gradFill>
              <a:gsLst>
                <a:gs pos="0">
                  <a:srgbClr val="193D85">
                    <a:gamma/>
                    <a:shade val="46275"/>
                    <a:invGamma/>
                  </a:srgbClr>
                </a:gs>
                <a:gs pos="50000">
                  <a:srgbClr val="193D85"/>
                </a:gs>
                <a:gs pos="100000">
                  <a:srgbClr val="193D85">
                    <a:gamma/>
                    <a:shade val="46275"/>
                    <a:invGamma/>
                  </a:srgbClr>
                </a:gs>
              </a:gsLst>
              <a:lin ang="0" scaled="1"/>
            </a:gradFill>
            <a:ln w="25400">
              <a:noFill/>
            </a:ln>
          </c:spPr>
          <c:invertIfNegative val="0"/>
          <c:dLbls>
            <c:txPr>
              <a:bodyPr/>
              <a:lstStyle/>
              <a:p>
                <a:pPr>
                  <a:defRPr>
                    <a:latin typeface="Frutiger 45 Light" panose="020B0603020202020204" pitchFamily="34" charset="0"/>
                  </a:defRPr>
                </a:pPr>
                <a:endParaRPr lang="en-US"/>
              </a:p>
            </c:txPr>
            <c:dLblPos val="outEnd"/>
            <c:showLegendKey val="0"/>
            <c:showVal val="1"/>
            <c:showCatName val="0"/>
            <c:showSerName val="0"/>
            <c:showPercent val="0"/>
            <c:showBubbleSize val="0"/>
            <c:showLeaderLines val="0"/>
          </c:dLbls>
          <c:cat>
            <c:strRef>
              <c:f>'Slide 9'!$B$1:$C$1</c:f>
              <c:strCache>
                <c:ptCount val="2"/>
                <c:pt idx="0">
                  <c:v>2019年12月31日</c:v>
                </c:pt>
                <c:pt idx="1">
                  <c:v>2020年6月30日</c:v>
                </c:pt>
              </c:strCache>
            </c:strRef>
          </c:cat>
          <c:val>
            <c:numRef>
              <c:f>'Slide 9'!$B$2:$C$2</c:f>
              <c:numCache>
                <c:formatCode>0.00%</c:formatCode>
                <c:ptCount val="2"/>
                <c:pt idx="0">
                  <c:v>6.8699999999999997E-2</c:v>
                </c:pt>
                <c:pt idx="1">
                  <c:v>6.5000000000000002E-2</c:v>
                </c:pt>
              </c:numCache>
            </c:numRef>
          </c:val>
        </c:ser>
        <c:dLbls>
          <c:dLblPos val="outEnd"/>
          <c:showLegendKey val="0"/>
          <c:showVal val="1"/>
          <c:showCatName val="0"/>
          <c:showSerName val="0"/>
          <c:showPercent val="0"/>
          <c:showBubbleSize val="0"/>
        </c:dLbls>
        <c:gapWidth val="50"/>
        <c:axId val="899422080"/>
        <c:axId val="899429120"/>
      </c:barChart>
      <c:catAx>
        <c:axId val="899422080"/>
        <c:scaling>
          <c:orientation val="minMax"/>
        </c:scaling>
        <c:delete val="0"/>
        <c:axPos val="b"/>
        <c:majorTickMark val="none"/>
        <c:minorTickMark val="none"/>
        <c:tickLblPos val="low"/>
        <c:spPr>
          <a:ln w="12700">
            <a:solidFill>
              <a:srgbClr val="000000"/>
            </a:solidFill>
            <a:prstDash val="solid"/>
          </a:ln>
        </c:spPr>
        <c:txPr>
          <a:bodyPr rot="0" vert="horz"/>
          <a:lstStyle/>
          <a:p>
            <a:pPr>
              <a:defRPr b="0" i="0">
                <a:latin typeface="Frutiger 45 Light" panose="020B0603020202020204" pitchFamily="34" charset="0"/>
                <a:ea typeface="STKaiti" panose="02010600040101010101" pitchFamily="2" charset="-122"/>
                <a:cs typeface="Frutiger 45 Light"/>
              </a:defRPr>
            </a:pPr>
            <a:endParaRPr lang="en-US"/>
          </a:p>
        </c:txPr>
        <c:crossAx val="899429120"/>
        <c:crosses val="autoZero"/>
        <c:auto val="1"/>
        <c:lblAlgn val="ctr"/>
        <c:lblOffset val="100"/>
        <c:noMultiLvlLbl val="0"/>
      </c:catAx>
      <c:valAx>
        <c:axId val="899429120"/>
        <c:scaling>
          <c:orientation val="minMax"/>
          <c:min val="0"/>
        </c:scaling>
        <c:delete val="0"/>
        <c:axPos val="l"/>
        <c:numFmt formatCode="0.0%" sourceLinked="0"/>
        <c:majorTickMark val="none"/>
        <c:minorTickMark val="none"/>
        <c:tickLblPos val="nextTo"/>
        <c:spPr>
          <a:ln w="12700">
            <a:solidFill>
              <a:srgbClr val="000000"/>
            </a:solidFill>
            <a:prstDash val="solid"/>
          </a:ln>
        </c:spPr>
        <c:txPr>
          <a:bodyPr/>
          <a:lstStyle/>
          <a:p>
            <a:pPr>
              <a:defRPr b="0" i="0">
                <a:latin typeface="Frutiger 45 Light"/>
                <a:ea typeface="Frutiger 45 Light"/>
                <a:cs typeface="Frutiger 45 Light"/>
              </a:defRPr>
            </a:pPr>
            <a:endParaRPr lang="en-US"/>
          </a:p>
        </c:txPr>
        <c:crossAx val="899422080"/>
        <c:crosses val="autoZero"/>
        <c:crossBetween val="between"/>
        <c:majorUnit val="2.0000000000000004E-2"/>
      </c:valAx>
      <c:spPr>
        <a:noFill/>
        <a:ln w="25400">
          <a:noFill/>
        </a:ln>
      </c:spPr>
    </c:plotArea>
    <c:plotVisOnly val="1"/>
    <c:dispBlanksAs val="gap"/>
    <c:showDLblsOverMax val="0"/>
  </c:chart>
  <c:spPr>
    <a:noFill/>
    <a:ln w="9525">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2" y="7"/>
            <a:ext cx="2972097"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10" tIns="44904" rIns="89810" bIns="44904" numCol="1" anchor="t" anchorCtr="0" compatLnSpc="1">
            <a:prstTxWarp prst="textNoShape">
              <a:avLst/>
            </a:prstTxWarp>
          </a:bodyPr>
          <a:lstStyle>
            <a:lvl1pPr algn="l" eaLnBrk="0" hangingPunct="0">
              <a:spcBef>
                <a:spcPct val="50000"/>
              </a:spcBef>
              <a:defRPr b="0">
                <a:latin typeface="Frutiger 45 Light" pitchFamily="34" charset="0"/>
                <a:cs typeface="+mn-cs"/>
              </a:defRPr>
            </a:lvl1pPr>
          </a:lstStyle>
          <a:p>
            <a:pPr>
              <a:defRPr/>
            </a:pPr>
            <a:endParaRPr lang="en-US" altLang="zh-CN"/>
          </a:p>
        </p:txBody>
      </p:sp>
      <p:sp>
        <p:nvSpPr>
          <p:cNvPr id="69635" name="Rectangle 3"/>
          <p:cNvSpPr>
            <a:spLocks noGrp="1" noChangeArrowheads="1"/>
          </p:cNvSpPr>
          <p:nvPr>
            <p:ph type="dt" sz="quarter" idx="1"/>
          </p:nvPr>
        </p:nvSpPr>
        <p:spPr bwMode="auto">
          <a:xfrm>
            <a:off x="3884416" y="7"/>
            <a:ext cx="2972097"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10" tIns="44904" rIns="89810" bIns="44904" numCol="1" anchor="t" anchorCtr="0" compatLnSpc="1">
            <a:prstTxWarp prst="textNoShape">
              <a:avLst/>
            </a:prstTxWarp>
          </a:bodyPr>
          <a:lstStyle>
            <a:lvl1pPr algn="r" eaLnBrk="0" hangingPunct="0">
              <a:spcBef>
                <a:spcPct val="50000"/>
              </a:spcBef>
              <a:defRPr b="0">
                <a:latin typeface="Frutiger 45 Light" pitchFamily="34" charset="0"/>
                <a:cs typeface="+mn-cs"/>
              </a:defRPr>
            </a:lvl1pPr>
          </a:lstStyle>
          <a:p>
            <a:pPr>
              <a:defRPr/>
            </a:pPr>
            <a:fld id="{7F2A1180-BCAC-4DCF-A2E0-77A50263EF5B}" type="datetimeFigureOut">
              <a:rPr lang="zh-CN" altLang="en-US"/>
              <a:pPr>
                <a:defRPr/>
              </a:pPr>
              <a:t>2020/8/24</a:t>
            </a:fld>
            <a:endParaRPr lang="en-US" altLang="zh-CN" dirty="0"/>
          </a:p>
        </p:txBody>
      </p:sp>
      <p:sp>
        <p:nvSpPr>
          <p:cNvPr id="69636" name="Rectangle 4"/>
          <p:cNvSpPr>
            <a:spLocks noGrp="1" noChangeArrowheads="1"/>
          </p:cNvSpPr>
          <p:nvPr>
            <p:ph type="ftr" sz="quarter" idx="2"/>
          </p:nvPr>
        </p:nvSpPr>
        <p:spPr bwMode="auto">
          <a:xfrm>
            <a:off x="2" y="9429328"/>
            <a:ext cx="2972097"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10" tIns="44904" rIns="89810" bIns="44904" numCol="1" anchor="b" anchorCtr="0" compatLnSpc="1">
            <a:prstTxWarp prst="textNoShape">
              <a:avLst/>
            </a:prstTxWarp>
          </a:bodyPr>
          <a:lstStyle>
            <a:lvl1pPr algn="l" eaLnBrk="0" hangingPunct="0">
              <a:spcBef>
                <a:spcPct val="50000"/>
              </a:spcBef>
              <a:defRPr b="0">
                <a:latin typeface="Frutiger 45 Light" pitchFamily="34" charset="0"/>
                <a:cs typeface="+mn-cs"/>
              </a:defRPr>
            </a:lvl1pPr>
          </a:lstStyle>
          <a:p>
            <a:pPr>
              <a:defRPr/>
            </a:pPr>
            <a:endParaRPr lang="en-US" altLang="zh-CN"/>
          </a:p>
        </p:txBody>
      </p:sp>
      <p:sp>
        <p:nvSpPr>
          <p:cNvPr id="69637" name="Rectangle 5"/>
          <p:cNvSpPr>
            <a:spLocks noGrp="1" noChangeArrowheads="1"/>
          </p:cNvSpPr>
          <p:nvPr>
            <p:ph type="sldNum" sz="quarter" idx="3"/>
          </p:nvPr>
        </p:nvSpPr>
        <p:spPr bwMode="auto">
          <a:xfrm>
            <a:off x="3884416" y="9429328"/>
            <a:ext cx="2972097" cy="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810" tIns="44904" rIns="89810" bIns="44904" numCol="1" anchor="b" anchorCtr="0" compatLnSpc="1">
            <a:prstTxWarp prst="textNoShape">
              <a:avLst/>
            </a:prstTxWarp>
          </a:bodyPr>
          <a:lstStyle>
            <a:lvl1pPr algn="r" eaLnBrk="0" hangingPunct="0">
              <a:spcBef>
                <a:spcPct val="50000"/>
              </a:spcBef>
              <a:defRPr b="0">
                <a:latin typeface="Frutiger 45 Light" pitchFamily="34" charset="0"/>
                <a:cs typeface="+mn-cs"/>
              </a:defRPr>
            </a:lvl1pPr>
          </a:lstStyle>
          <a:p>
            <a:pPr>
              <a:defRPr/>
            </a:pPr>
            <a:fld id="{2BCA395B-6A78-43B8-9C08-F79F6F23DF45}" type="slidenum">
              <a:rPr lang="zh-CN" altLang="en-US"/>
              <a:pPr>
                <a:defRPr/>
              </a:pPr>
              <a:t>‹#›</a:t>
            </a:fld>
            <a:endParaRPr lang="en-US" altLang="zh-CN" dirty="0"/>
          </a:p>
        </p:txBody>
      </p:sp>
    </p:spTree>
    <p:extLst>
      <p:ext uri="{BB962C8B-B14F-4D97-AF65-F5344CB8AC3E}">
        <p14:creationId xmlns:p14="http://schemas.microsoft.com/office/powerpoint/2010/main" val="2909488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5586" name="Rectangle 4"/>
          <p:cNvSpPr>
            <a:spLocks noGrp="1" noRot="1" noChangeAspect="1" noChangeArrowheads="1"/>
          </p:cNvSpPr>
          <p:nvPr>
            <p:ph type="sldImg" idx="2"/>
          </p:nvPr>
        </p:nvSpPr>
        <p:spPr bwMode="auto">
          <a:xfrm>
            <a:off x="503238" y="241300"/>
            <a:ext cx="5875337" cy="4406900"/>
          </a:xfrm>
          <a:prstGeom prst="rect">
            <a:avLst/>
          </a:prstGeom>
          <a:noFill/>
          <a:ln w="9525">
            <a:noFill/>
            <a:miter lim="800000"/>
            <a:headEnd/>
            <a:tailEnd/>
          </a:ln>
        </p:spPr>
      </p:sp>
      <p:sp>
        <p:nvSpPr>
          <p:cNvPr id="14339" name="Rectangle 5"/>
          <p:cNvSpPr>
            <a:spLocks noGrp="1" noChangeArrowheads="1"/>
          </p:cNvSpPr>
          <p:nvPr>
            <p:ph type="body" sz="quarter" idx="3"/>
          </p:nvPr>
        </p:nvSpPr>
        <p:spPr bwMode="auto">
          <a:xfrm>
            <a:off x="523878" y="4973176"/>
            <a:ext cx="5822155" cy="4548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noProof="0" dirty="0" smtClean="0"/>
              <a:t>Click to edit Master text styles</a:t>
            </a:r>
          </a:p>
          <a:p>
            <a:pPr lvl="1"/>
            <a:r>
              <a:rPr lang="en-US" altLang="zh-CN" noProof="0" dirty="0" smtClean="0"/>
              <a:t>Second level</a:t>
            </a:r>
          </a:p>
          <a:p>
            <a:pPr lvl="2"/>
            <a:r>
              <a:rPr lang="en-US" altLang="zh-CN" noProof="0" dirty="0" smtClean="0"/>
              <a:t>Third level</a:t>
            </a:r>
          </a:p>
          <a:p>
            <a:pPr lvl="3"/>
            <a:r>
              <a:rPr lang="en-US" altLang="zh-CN" noProof="0" dirty="0" smtClean="0"/>
              <a:t>Fourth level</a:t>
            </a:r>
          </a:p>
          <a:p>
            <a:pPr lvl="4"/>
            <a:r>
              <a:rPr lang="en-US" altLang="zh-CN" noProof="0" dirty="0" smtClean="0"/>
              <a:t>Fifth level</a:t>
            </a:r>
          </a:p>
        </p:txBody>
      </p:sp>
      <p:sp>
        <p:nvSpPr>
          <p:cNvPr id="14340" name="Rectangle 7"/>
          <p:cNvSpPr>
            <a:spLocks noGrp="1" noChangeArrowheads="1"/>
          </p:cNvSpPr>
          <p:nvPr>
            <p:ph type="sldNum" sz="quarter" idx="5"/>
          </p:nvPr>
        </p:nvSpPr>
        <p:spPr bwMode="auto">
          <a:xfrm>
            <a:off x="3714757" y="9430964"/>
            <a:ext cx="2973586" cy="44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0673" tIns="0" rIns="20673" bIns="0" numCol="1" anchor="b" anchorCtr="0" compatLnSpc="1">
            <a:prstTxWarp prst="textNoShape">
              <a:avLst/>
            </a:prstTxWarp>
          </a:bodyPr>
          <a:lstStyle>
            <a:lvl1pPr algn="r" defTabSz="982583" eaLnBrk="0" hangingPunct="0">
              <a:spcBef>
                <a:spcPct val="0"/>
              </a:spcBef>
              <a:defRPr sz="1100" b="0">
                <a:latin typeface="Frutiger 45 Light" pitchFamily="34" charset="0"/>
                <a:ea typeface="Arial Unicode MS" pitchFamily="34" charset="-122"/>
                <a:cs typeface="Arial Unicode MS" pitchFamily="34" charset="-122"/>
              </a:defRPr>
            </a:lvl1pPr>
          </a:lstStyle>
          <a:p>
            <a:pPr>
              <a:defRPr/>
            </a:pPr>
            <a:fld id="{62047B66-72B5-41A2-A869-5BEB7A6C7E61}" type="slidenum">
              <a:rPr lang="en-US" altLang="zh-CN"/>
              <a:pPr>
                <a:defRPr/>
              </a:pPr>
              <a:t>‹#›</a:t>
            </a:fld>
            <a:endParaRPr lang="en-US" altLang="zh-CN" dirty="0"/>
          </a:p>
        </p:txBody>
      </p:sp>
      <p:sp>
        <p:nvSpPr>
          <p:cNvPr id="195589" name="Line 8"/>
          <p:cNvSpPr>
            <a:spLocks noChangeShapeType="1"/>
          </p:cNvSpPr>
          <p:nvPr/>
        </p:nvSpPr>
        <p:spPr bwMode="auto">
          <a:xfrm>
            <a:off x="531323" y="4863200"/>
            <a:ext cx="5793878" cy="0"/>
          </a:xfrm>
          <a:prstGeom prst="line">
            <a:avLst/>
          </a:prstGeom>
          <a:noFill/>
          <a:ln w="25400">
            <a:solidFill>
              <a:schemeClr val="bg2"/>
            </a:solidFill>
            <a:round/>
            <a:headEnd/>
            <a:tailEnd/>
          </a:ln>
        </p:spPr>
        <p:txBody>
          <a:bodyPr wrap="none" lIns="89837" tIns="44918" rIns="89837" bIns="44918" anchor="ctr"/>
          <a:lstStyle/>
          <a:p>
            <a:endParaRPr lang="en-GB"/>
          </a:p>
        </p:txBody>
      </p:sp>
    </p:spTree>
    <p:extLst>
      <p:ext uri="{BB962C8B-B14F-4D97-AF65-F5344CB8AC3E}">
        <p14:creationId xmlns:p14="http://schemas.microsoft.com/office/powerpoint/2010/main" val="1779994678"/>
      </p:ext>
    </p:extLst>
  </p:cSld>
  <p:clrMap bg1="lt1" tx1="dk1" bg2="lt2" tx2="dk2" accent1="accent1" accent2="accent2" accent3="accent3" accent4="accent4" accent5="accent5" accent6="accent6" hlink="hlink" folHlink="folHlink"/>
  <p:notesStyle>
    <a:lvl1pPr marL="193675" indent="-193675" algn="l" rtl="0" eaLnBrk="0" fontAlgn="base" hangingPunct="0">
      <a:spcBef>
        <a:spcPct val="30000"/>
      </a:spcBef>
      <a:spcAft>
        <a:spcPct val="0"/>
      </a:spcAft>
      <a:buClr>
        <a:schemeClr val="tx2"/>
      </a:buClr>
      <a:buSzPct val="123000"/>
      <a:buFont typeface="Symbol" pitchFamily="18" charset="2"/>
      <a:buChar char="¨"/>
      <a:defRPr sz="1200" kern="1200">
        <a:solidFill>
          <a:schemeClr val="tx1"/>
        </a:solidFill>
        <a:latin typeface="Frutiger 45 Light" pitchFamily="34" charset="0"/>
        <a:ea typeface="STKaiti" pitchFamily="2" charset="-122"/>
        <a:cs typeface="+mn-cs"/>
      </a:defRPr>
    </a:lvl1pPr>
    <a:lvl2pPr marL="563563" indent="-179388" algn="l" rtl="0" eaLnBrk="0" fontAlgn="base" hangingPunct="0">
      <a:spcBef>
        <a:spcPct val="30000"/>
      </a:spcBef>
      <a:spcAft>
        <a:spcPct val="0"/>
      </a:spcAft>
      <a:buSzPct val="80000"/>
      <a:buChar char="—"/>
      <a:defRPr sz="1200" kern="1200">
        <a:solidFill>
          <a:schemeClr val="tx1"/>
        </a:solidFill>
        <a:latin typeface="Frutiger 45 Light" pitchFamily="34" charset="0"/>
        <a:ea typeface="STKaiti" pitchFamily="2" charset="-122"/>
        <a:cs typeface="+mn-cs"/>
      </a:defRPr>
    </a:lvl2pPr>
    <a:lvl3pPr marL="947738" indent="-193675" algn="l" rtl="0" eaLnBrk="0" fontAlgn="base" hangingPunct="0">
      <a:spcBef>
        <a:spcPct val="30000"/>
      </a:spcBef>
      <a:spcAft>
        <a:spcPct val="0"/>
      </a:spcAft>
      <a:buSzPct val="85000"/>
      <a:buChar char="–"/>
      <a:defRPr sz="1200" kern="1200">
        <a:solidFill>
          <a:schemeClr val="tx1"/>
        </a:solidFill>
        <a:latin typeface="Frutiger 45 Light" pitchFamily="34" charset="0"/>
        <a:ea typeface="STKaiti" pitchFamily="2" charset="-122"/>
        <a:cs typeface="+mn-cs"/>
      </a:defRPr>
    </a:lvl3pPr>
    <a:lvl4pPr marL="1341438" indent="-203200" algn="l" rtl="0" eaLnBrk="0" fontAlgn="base" hangingPunct="0">
      <a:spcBef>
        <a:spcPct val="30000"/>
      </a:spcBef>
      <a:spcAft>
        <a:spcPct val="0"/>
      </a:spcAft>
      <a:buSzPct val="85000"/>
      <a:buChar char="–"/>
      <a:defRPr sz="1200" kern="1200">
        <a:solidFill>
          <a:schemeClr val="tx1"/>
        </a:solidFill>
        <a:latin typeface="Frutiger 45 Light" pitchFamily="34" charset="0"/>
        <a:ea typeface="STKaiti" pitchFamily="2" charset="-122"/>
        <a:cs typeface="+mn-cs"/>
      </a:defRPr>
    </a:lvl4pPr>
    <a:lvl5pPr marL="1711325" indent="-179388" algn="l" rtl="0" eaLnBrk="0" fontAlgn="base" hangingPunct="0">
      <a:spcBef>
        <a:spcPct val="30000"/>
      </a:spcBef>
      <a:spcAft>
        <a:spcPct val="0"/>
      </a:spcAft>
      <a:buSzPct val="85000"/>
      <a:buChar char="–"/>
      <a:defRPr sz="1200" kern="1200">
        <a:solidFill>
          <a:schemeClr val="tx1"/>
        </a:solidFill>
        <a:latin typeface="Frutiger 45 Light" pitchFamily="34" charset="0"/>
        <a:ea typeface="STKaiti"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hemeOverride" Target="../theme/themeOverride4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4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5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19.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2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24.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3514" indent="-193514" defTabSz="913641">
              <a:defRPr/>
            </a:pPr>
            <a:endParaRPr lang="en-US" altLang="zh-CN" dirty="0" smtClean="0"/>
          </a:p>
        </p:txBody>
      </p:sp>
      <p:sp>
        <p:nvSpPr>
          <p:cNvPr id="4" name="Slide Number Placeholder 3"/>
          <p:cNvSpPr>
            <a:spLocks noGrp="1"/>
          </p:cNvSpPr>
          <p:nvPr>
            <p:ph type="sldNum" sz="quarter" idx="10"/>
          </p:nvPr>
        </p:nvSpPr>
        <p:spPr/>
        <p:txBody>
          <a:bodyPr/>
          <a:lstStyle/>
          <a:p>
            <a:pPr>
              <a:defRPr/>
            </a:pPr>
            <a:fld id="{62047B66-72B5-41A2-A869-5BEB7A6C7E61}" type="slidenum">
              <a:rPr lang="en-US" altLang="zh-CN" smtClean="0"/>
              <a:pPr>
                <a:defRPr/>
              </a:pPr>
              <a:t>0</a:t>
            </a:fld>
            <a:endParaRPr lang="en-US" altLang="zh-CN" dirty="0"/>
          </a:p>
        </p:txBody>
      </p:sp>
    </p:spTree>
    <p:extLst>
      <p:ext uri="{BB962C8B-B14F-4D97-AF65-F5344CB8AC3E}">
        <p14:creationId xmlns:p14="http://schemas.microsoft.com/office/powerpoint/2010/main" val="2217354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581025" y="396875"/>
            <a:ext cx="5741988" cy="4306888"/>
          </a:xfrm>
          <a:ln/>
        </p:spPr>
      </p:sp>
      <p:sp>
        <p:nvSpPr>
          <p:cNvPr id="46082" name="Rectangle 3"/>
          <p:cNvSpPr>
            <a:spLocks noGrp="1" noChangeArrowheads="1"/>
          </p:cNvSpPr>
          <p:nvPr>
            <p:ph type="body" idx="1"/>
          </p:nvPr>
        </p:nvSpPr>
        <p:spPr>
          <a:xfrm>
            <a:off x="532808" y="4963320"/>
            <a:ext cx="5819180" cy="4214883"/>
          </a:xfrm>
          <a:noFill/>
        </p:spPr>
        <p:txBody>
          <a:bodyPr/>
          <a:lstStyle/>
          <a:p>
            <a:endParaRPr lang="zh-CN" altLang="en-US" dirty="0" smtClean="0"/>
          </a:p>
        </p:txBody>
      </p:sp>
      <p:sp>
        <p:nvSpPr>
          <p:cNvPr id="46083" name="Rectangle 7"/>
          <p:cNvSpPr txBox="1">
            <a:spLocks noChangeArrowheads="1"/>
          </p:cNvSpPr>
          <p:nvPr/>
        </p:nvSpPr>
        <p:spPr bwMode="auto">
          <a:xfrm>
            <a:off x="3713263" y="9430965"/>
            <a:ext cx="2975074" cy="448077"/>
          </a:xfrm>
          <a:prstGeom prst="rect">
            <a:avLst/>
          </a:prstGeom>
          <a:noFill/>
          <a:ln w="9525">
            <a:noFill/>
            <a:miter lim="800000"/>
            <a:headEnd/>
            <a:tailEnd/>
          </a:ln>
        </p:spPr>
        <p:txBody>
          <a:bodyPr lIns="20749" tIns="0" rIns="20749" bIns="0" anchor="b"/>
          <a:lstStyle/>
          <a:p>
            <a:pPr algn="r" defTabSz="1010785"/>
            <a:fld id="{EB7ED656-E5EE-4EDF-9178-BDA6FE4AC113}" type="slidenum">
              <a:rPr lang="en-US" altLang="zh-CN" sz="1100">
                <a:solidFill>
                  <a:srgbClr val="000000"/>
                </a:solidFill>
                <a:ea typeface="Arial Unicode MS" pitchFamily="34" charset="-128"/>
                <a:cs typeface="Arial Unicode MS" pitchFamily="34" charset="-128"/>
              </a:rPr>
              <a:pPr algn="r" defTabSz="1010785"/>
              <a:t>10</a:t>
            </a:fld>
            <a:endParaRPr lang="en-US" altLang="zh-CN" sz="1100">
              <a:solidFill>
                <a:srgbClr val="000000"/>
              </a:solidFill>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581025" y="396875"/>
            <a:ext cx="5741988" cy="4306888"/>
          </a:xfrm>
          <a:ln/>
        </p:spPr>
      </p:sp>
      <p:sp>
        <p:nvSpPr>
          <p:cNvPr id="46082" name="Rectangle 3"/>
          <p:cNvSpPr>
            <a:spLocks noGrp="1" noChangeArrowheads="1"/>
          </p:cNvSpPr>
          <p:nvPr>
            <p:ph type="body" idx="1"/>
          </p:nvPr>
        </p:nvSpPr>
        <p:spPr>
          <a:xfrm>
            <a:off x="532808" y="4963320"/>
            <a:ext cx="5819180" cy="4214883"/>
          </a:xfrm>
          <a:noFill/>
        </p:spPr>
        <p:txBody>
          <a:bodyPr/>
          <a:lstStyle/>
          <a:p>
            <a:endParaRPr lang="zh-CN" altLang="en-US" dirty="0" smtClean="0"/>
          </a:p>
        </p:txBody>
      </p:sp>
      <p:sp>
        <p:nvSpPr>
          <p:cNvPr id="46083" name="Rectangle 7"/>
          <p:cNvSpPr txBox="1">
            <a:spLocks noChangeArrowheads="1"/>
          </p:cNvSpPr>
          <p:nvPr/>
        </p:nvSpPr>
        <p:spPr bwMode="auto">
          <a:xfrm>
            <a:off x="3713263" y="9430965"/>
            <a:ext cx="2975074" cy="448077"/>
          </a:xfrm>
          <a:prstGeom prst="rect">
            <a:avLst/>
          </a:prstGeom>
          <a:noFill/>
          <a:ln w="9525">
            <a:noFill/>
            <a:miter lim="800000"/>
            <a:headEnd/>
            <a:tailEnd/>
          </a:ln>
        </p:spPr>
        <p:txBody>
          <a:bodyPr lIns="20749" tIns="0" rIns="20749" bIns="0" anchor="b"/>
          <a:lstStyle/>
          <a:p>
            <a:pPr algn="r" defTabSz="1010785"/>
            <a:fld id="{EB7ED656-E5EE-4EDF-9178-BDA6FE4AC113}" type="slidenum">
              <a:rPr lang="en-US" altLang="zh-CN" sz="1100">
                <a:solidFill>
                  <a:srgbClr val="000000"/>
                </a:solidFill>
                <a:ea typeface="Arial Unicode MS" pitchFamily="34" charset="-128"/>
                <a:cs typeface="Arial Unicode MS" pitchFamily="34" charset="-128"/>
              </a:rPr>
              <a:pPr algn="r" defTabSz="1010785"/>
              <a:t>11</a:t>
            </a:fld>
            <a:endParaRPr lang="en-US" altLang="zh-CN" sz="1100">
              <a:solidFill>
                <a:srgbClr val="000000"/>
              </a:solidFill>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Rectangle 7"/>
          <p:cNvSpPr txBox="1">
            <a:spLocks noChangeArrowheads="1"/>
          </p:cNvSpPr>
          <p:nvPr/>
        </p:nvSpPr>
        <p:spPr bwMode="auto">
          <a:xfrm>
            <a:off x="3714243" y="9430851"/>
            <a:ext cx="2973539" cy="44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04" tIns="0" rIns="20604" bIns="0" anchor="b"/>
          <a:lstStyle>
            <a:lvl1pPr algn="l" defTabSz="1000125">
              <a:defRPr sz="1200">
                <a:solidFill>
                  <a:schemeClr val="tx1"/>
                </a:solidFill>
                <a:latin typeface="Frutiger 45 Light" pitchFamily="34" charset="0"/>
                <a:ea typeface="STKaiti" pitchFamily="2" charset="-122"/>
              </a:defRPr>
            </a:lvl1pPr>
            <a:lvl2pPr marL="742950" indent="-285750" algn="l" defTabSz="1000125">
              <a:defRPr sz="1200">
                <a:solidFill>
                  <a:schemeClr val="tx1"/>
                </a:solidFill>
                <a:latin typeface="Frutiger 45 Light" pitchFamily="34" charset="0"/>
                <a:ea typeface="STKaiti" pitchFamily="2" charset="-122"/>
              </a:defRPr>
            </a:lvl2pPr>
            <a:lvl3pPr marL="1143000" indent="-228600" algn="l" defTabSz="1000125">
              <a:defRPr sz="1200">
                <a:solidFill>
                  <a:schemeClr val="tx1"/>
                </a:solidFill>
                <a:latin typeface="Frutiger 45 Light" pitchFamily="34" charset="0"/>
                <a:ea typeface="STKaiti" pitchFamily="2" charset="-122"/>
              </a:defRPr>
            </a:lvl3pPr>
            <a:lvl4pPr marL="1600200" indent="-228600" algn="l" defTabSz="1000125">
              <a:defRPr sz="1200">
                <a:solidFill>
                  <a:schemeClr val="tx1"/>
                </a:solidFill>
                <a:latin typeface="Frutiger 45 Light" pitchFamily="34" charset="0"/>
                <a:ea typeface="STKaiti" pitchFamily="2" charset="-122"/>
              </a:defRPr>
            </a:lvl4pPr>
            <a:lvl5pPr marL="2057400" indent="-228600" algn="l" defTabSz="1000125">
              <a:defRPr sz="1200">
                <a:solidFill>
                  <a:schemeClr val="tx1"/>
                </a:solidFill>
                <a:latin typeface="Frutiger 45 Light" pitchFamily="34" charset="0"/>
                <a:ea typeface="STKaiti" pitchFamily="2" charset="-122"/>
              </a:defRPr>
            </a:lvl5pPr>
            <a:lvl6pPr marL="25146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9E17DA8C-1974-437B-AD45-669FA4F7C29F}" type="slidenum">
              <a:rPr lang="en-US" altLang="zh-CN" sz="1100" b="0">
                <a:solidFill>
                  <a:srgbClr val="000000"/>
                </a:solidFill>
                <a:ea typeface="Arial Unicode MS" pitchFamily="34" charset="-122"/>
                <a:cs typeface="Arial Unicode MS" pitchFamily="34" charset="-122"/>
              </a:rPr>
              <a:pPr algn="r">
                <a:spcBef>
                  <a:spcPct val="0"/>
                </a:spcBef>
              </a:pPr>
              <a:t>12</a:t>
            </a:fld>
            <a:endParaRPr lang="en-US" altLang="zh-CN" sz="1100" b="0">
              <a:solidFill>
                <a:srgbClr val="000000"/>
              </a:solidFill>
              <a:ea typeface="Arial Unicode MS" pitchFamily="34" charset="-122"/>
              <a:cs typeface="Arial Unicode MS" pitchFamily="34" charset="-122"/>
            </a:endParaRPr>
          </a:p>
        </p:txBody>
      </p:sp>
      <p:sp>
        <p:nvSpPr>
          <p:cNvPr id="63491" name="Rectangle 2"/>
          <p:cNvSpPr>
            <a:spLocks noGrp="1" noRot="1" noChangeAspect="1" noChangeArrowheads="1" noTextEdit="1"/>
          </p:cNvSpPr>
          <p:nvPr>
            <p:ph type="sldImg"/>
          </p:nvPr>
        </p:nvSpPr>
        <p:spPr>
          <a:xfrm>
            <a:off x="628650" y="509588"/>
            <a:ext cx="5648325" cy="4237037"/>
          </a:xfrm>
        </p:spPr>
      </p:sp>
      <p:sp>
        <p:nvSpPr>
          <p:cNvPr id="63492" name="Rectangle 3"/>
          <p:cNvSpPr>
            <a:spLocks noGrp="1" noChangeArrowheads="1"/>
          </p:cNvSpPr>
          <p:nvPr>
            <p:ph type="body" idx="1"/>
          </p:nvPr>
        </p:nvSpPr>
        <p:spPr>
          <a:xfrm>
            <a:off x="545946" y="4964089"/>
            <a:ext cx="5822860" cy="4212701"/>
          </a:xfrm>
        </p:spPr>
        <p:txBody>
          <a:bodyPr anchor="t"/>
          <a:lstStyle/>
          <a:p>
            <a:endParaRPr lang="zh-CN" altLang="en-US" dirty="0"/>
          </a:p>
        </p:txBody>
      </p:sp>
      <p:sp>
        <p:nvSpPr>
          <p:cNvPr id="63493" name="Line 8"/>
          <p:cNvSpPr>
            <a:spLocks noChangeShapeType="1"/>
          </p:cNvSpPr>
          <p:nvPr/>
        </p:nvSpPr>
        <p:spPr bwMode="auto">
          <a:xfrm>
            <a:off x="530607" y="4862466"/>
            <a:ext cx="5795256"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lIns="89536" tIns="44769" rIns="89536" bIns="44769" anchor="ctr"/>
          <a:lstStyle/>
          <a:p>
            <a:endParaRPr lang="zh-CN" alt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3490" name="Rectangle 7"/>
          <p:cNvSpPr txBox="1">
            <a:spLocks noChangeArrowheads="1"/>
          </p:cNvSpPr>
          <p:nvPr/>
        </p:nvSpPr>
        <p:spPr bwMode="auto">
          <a:xfrm>
            <a:off x="3714243" y="9430851"/>
            <a:ext cx="2973539" cy="44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04" tIns="0" rIns="20604" bIns="0" anchor="b"/>
          <a:lstStyle>
            <a:lvl1pPr algn="l" defTabSz="1000125">
              <a:defRPr sz="1200">
                <a:solidFill>
                  <a:schemeClr val="tx1"/>
                </a:solidFill>
                <a:latin typeface="Frutiger 45 Light" pitchFamily="34" charset="0"/>
                <a:ea typeface="STKaiti" pitchFamily="2" charset="-122"/>
              </a:defRPr>
            </a:lvl1pPr>
            <a:lvl2pPr marL="742950" indent="-285750" algn="l" defTabSz="1000125">
              <a:defRPr sz="1200">
                <a:solidFill>
                  <a:schemeClr val="tx1"/>
                </a:solidFill>
                <a:latin typeface="Frutiger 45 Light" pitchFamily="34" charset="0"/>
                <a:ea typeface="STKaiti" pitchFamily="2" charset="-122"/>
              </a:defRPr>
            </a:lvl2pPr>
            <a:lvl3pPr marL="1143000" indent="-228600" algn="l" defTabSz="1000125">
              <a:defRPr sz="1200">
                <a:solidFill>
                  <a:schemeClr val="tx1"/>
                </a:solidFill>
                <a:latin typeface="Frutiger 45 Light" pitchFamily="34" charset="0"/>
                <a:ea typeface="STKaiti" pitchFamily="2" charset="-122"/>
              </a:defRPr>
            </a:lvl3pPr>
            <a:lvl4pPr marL="1600200" indent="-228600" algn="l" defTabSz="1000125">
              <a:defRPr sz="1200">
                <a:solidFill>
                  <a:schemeClr val="tx1"/>
                </a:solidFill>
                <a:latin typeface="Frutiger 45 Light" pitchFamily="34" charset="0"/>
                <a:ea typeface="STKaiti" pitchFamily="2" charset="-122"/>
              </a:defRPr>
            </a:lvl4pPr>
            <a:lvl5pPr marL="2057400" indent="-228600" algn="l" defTabSz="1000125">
              <a:defRPr sz="1200">
                <a:solidFill>
                  <a:schemeClr val="tx1"/>
                </a:solidFill>
                <a:latin typeface="Frutiger 45 Light" pitchFamily="34" charset="0"/>
                <a:ea typeface="STKaiti" pitchFamily="2" charset="-122"/>
              </a:defRPr>
            </a:lvl5pPr>
            <a:lvl6pPr marL="25146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9E17DA8C-1974-437B-AD45-669FA4F7C29F}" type="slidenum">
              <a:rPr lang="en-US" altLang="zh-CN" sz="1100" b="0">
                <a:solidFill>
                  <a:srgbClr val="000000"/>
                </a:solidFill>
                <a:ea typeface="Arial Unicode MS" pitchFamily="34" charset="-122"/>
                <a:cs typeface="Arial Unicode MS" pitchFamily="34" charset="-122"/>
              </a:rPr>
              <a:pPr algn="r">
                <a:spcBef>
                  <a:spcPct val="0"/>
                </a:spcBef>
              </a:pPr>
              <a:t>13</a:t>
            </a:fld>
            <a:endParaRPr lang="en-US" altLang="zh-CN" sz="1100" b="0">
              <a:solidFill>
                <a:srgbClr val="000000"/>
              </a:solidFill>
              <a:ea typeface="Arial Unicode MS" pitchFamily="34" charset="-122"/>
              <a:cs typeface="Arial Unicode MS" pitchFamily="34" charset="-122"/>
            </a:endParaRPr>
          </a:p>
        </p:txBody>
      </p:sp>
      <p:sp>
        <p:nvSpPr>
          <p:cNvPr id="63491" name="Rectangle 2"/>
          <p:cNvSpPr>
            <a:spLocks noGrp="1" noRot="1" noChangeAspect="1" noChangeArrowheads="1" noTextEdit="1"/>
          </p:cNvSpPr>
          <p:nvPr>
            <p:ph type="sldImg"/>
          </p:nvPr>
        </p:nvSpPr>
        <p:spPr>
          <a:xfrm>
            <a:off x="628650" y="509588"/>
            <a:ext cx="5648325" cy="4237037"/>
          </a:xfrm>
        </p:spPr>
      </p:sp>
      <p:sp>
        <p:nvSpPr>
          <p:cNvPr id="63492" name="Rectangle 3"/>
          <p:cNvSpPr>
            <a:spLocks noGrp="1" noChangeArrowheads="1"/>
          </p:cNvSpPr>
          <p:nvPr>
            <p:ph type="body" idx="1"/>
          </p:nvPr>
        </p:nvSpPr>
        <p:spPr>
          <a:xfrm>
            <a:off x="545946" y="4964089"/>
            <a:ext cx="5822860" cy="4212701"/>
          </a:xfrm>
        </p:spPr>
        <p:txBody>
          <a:bodyPr anchor="t"/>
          <a:lstStyle/>
          <a:p>
            <a:endParaRPr lang="zh-CN" altLang="en-US" dirty="0"/>
          </a:p>
        </p:txBody>
      </p:sp>
      <p:sp>
        <p:nvSpPr>
          <p:cNvPr id="63493" name="Line 8"/>
          <p:cNvSpPr>
            <a:spLocks noChangeShapeType="1"/>
          </p:cNvSpPr>
          <p:nvPr/>
        </p:nvSpPr>
        <p:spPr bwMode="auto">
          <a:xfrm>
            <a:off x="530607" y="4862466"/>
            <a:ext cx="5795256"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lIns="89536" tIns="44769" rIns="89536" bIns="44769" anchor="ctr"/>
          <a:lstStyle/>
          <a:p>
            <a:endParaRPr lang="zh-CN" alt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3714243" y="9430853"/>
            <a:ext cx="2973539" cy="44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548" tIns="0" rIns="20548" bIns="0" anchor="b"/>
          <a:lstStyle>
            <a:lvl1pPr algn="l" defTabSz="1000125">
              <a:defRPr sz="1200">
                <a:solidFill>
                  <a:schemeClr val="tx1"/>
                </a:solidFill>
                <a:latin typeface="Frutiger 45 Light" pitchFamily="34" charset="0"/>
                <a:ea typeface="STKaiti" pitchFamily="2" charset="-122"/>
              </a:defRPr>
            </a:lvl1pPr>
            <a:lvl2pPr marL="742950" indent="-285750" algn="l" defTabSz="1000125">
              <a:defRPr sz="1200">
                <a:solidFill>
                  <a:schemeClr val="tx1"/>
                </a:solidFill>
                <a:latin typeface="Frutiger 45 Light" pitchFamily="34" charset="0"/>
                <a:ea typeface="STKaiti" pitchFamily="2" charset="-122"/>
              </a:defRPr>
            </a:lvl2pPr>
            <a:lvl3pPr marL="1143000" indent="-228600" algn="l" defTabSz="1000125">
              <a:defRPr sz="1200">
                <a:solidFill>
                  <a:schemeClr val="tx1"/>
                </a:solidFill>
                <a:latin typeface="Frutiger 45 Light" pitchFamily="34" charset="0"/>
                <a:ea typeface="STKaiti" pitchFamily="2" charset="-122"/>
              </a:defRPr>
            </a:lvl3pPr>
            <a:lvl4pPr marL="1600200" indent="-228600" algn="l" defTabSz="1000125">
              <a:defRPr sz="1200">
                <a:solidFill>
                  <a:schemeClr val="tx1"/>
                </a:solidFill>
                <a:latin typeface="Frutiger 45 Light" pitchFamily="34" charset="0"/>
                <a:ea typeface="STKaiti" pitchFamily="2" charset="-122"/>
              </a:defRPr>
            </a:lvl4pPr>
            <a:lvl5pPr marL="2057400" indent="-228600" algn="l" defTabSz="1000125">
              <a:defRPr sz="1200">
                <a:solidFill>
                  <a:schemeClr val="tx1"/>
                </a:solidFill>
                <a:latin typeface="Frutiger 45 Light" pitchFamily="34" charset="0"/>
                <a:ea typeface="STKaiti" pitchFamily="2" charset="-122"/>
              </a:defRPr>
            </a:lvl5pPr>
            <a:lvl6pPr marL="25146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434B4C87-4F83-4A35-830A-41220BF1F504}" type="slidenum">
              <a:rPr lang="en-US" altLang="zh-CN" sz="1100" b="0">
                <a:ea typeface="Arial Unicode MS" pitchFamily="34" charset="-122"/>
                <a:cs typeface="Arial Unicode MS" pitchFamily="34" charset="-122"/>
              </a:rPr>
              <a:pPr algn="r">
                <a:spcBef>
                  <a:spcPct val="0"/>
                </a:spcBef>
              </a:pPr>
              <a:t>15</a:t>
            </a:fld>
            <a:endParaRPr lang="en-US" altLang="zh-CN" sz="1100" b="0">
              <a:ea typeface="Arial Unicode MS" pitchFamily="34" charset="-122"/>
              <a:cs typeface="Arial Unicode MS" pitchFamily="34" charset="-122"/>
            </a:endParaRPr>
          </a:p>
        </p:txBody>
      </p:sp>
      <p:sp>
        <p:nvSpPr>
          <p:cNvPr id="45059" name="Rectangle 2"/>
          <p:cNvSpPr>
            <a:spLocks noGrp="1" noRot="1" noChangeAspect="1" noChangeArrowheads="1" noTextEdit="1"/>
          </p:cNvSpPr>
          <p:nvPr>
            <p:ph type="sldImg"/>
          </p:nvPr>
        </p:nvSpPr>
        <p:spPr>
          <a:xfrm>
            <a:off x="584200" y="398463"/>
            <a:ext cx="5729288" cy="4298950"/>
          </a:xfrm>
        </p:spPr>
      </p:sp>
      <p:sp>
        <p:nvSpPr>
          <p:cNvPr id="45060" name="Rectangle 3"/>
          <p:cNvSpPr>
            <a:spLocks noGrp="1" noChangeArrowheads="1"/>
          </p:cNvSpPr>
          <p:nvPr>
            <p:ph type="body" idx="1"/>
          </p:nvPr>
        </p:nvSpPr>
        <p:spPr>
          <a:xfrm>
            <a:off x="545946" y="4964091"/>
            <a:ext cx="5822860" cy="4212700"/>
          </a:xfrm>
          <a:noFill/>
        </p:spPr>
        <p:txBody>
          <a:bodyPr anchor="t"/>
          <a:lstStyle/>
          <a:p>
            <a:endParaRPr lang="zh-CN" dirty="0"/>
          </a:p>
        </p:txBody>
      </p:sp>
      <p:sp>
        <p:nvSpPr>
          <p:cNvPr id="45061" name="Line 8"/>
          <p:cNvSpPr>
            <a:spLocks noChangeShapeType="1"/>
          </p:cNvSpPr>
          <p:nvPr/>
        </p:nvSpPr>
        <p:spPr bwMode="auto">
          <a:xfrm>
            <a:off x="530607" y="4862467"/>
            <a:ext cx="5795256"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lIns="89289" tIns="44645" rIns="89289" bIns="44645" anchor="ctr"/>
          <a:lstStyle/>
          <a:p>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62047B66-72B5-41A2-A869-5BEB7A6C7E61}" type="slidenum">
              <a:rPr lang="en-US" altLang="zh-CN" smtClean="0"/>
              <a:pPr>
                <a:defRPr/>
              </a:pPr>
              <a:t>18</a:t>
            </a:fld>
            <a:endParaRPr lang="en-US" altLang="zh-CN" dirty="0"/>
          </a:p>
        </p:txBody>
      </p:sp>
    </p:spTree>
    <p:extLst>
      <p:ext uri="{BB962C8B-B14F-4D97-AF65-F5344CB8AC3E}">
        <p14:creationId xmlns:p14="http://schemas.microsoft.com/office/powerpoint/2010/main" val="1590123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8434" name="Rectangle 7"/>
          <p:cNvSpPr txBox="1">
            <a:spLocks noChangeArrowheads="1"/>
          </p:cNvSpPr>
          <p:nvPr/>
        </p:nvSpPr>
        <p:spPr bwMode="auto">
          <a:xfrm>
            <a:off x="3714247" y="9430855"/>
            <a:ext cx="2973539" cy="44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549" tIns="0" rIns="20549" bIns="0" anchor="b"/>
          <a:lstStyle>
            <a:lvl1pPr algn="l" defTabSz="1000125">
              <a:defRPr sz="1200">
                <a:solidFill>
                  <a:schemeClr val="tx1"/>
                </a:solidFill>
                <a:latin typeface="Frutiger 45 Light" pitchFamily="34" charset="0"/>
                <a:ea typeface="STKaiti" pitchFamily="2" charset="-122"/>
              </a:defRPr>
            </a:lvl1pPr>
            <a:lvl2pPr marL="742950" indent="-285750" algn="l" defTabSz="1000125">
              <a:defRPr sz="1200">
                <a:solidFill>
                  <a:schemeClr val="tx1"/>
                </a:solidFill>
                <a:latin typeface="Frutiger 45 Light" pitchFamily="34" charset="0"/>
                <a:ea typeface="STKaiti" pitchFamily="2" charset="-122"/>
              </a:defRPr>
            </a:lvl2pPr>
            <a:lvl3pPr marL="1143000" indent="-228600" algn="l" defTabSz="1000125">
              <a:defRPr sz="1200">
                <a:solidFill>
                  <a:schemeClr val="tx1"/>
                </a:solidFill>
                <a:latin typeface="Frutiger 45 Light" pitchFamily="34" charset="0"/>
                <a:ea typeface="STKaiti" pitchFamily="2" charset="-122"/>
              </a:defRPr>
            </a:lvl3pPr>
            <a:lvl4pPr marL="1600200" indent="-228600" algn="l" defTabSz="1000125">
              <a:defRPr sz="1200">
                <a:solidFill>
                  <a:schemeClr val="tx1"/>
                </a:solidFill>
                <a:latin typeface="Frutiger 45 Light" pitchFamily="34" charset="0"/>
                <a:ea typeface="STKaiti" pitchFamily="2" charset="-122"/>
              </a:defRPr>
            </a:lvl4pPr>
            <a:lvl5pPr marL="2057400" indent="-228600" algn="l" defTabSz="1000125">
              <a:defRPr sz="1200">
                <a:solidFill>
                  <a:schemeClr val="tx1"/>
                </a:solidFill>
                <a:latin typeface="Frutiger 45 Light" pitchFamily="34" charset="0"/>
                <a:ea typeface="STKaiti" pitchFamily="2" charset="-122"/>
              </a:defRPr>
            </a:lvl5pPr>
            <a:lvl6pPr marL="25146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8E080511-E931-4F47-90F5-77B06B75D8D6}" type="slidenum">
              <a:rPr lang="en-US" altLang="zh-CN" sz="1100" b="0">
                <a:ea typeface="Arial Unicode MS" pitchFamily="34" charset="-122"/>
                <a:cs typeface="Arial Unicode MS" pitchFamily="34" charset="-122"/>
              </a:rPr>
              <a:pPr algn="r">
                <a:spcBef>
                  <a:spcPct val="0"/>
                </a:spcBef>
              </a:pPr>
              <a:t>1</a:t>
            </a:fld>
            <a:endParaRPr lang="en-US" altLang="zh-CN" sz="1100" b="0" dirty="0">
              <a:ea typeface="Arial Unicode MS" pitchFamily="34" charset="-122"/>
              <a:cs typeface="Arial Unicode MS" pitchFamily="34" charset="-122"/>
            </a:endParaRPr>
          </a:p>
        </p:txBody>
      </p:sp>
      <p:sp>
        <p:nvSpPr>
          <p:cNvPr id="18435" name="Rectangle 2"/>
          <p:cNvSpPr>
            <a:spLocks noGrp="1" noRot="1" noChangeAspect="1" noChangeArrowheads="1" noTextEdit="1"/>
          </p:cNvSpPr>
          <p:nvPr>
            <p:ph type="sldImg"/>
          </p:nvPr>
        </p:nvSpPr>
        <p:spPr>
          <a:xfrm>
            <a:off x="503238" y="241300"/>
            <a:ext cx="5873750" cy="4405313"/>
          </a:xfrm>
        </p:spPr>
      </p:sp>
      <p:sp>
        <p:nvSpPr>
          <p:cNvPr id="18436" name="Rectangle 3"/>
          <p:cNvSpPr>
            <a:spLocks noGrp="1" noChangeArrowheads="1"/>
          </p:cNvSpPr>
          <p:nvPr>
            <p:ph type="body" idx="1"/>
          </p:nvPr>
        </p:nvSpPr>
        <p:spPr>
          <a:xfrm>
            <a:off x="534594" y="4963319"/>
            <a:ext cx="5810953" cy="4557664"/>
          </a:xfrm>
        </p:spPr>
        <p:txBody>
          <a:bodyPr anchor="t"/>
          <a:lstStyle/>
          <a:p>
            <a:endParaRPr lang="es-ES_tradnl" dirty="0"/>
          </a:p>
        </p:txBody>
      </p:sp>
      <p:sp>
        <p:nvSpPr>
          <p:cNvPr id="6" name="Line 8"/>
          <p:cNvSpPr>
            <a:spLocks noChangeShapeType="1"/>
          </p:cNvSpPr>
          <p:nvPr/>
        </p:nvSpPr>
        <p:spPr bwMode="auto">
          <a:xfrm>
            <a:off x="530607" y="4862467"/>
            <a:ext cx="5795256"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lIns="89295" tIns="44648" rIns="89295" bIns="44648" anchor="ctr"/>
          <a:lstStyle/>
          <a:p>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0162" name="Rectangle 7"/>
          <p:cNvSpPr txBox="1">
            <a:spLocks noChangeArrowheads="1"/>
          </p:cNvSpPr>
          <p:nvPr/>
        </p:nvSpPr>
        <p:spPr bwMode="auto">
          <a:xfrm>
            <a:off x="3714757" y="9430964"/>
            <a:ext cx="2973586" cy="448079"/>
          </a:xfrm>
          <a:prstGeom prst="rect">
            <a:avLst/>
          </a:prstGeom>
          <a:noFill/>
          <a:ln w="9525">
            <a:noFill/>
            <a:miter lim="800000"/>
            <a:headEnd/>
            <a:tailEnd/>
          </a:ln>
        </p:spPr>
        <p:txBody>
          <a:bodyPr lIns="20673" tIns="0" rIns="20673" bIns="0" anchor="b"/>
          <a:lstStyle/>
          <a:p>
            <a:pPr algn="r" defTabSz="1006190" eaLnBrk="0" hangingPunct="0"/>
            <a:fld id="{86CEB271-1133-4453-8C31-0180BDFD36ED}" type="slidenum">
              <a:rPr lang="en-US" altLang="zh-CN" sz="1100" b="0">
                <a:solidFill>
                  <a:srgbClr val="000000"/>
                </a:solidFill>
                <a:ea typeface="Arial Unicode MS" pitchFamily="34" charset="-128"/>
                <a:cs typeface="Arial Unicode MS" pitchFamily="34" charset="-128"/>
              </a:rPr>
              <a:pPr algn="r" defTabSz="1006190" eaLnBrk="0" hangingPunct="0"/>
              <a:t>2</a:t>
            </a:fld>
            <a:endParaRPr lang="zh-CN" altLang="zh-CN" sz="1100" b="0">
              <a:solidFill>
                <a:srgbClr val="000000"/>
              </a:solidFill>
              <a:ea typeface="SimSun"/>
              <a:cs typeface="SimSun"/>
            </a:endParaRPr>
          </a:p>
        </p:txBody>
      </p:sp>
      <p:sp>
        <p:nvSpPr>
          <p:cNvPr id="220163" name="Rectangle 2"/>
          <p:cNvSpPr>
            <a:spLocks noGrp="1" noRot="1" noChangeAspect="1" noChangeArrowheads="1" noTextEdit="1"/>
          </p:cNvSpPr>
          <p:nvPr>
            <p:ph type="sldImg"/>
          </p:nvPr>
        </p:nvSpPr>
        <p:spPr>
          <a:xfrm>
            <a:off x="515938" y="241300"/>
            <a:ext cx="5848350" cy="4386263"/>
          </a:xfrm>
        </p:spPr>
      </p:sp>
      <p:sp>
        <p:nvSpPr>
          <p:cNvPr id="220164" name="Rectangle 3"/>
          <p:cNvSpPr>
            <a:spLocks noGrp="1" noChangeArrowheads="1"/>
          </p:cNvSpPr>
          <p:nvPr>
            <p:ph type="body" idx="1"/>
          </p:nvPr>
        </p:nvSpPr>
        <p:spPr>
          <a:xfrm>
            <a:off x="534300" y="4961681"/>
            <a:ext cx="5811738" cy="4559558"/>
          </a:xfrm>
          <a:noFill/>
        </p:spPr>
        <p:txBody>
          <a:bodyPr/>
          <a:lstStyle/>
          <a:p>
            <a:pPr marL="193514" indent="-193514" defTabSz="913641">
              <a:defRPr/>
            </a:pPr>
            <a:endParaRPr lang="en-US" altLang="zh-CN" dirty="0"/>
          </a:p>
        </p:txBody>
      </p:sp>
      <p:sp>
        <p:nvSpPr>
          <p:cNvPr id="220165" name="Line 8"/>
          <p:cNvSpPr>
            <a:spLocks noChangeShapeType="1"/>
          </p:cNvSpPr>
          <p:nvPr/>
        </p:nvSpPr>
        <p:spPr bwMode="auto">
          <a:xfrm>
            <a:off x="531323" y="4863200"/>
            <a:ext cx="5793878" cy="0"/>
          </a:xfrm>
          <a:prstGeom prst="line">
            <a:avLst/>
          </a:prstGeom>
          <a:noFill/>
          <a:ln w="25400">
            <a:solidFill>
              <a:schemeClr val="bg2"/>
            </a:solidFill>
            <a:round/>
            <a:headEnd/>
            <a:tailEnd/>
          </a:ln>
        </p:spPr>
        <p:txBody>
          <a:bodyPr wrap="none" lIns="89837" tIns="44918" rIns="89837" bIns="44918" anchor="ctr"/>
          <a:lstStyle/>
          <a:p>
            <a:endParaRPr lang="en-GB">
              <a:solidFill>
                <a:srgbClr val="000000"/>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452438" y="249238"/>
            <a:ext cx="5969000" cy="4476750"/>
          </a:xfrm>
        </p:spPr>
      </p:sp>
      <p:sp>
        <p:nvSpPr>
          <p:cNvPr id="211971" name="Rectangle 3"/>
          <p:cNvSpPr>
            <a:spLocks noGrp="1" noChangeArrowheads="1"/>
          </p:cNvSpPr>
          <p:nvPr>
            <p:ph type="body" idx="1"/>
          </p:nvPr>
        </p:nvSpPr>
        <p:spPr>
          <a:xfrm>
            <a:off x="519877" y="4668463"/>
            <a:ext cx="5818259" cy="5683142"/>
          </a:xfrm>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1202" name="Rectangle 7"/>
          <p:cNvSpPr txBox="1">
            <a:spLocks noChangeArrowheads="1"/>
          </p:cNvSpPr>
          <p:nvPr/>
        </p:nvSpPr>
        <p:spPr bwMode="auto">
          <a:xfrm>
            <a:off x="3714243" y="9430851"/>
            <a:ext cx="2973539" cy="44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04" tIns="0" rIns="20604" bIns="0" anchor="b"/>
          <a:lstStyle>
            <a:lvl1pPr algn="l" defTabSz="1000125">
              <a:defRPr sz="1200">
                <a:solidFill>
                  <a:schemeClr val="tx1"/>
                </a:solidFill>
                <a:latin typeface="Frutiger 45 Light" pitchFamily="34" charset="0"/>
                <a:ea typeface="STKaiti" pitchFamily="2" charset="-122"/>
              </a:defRPr>
            </a:lvl1pPr>
            <a:lvl2pPr marL="742950" indent="-285750" algn="l" defTabSz="1000125">
              <a:defRPr sz="1200">
                <a:solidFill>
                  <a:schemeClr val="tx1"/>
                </a:solidFill>
                <a:latin typeface="Frutiger 45 Light" pitchFamily="34" charset="0"/>
                <a:ea typeface="STKaiti" pitchFamily="2" charset="-122"/>
              </a:defRPr>
            </a:lvl2pPr>
            <a:lvl3pPr marL="1143000" indent="-228600" algn="l" defTabSz="1000125">
              <a:defRPr sz="1200">
                <a:solidFill>
                  <a:schemeClr val="tx1"/>
                </a:solidFill>
                <a:latin typeface="Frutiger 45 Light" pitchFamily="34" charset="0"/>
                <a:ea typeface="STKaiti" pitchFamily="2" charset="-122"/>
              </a:defRPr>
            </a:lvl3pPr>
            <a:lvl4pPr marL="1600200" indent="-228600" algn="l" defTabSz="1000125">
              <a:defRPr sz="1200">
                <a:solidFill>
                  <a:schemeClr val="tx1"/>
                </a:solidFill>
                <a:latin typeface="Frutiger 45 Light" pitchFamily="34" charset="0"/>
                <a:ea typeface="STKaiti" pitchFamily="2" charset="-122"/>
              </a:defRPr>
            </a:lvl4pPr>
            <a:lvl5pPr marL="2057400" indent="-228600" algn="l" defTabSz="1000125">
              <a:defRPr sz="1200">
                <a:solidFill>
                  <a:schemeClr val="tx1"/>
                </a:solidFill>
                <a:latin typeface="Frutiger 45 Light" pitchFamily="34" charset="0"/>
                <a:ea typeface="STKaiti" pitchFamily="2" charset="-122"/>
              </a:defRPr>
            </a:lvl5pPr>
            <a:lvl6pPr marL="25146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D26779A2-FB07-4E69-8436-6884BDAC3358}" type="slidenum">
              <a:rPr lang="en-US" altLang="zh-CN" sz="1100" b="0">
                <a:solidFill>
                  <a:srgbClr val="000000"/>
                </a:solidFill>
                <a:ea typeface="Arial Unicode MS" pitchFamily="34" charset="-122"/>
                <a:cs typeface="Arial Unicode MS" pitchFamily="34" charset="-122"/>
              </a:rPr>
              <a:pPr algn="r">
                <a:spcBef>
                  <a:spcPct val="0"/>
                </a:spcBef>
              </a:pPr>
              <a:t>4</a:t>
            </a:fld>
            <a:endParaRPr lang="en-US" altLang="zh-CN" sz="1100" b="0">
              <a:solidFill>
                <a:srgbClr val="000000"/>
              </a:solidFill>
              <a:ea typeface="Arial Unicode MS" pitchFamily="34" charset="-122"/>
              <a:cs typeface="Arial Unicode MS" pitchFamily="34" charset="-122"/>
            </a:endParaRPr>
          </a:p>
        </p:txBody>
      </p:sp>
      <p:sp>
        <p:nvSpPr>
          <p:cNvPr id="51203" name="Rectangle 2"/>
          <p:cNvSpPr>
            <a:spLocks noGrp="1" noRot="1" noChangeAspect="1" noChangeArrowheads="1" noTextEdit="1"/>
          </p:cNvSpPr>
          <p:nvPr>
            <p:ph type="sldImg"/>
          </p:nvPr>
        </p:nvSpPr>
        <p:spPr>
          <a:xfrm>
            <a:off x="534988" y="482600"/>
            <a:ext cx="5715000" cy="4286250"/>
          </a:xfrm>
        </p:spPr>
      </p:sp>
      <p:sp>
        <p:nvSpPr>
          <p:cNvPr id="51204" name="Rectangle 3"/>
          <p:cNvSpPr>
            <a:spLocks noGrp="1" noChangeArrowheads="1"/>
          </p:cNvSpPr>
          <p:nvPr>
            <p:ph type="body" idx="1"/>
          </p:nvPr>
        </p:nvSpPr>
        <p:spPr>
          <a:xfrm>
            <a:off x="530609" y="4964089"/>
            <a:ext cx="5822860" cy="4212701"/>
          </a:xfrm>
        </p:spPr>
        <p:txBody>
          <a:bodyPr anchor="t"/>
          <a:lstStyle/>
          <a:p>
            <a:pPr>
              <a:buFont typeface="Symbol" pitchFamily="18" charset="2"/>
              <a:buNone/>
            </a:pPr>
            <a:endParaRPr lang="es-ES_tradnl" altLang="zh-CN" dirty="0"/>
          </a:p>
        </p:txBody>
      </p:sp>
      <p:sp>
        <p:nvSpPr>
          <p:cNvPr id="51205" name="Line 8"/>
          <p:cNvSpPr>
            <a:spLocks noChangeShapeType="1"/>
          </p:cNvSpPr>
          <p:nvPr/>
        </p:nvSpPr>
        <p:spPr bwMode="auto">
          <a:xfrm>
            <a:off x="530607" y="4862466"/>
            <a:ext cx="5795256"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lIns="89536" tIns="44769" rIns="89536" bIns="44769" anchor="ctr"/>
          <a:lstStyle/>
          <a:p>
            <a:endParaRPr lang="zh-CN" alt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Rectangle 7"/>
          <p:cNvSpPr txBox="1">
            <a:spLocks noChangeArrowheads="1"/>
          </p:cNvSpPr>
          <p:nvPr/>
        </p:nvSpPr>
        <p:spPr bwMode="auto">
          <a:xfrm>
            <a:off x="3714243" y="9430851"/>
            <a:ext cx="2973539" cy="44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04" tIns="0" rIns="20604" bIns="0" anchor="b"/>
          <a:lstStyle>
            <a:lvl1pPr algn="l" defTabSz="1000125">
              <a:defRPr sz="1200">
                <a:solidFill>
                  <a:schemeClr val="tx1"/>
                </a:solidFill>
                <a:latin typeface="Frutiger 45 Light" pitchFamily="34" charset="0"/>
                <a:ea typeface="STKaiti" pitchFamily="2" charset="-122"/>
              </a:defRPr>
            </a:lvl1pPr>
            <a:lvl2pPr marL="742950" indent="-285750" algn="l" defTabSz="1000125">
              <a:defRPr sz="1200">
                <a:solidFill>
                  <a:schemeClr val="tx1"/>
                </a:solidFill>
                <a:latin typeface="Frutiger 45 Light" pitchFamily="34" charset="0"/>
                <a:ea typeface="STKaiti" pitchFamily="2" charset="-122"/>
              </a:defRPr>
            </a:lvl2pPr>
            <a:lvl3pPr marL="1143000" indent="-228600" algn="l" defTabSz="1000125">
              <a:defRPr sz="1200">
                <a:solidFill>
                  <a:schemeClr val="tx1"/>
                </a:solidFill>
                <a:latin typeface="Frutiger 45 Light" pitchFamily="34" charset="0"/>
                <a:ea typeface="STKaiti" pitchFamily="2" charset="-122"/>
              </a:defRPr>
            </a:lvl3pPr>
            <a:lvl4pPr marL="1600200" indent="-228600" algn="l" defTabSz="1000125">
              <a:defRPr sz="1200">
                <a:solidFill>
                  <a:schemeClr val="tx1"/>
                </a:solidFill>
                <a:latin typeface="Frutiger 45 Light" pitchFamily="34" charset="0"/>
                <a:ea typeface="STKaiti" pitchFamily="2" charset="-122"/>
              </a:defRPr>
            </a:lvl4pPr>
            <a:lvl5pPr marL="2057400" indent="-228600" algn="l" defTabSz="1000125">
              <a:defRPr sz="1200">
                <a:solidFill>
                  <a:schemeClr val="tx1"/>
                </a:solidFill>
                <a:latin typeface="Frutiger 45 Light" pitchFamily="34" charset="0"/>
                <a:ea typeface="STKaiti" pitchFamily="2" charset="-122"/>
              </a:defRPr>
            </a:lvl5pPr>
            <a:lvl6pPr marL="25146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05A78F81-48DC-41F1-B431-75FA1E96F349}" type="slidenum">
              <a:rPr lang="en-US" altLang="zh-CN" sz="1100" b="0">
                <a:solidFill>
                  <a:srgbClr val="000000"/>
                </a:solidFill>
                <a:ea typeface="Arial Unicode MS" pitchFamily="34" charset="-122"/>
                <a:cs typeface="Arial Unicode MS" pitchFamily="34" charset="-122"/>
              </a:rPr>
              <a:pPr algn="r">
                <a:spcBef>
                  <a:spcPct val="0"/>
                </a:spcBef>
              </a:pPr>
              <a:t>6</a:t>
            </a:fld>
            <a:endParaRPr lang="en-US" altLang="zh-CN" sz="1100" b="0">
              <a:solidFill>
                <a:srgbClr val="000000"/>
              </a:solidFill>
              <a:ea typeface="Arial Unicode MS" pitchFamily="34" charset="-122"/>
              <a:cs typeface="Arial Unicode MS" pitchFamily="34" charset="-122"/>
            </a:endParaRPr>
          </a:p>
        </p:txBody>
      </p:sp>
      <p:sp>
        <p:nvSpPr>
          <p:cNvPr id="61443" name="Rectangle 2"/>
          <p:cNvSpPr>
            <a:spLocks noGrp="1" noRot="1" noChangeAspect="1" noChangeArrowheads="1" noTextEdit="1"/>
          </p:cNvSpPr>
          <p:nvPr>
            <p:ph type="sldImg"/>
          </p:nvPr>
        </p:nvSpPr>
        <p:spPr>
          <a:xfrm>
            <a:off x="581025" y="368300"/>
            <a:ext cx="5734050" cy="4300538"/>
          </a:xfrm>
        </p:spPr>
      </p:sp>
      <p:sp>
        <p:nvSpPr>
          <p:cNvPr id="61444" name="Rectangle 3"/>
          <p:cNvSpPr>
            <a:spLocks noGrp="1" noChangeArrowheads="1"/>
          </p:cNvSpPr>
          <p:nvPr>
            <p:ph type="body" idx="1"/>
          </p:nvPr>
        </p:nvSpPr>
        <p:spPr>
          <a:xfrm>
            <a:off x="530609" y="4964089"/>
            <a:ext cx="5822860" cy="4212701"/>
          </a:xfrm>
        </p:spPr>
        <p:txBody>
          <a:bodyPr anchor="t"/>
          <a:lstStyle/>
          <a:p>
            <a:pPr algn="just"/>
            <a:endParaRPr lang="zh-CN" dirty="0"/>
          </a:p>
        </p:txBody>
      </p:sp>
      <p:sp>
        <p:nvSpPr>
          <p:cNvPr id="61445" name="Line 8"/>
          <p:cNvSpPr>
            <a:spLocks noChangeShapeType="1"/>
          </p:cNvSpPr>
          <p:nvPr/>
        </p:nvSpPr>
        <p:spPr bwMode="auto">
          <a:xfrm>
            <a:off x="530607" y="4862466"/>
            <a:ext cx="5795256"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lIns="89536" tIns="44769" rIns="89536" bIns="44769" anchor="ctr"/>
          <a:lstStyle/>
          <a:p>
            <a:endParaRPr lang="zh-CN" altLang="en-US">
              <a:solidFill>
                <a:srgbClr val="000000"/>
              </a:solidFill>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3714243" y="9430853"/>
            <a:ext cx="2973539" cy="448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548" tIns="0" rIns="20548" bIns="0" anchor="b"/>
          <a:lstStyle>
            <a:lvl1pPr algn="l" defTabSz="1000125">
              <a:defRPr sz="1200">
                <a:solidFill>
                  <a:schemeClr val="tx1"/>
                </a:solidFill>
                <a:latin typeface="Frutiger 45 Light" pitchFamily="34" charset="0"/>
                <a:ea typeface="STKaiti" pitchFamily="2" charset="-122"/>
              </a:defRPr>
            </a:lvl1pPr>
            <a:lvl2pPr marL="742950" indent="-285750" algn="l" defTabSz="1000125">
              <a:defRPr sz="1200">
                <a:solidFill>
                  <a:schemeClr val="tx1"/>
                </a:solidFill>
                <a:latin typeface="Frutiger 45 Light" pitchFamily="34" charset="0"/>
                <a:ea typeface="STKaiti" pitchFamily="2" charset="-122"/>
              </a:defRPr>
            </a:lvl2pPr>
            <a:lvl3pPr marL="1143000" indent="-228600" algn="l" defTabSz="1000125">
              <a:defRPr sz="1200">
                <a:solidFill>
                  <a:schemeClr val="tx1"/>
                </a:solidFill>
                <a:latin typeface="Frutiger 45 Light" pitchFamily="34" charset="0"/>
                <a:ea typeface="STKaiti" pitchFamily="2" charset="-122"/>
              </a:defRPr>
            </a:lvl3pPr>
            <a:lvl4pPr marL="1600200" indent="-228600" algn="l" defTabSz="1000125">
              <a:defRPr sz="1200">
                <a:solidFill>
                  <a:schemeClr val="tx1"/>
                </a:solidFill>
                <a:latin typeface="Frutiger 45 Light" pitchFamily="34" charset="0"/>
                <a:ea typeface="STKaiti" pitchFamily="2" charset="-122"/>
              </a:defRPr>
            </a:lvl4pPr>
            <a:lvl5pPr marL="2057400" indent="-228600" algn="l" defTabSz="1000125">
              <a:defRPr sz="1200">
                <a:solidFill>
                  <a:schemeClr val="tx1"/>
                </a:solidFill>
                <a:latin typeface="Frutiger 45 Light" pitchFamily="34" charset="0"/>
                <a:ea typeface="STKaiti" pitchFamily="2" charset="-122"/>
              </a:defRPr>
            </a:lvl5pPr>
            <a:lvl6pPr marL="25146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434B4C87-4F83-4A35-830A-41220BF1F504}" type="slidenum">
              <a:rPr lang="en-US" altLang="zh-CN" sz="1100" b="0">
                <a:ea typeface="Arial Unicode MS" pitchFamily="34" charset="-122"/>
                <a:cs typeface="Arial Unicode MS" pitchFamily="34" charset="-122"/>
              </a:rPr>
              <a:pPr algn="r">
                <a:spcBef>
                  <a:spcPct val="0"/>
                </a:spcBef>
              </a:pPr>
              <a:t>7</a:t>
            </a:fld>
            <a:endParaRPr lang="en-US" altLang="zh-CN" sz="1100" b="0">
              <a:ea typeface="Arial Unicode MS" pitchFamily="34" charset="-122"/>
              <a:cs typeface="Arial Unicode MS" pitchFamily="34" charset="-122"/>
            </a:endParaRPr>
          </a:p>
        </p:txBody>
      </p:sp>
      <p:sp>
        <p:nvSpPr>
          <p:cNvPr id="45059" name="Rectangle 2"/>
          <p:cNvSpPr>
            <a:spLocks noGrp="1" noRot="1" noChangeAspect="1" noChangeArrowheads="1" noTextEdit="1"/>
          </p:cNvSpPr>
          <p:nvPr>
            <p:ph type="sldImg"/>
          </p:nvPr>
        </p:nvSpPr>
        <p:spPr>
          <a:xfrm>
            <a:off x="584200" y="398463"/>
            <a:ext cx="5729288" cy="4298950"/>
          </a:xfrm>
        </p:spPr>
      </p:sp>
      <p:sp>
        <p:nvSpPr>
          <p:cNvPr id="45060" name="Rectangle 3"/>
          <p:cNvSpPr>
            <a:spLocks noGrp="1" noChangeArrowheads="1"/>
          </p:cNvSpPr>
          <p:nvPr>
            <p:ph type="body" idx="1"/>
          </p:nvPr>
        </p:nvSpPr>
        <p:spPr>
          <a:xfrm>
            <a:off x="545946" y="4964091"/>
            <a:ext cx="5822860" cy="4212700"/>
          </a:xfrm>
          <a:noFill/>
        </p:spPr>
        <p:txBody>
          <a:bodyPr anchor="t"/>
          <a:lstStyle/>
          <a:p>
            <a:endParaRPr lang="zh-CN" dirty="0"/>
          </a:p>
        </p:txBody>
      </p:sp>
      <p:sp>
        <p:nvSpPr>
          <p:cNvPr id="45061" name="Line 8"/>
          <p:cNvSpPr>
            <a:spLocks noChangeShapeType="1"/>
          </p:cNvSpPr>
          <p:nvPr/>
        </p:nvSpPr>
        <p:spPr bwMode="auto">
          <a:xfrm>
            <a:off x="530607" y="4862467"/>
            <a:ext cx="5795256"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lIns="89289" tIns="44645" rIns="89289" bIns="44645" anchor="ctr"/>
          <a:lstStyle/>
          <a:p>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0594" name="Rectangle 7"/>
          <p:cNvSpPr txBox="1">
            <a:spLocks noChangeArrowheads="1"/>
          </p:cNvSpPr>
          <p:nvPr/>
        </p:nvSpPr>
        <p:spPr bwMode="auto">
          <a:xfrm>
            <a:off x="3714243" y="9430850"/>
            <a:ext cx="2973539" cy="44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04" tIns="0" rIns="20604" bIns="0" anchor="b"/>
          <a:lstStyle>
            <a:lvl1pPr algn="l" defTabSz="1000125">
              <a:defRPr sz="1200">
                <a:solidFill>
                  <a:schemeClr val="tx1"/>
                </a:solidFill>
                <a:latin typeface="Frutiger 45 Light" pitchFamily="34" charset="0"/>
                <a:ea typeface="STKaiti" pitchFamily="2" charset="-122"/>
              </a:defRPr>
            </a:lvl1pPr>
            <a:lvl2pPr marL="742950" indent="-285750" algn="l" defTabSz="1000125">
              <a:defRPr sz="1200">
                <a:solidFill>
                  <a:schemeClr val="tx1"/>
                </a:solidFill>
                <a:latin typeface="Frutiger 45 Light" pitchFamily="34" charset="0"/>
                <a:ea typeface="STKaiti" pitchFamily="2" charset="-122"/>
              </a:defRPr>
            </a:lvl2pPr>
            <a:lvl3pPr marL="1143000" indent="-228600" algn="l" defTabSz="1000125">
              <a:defRPr sz="1200">
                <a:solidFill>
                  <a:schemeClr val="tx1"/>
                </a:solidFill>
                <a:latin typeface="Frutiger 45 Light" pitchFamily="34" charset="0"/>
                <a:ea typeface="STKaiti" pitchFamily="2" charset="-122"/>
              </a:defRPr>
            </a:lvl3pPr>
            <a:lvl4pPr marL="1600200" indent="-228600" algn="l" defTabSz="1000125">
              <a:defRPr sz="1200">
                <a:solidFill>
                  <a:schemeClr val="tx1"/>
                </a:solidFill>
                <a:latin typeface="Frutiger 45 Light" pitchFamily="34" charset="0"/>
                <a:ea typeface="STKaiti" pitchFamily="2" charset="-122"/>
              </a:defRPr>
            </a:lvl4pPr>
            <a:lvl5pPr marL="2057400" indent="-228600" algn="l" defTabSz="1000125">
              <a:defRPr sz="1200">
                <a:solidFill>
                  <a:schemeClr val="tx1"/>
                </a:solidFill>
                <a:latin typeface="Frutiger 45 Light" pitchFamily="34" charset="0"/>
                <a:ea typeface="STKaiti" pitchFamily="2" charset="-122"/>
              </a:defRPr>
            </a:lvl5pPr>
            <a:lvl6pPr marL="25146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012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9622F7F9-AEE9-4502-A0A8-8AF37064708D}" type="slidenum">
              <a:rPr lang="en-US" altLang="zh-CN" sz="1100" b="0">
                <a:ea typeface="Arial Unicode MS" pitchFamily="34" charset="-122"/>
                <a:cs typeface="Arial Unicode MS" pitchFamily="34" charset="-122"/>
              </a:rPr>
              <a:pPr algn="r">
                <a:spcBef>
                  <a:spcPct val="0"/>
                </a:spcBef>
              </a:pPr>
              <a:t>8</a:t>
            </a:fld>
            <a:endParaRPr lang="en-US" altLang="zh-CN" sz="1100" b="0">
              <a:ea typeface="Arial Unicode MS" pitchFamily="34" charset="-122"/>
              <a:cs typeface="Arial Unicode MS" pitchFamily="34" charset="-122"/>
            </a:endParaRPr>
          </a:p>
        </p:txBody>
      </p:sp>
      <p:sp>
        <p:nvSpPr>
          <p:cNvPr id="110595" name="Rectangle 2"/>
          <p:cNvSpPr>
            <a:spLocks noGrp="1" noRot="1" noChangeAspect="1" noChangeArrowheads="1" noTextEdit="1"/>
          </p:cNvSpPr>
          <p:nvPr>
            <p:ph type="sldImg"/>
          </p:nvPr>
        </p:nvSpPr>
        <p:spPr>
          <a:xfrm>
            <a:off x="557213" y="341313"/>
            <a:ext cx="5734050" cy="4300537"/>
          </a:xfrm>
        </p:spPr>
      </p:sp>
      <p:sp>
        <p:nvSpPr>
          <p:cNvPr id="110596" name="Rectangle 3"/>
          <p:cNvSpPr>
            <a:spLocks noGrp="1" noChangeArrowheads="1"/>
          </p:cNvSpPr>
          <p:nvPr>
            <p:ph type="body" idx="1"/>
          </p:nvPr>
        </p:nvSpPr>
        <p:spPr>
          <a:xfrm>
            <a:off x="545945" y="4965633"/>
            <a:ext cx="5819792" cy="4211161"/>
          </a:xfrm>
        </p:spPr>
        <p:txBody>
          <a:bodyPr anchor="t"/>
          <a:lstStyle/>
          <a:p>
            <a:endParaRPr lang="es-ES_tradnl" dirty="0"/>
          </a:p>
        </p:txBody>
      </p:sp>
      <p:sp>
        <p:nvSpPr>
          <p:cNvPr id="110597" name="Line 8"/>
          <p:cNvSpPr>
            <a:spLocks noChangeShapeType="1"/>
          </p:cNvSpPr>
          <p:nvPr/>
        </p:nvSpPr>
        <p:spPr bwMode="auto">
          <a:xfrm>
            <a:off x="530607" y="4862466"/>
            <a:ext cx="5795256"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lIns="89536" tIns="44769" rIns="89536" bIns="44769" anchor="ctr"/>
          <a:lstStyle/>
          <a:p>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581025" y="396875"/>
            <a:ext cx="5741988" cy="4306888"/>
          </a:xfrm>
          <a:ln/>
        </p:spPr>
      </p:sp>
      <p:sp>
        <p:nvSpPr>
          <p:cNvPr id="46082" name="Rectangle 3"/>
          <p:cNvSpPr>
            <a:spLocks noGrp="1" noChangeArrowheads="1"/>
          </p:cNvSpPr>
          <p:nvPr>
            <p:ph type="body" idx="1"/>
          </p:nvPr>
        </p:nvSpPr>
        <p:spPr>
          <a:xfrm>
            <a:off x="532808" y="4963320"/>
            <a:ext cx="5819180" cy="4214883"/>
          </a:xfrm>
          <a:noFill/>
        </p:spPr>
        <p:txBody>
          <a:bodyPr/>
          <a:lstStyle/>
          <a:p>
            <a:endParaRPr lang="zh-CN" altLang="en-US" dirty="0" smtClean="0"/>
          </a:p>
        </p:txBody>
      </p:sp>
      <p:sp>
        <p:nvSpPr>
          <p:cNvPr id="46083" name="Rectangle 7"/>
          <p:cNvSpPr txBox="1">
            <a:spLocks noChangeArrowheads="1"/>
          </p:cNvSpPr>
          <p:nvPr/>
        </p:nvSpPr>
        <p:spPr bwMode="auto">
          <a:xfrm>
            <a:off x="3713263" y="9430965"/>
            <a:ext cx="2975074" cy="448077"/>
          </a:xfrm>
          <a:prstGeom prst="rect">
            <a:avLst/>
          </a:prstGeom>
          <a:noFill/>
          <a:ln w="9525">
            <a:noFill/>
            <a:miter lim="800000"/>
            <a:headEnd/>
            <a:tailEnd/>
          </a:ln>
        </p:spPr>
        <p:txBody>
          <a:bodyPr lIns="20749" tIns="0" rIns="20749" bIns="0" anchor="b"/>
          <a:lstStyle/>
          <a:p>
            <a:pPr algn="r" defTabSz="1010785"/>
            <a:fld id="{EB7ED656-E5EE-4EDF-9178-BDA6FE4AC113}" type="slidenum">
              <a:rPr lang="en-US" altLang="zh-CN" sz="1100">
                <a:solidFill>
                  <a:srgbClr val="000000"/>
                </a:solidFill>
                <a:ea typeface="Arial Unicode MS" pitchFamily="34" charset="-128"/>
                <a:cs typeface="Arial Unicode MS" pitchFamily="34" charset="-128"/>
              </a:rPr>
              <a:pPr algn="r" defTabSz="1010785"/>
              <a:t>9</a:t>
            </a:fld>
            <a:endParaRPr lang="en-US" altLang="zh-CN" sz="1100">
              <a:solidFill>
                <a:srgbClr val="000000"/>
              </a:solidFill>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5.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6.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8.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0.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1.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2.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3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343150"/>
            <a:ext cx="8550275" cy="1617663"/>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508125" y="4275138"/>
            <a:ext cx="7042150" cy="19272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PAGE NUMBER"/>
          <p:cNvSpPr>
            <a:spLocks noGrp="1" noChangeArrowheads="1"/>
          </p:cNvSpPr>
          <p:nvPr>
            <p:ph type="sldNum" sz="quarter" idx="10"/>
          </p:nvPr>
        </p:nvSpPr>
        <p:spPr>
          <a:ln/>
        </p:spPr>
        <p:txBody>
          <a:bodyPr/>
          <a:lstStyle>
            <a:lvl1pPr>
              <a:defRPr/>
            </a:lvl1pPr>
          </a:lstStyle>
          <a:p>
            <a:pPr>
              <a:defRPr/>
            </a:pPr>
            <a:fld id="{A01F3880-4E27-42AE-ACF2-D49FACC18526}" type="slidenum">
              <a:rPr lang="en-US" altLang="zh-CN"/>
              <a:pPr>
                <a:defRPr/>
              </a:pPr>
              <a:t>‹#›</a:t>
            </a:fld>
            <a:endParaRPr lang="en-US" altLang="zh-CN" dirty="0"/>
          </a:p>
        </p:txBody>
      </p:sp>
    </p:spTree>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PAGE NUMBER"/>
          <p:cNvSpPr>
            <a:spLocks noGrp="1" noChangeArrowheads="1"/>
          </p:cNvSpPr>
          <p:nvPr>
            <p:ph type="sldNum" sz="quarter" idx="10"/>
          </p:nvPr>
        </p:nvSpPr>
        <p:spPr>
          <a:ln/>
        </p:spPr>
        <p:txBody>
          <a:bodyPr/>
          <a:lstStyle>
            <a:lvl1pPr>
              <a:defRPr/>
            </a:lvl1pPr>
          </a:lstStyle>
          <a:p>
            <a:pPr>
              <a:defRPr/>
            </a:pPr>
            <a:fld id="{3A6DFB07-7B01-4A1B-96B8-7BE699197E9E}" type="slidenum">
              <a:rPr lang="en-US" altLang="zh-CN"/>
              <a:pPr>
                <a:defRPr/>
              </a:pPr>
              <a:t>‹#›</a:t>
            </a:fld>
            <a:endParaRPr lang="en-US" altLang="zh-CN" dirty="0"/>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343150"/>
            <a:ext cx="8550275" cy="1617663"/>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508125" y="4275138"/>
            <a:ext cx="7042150" cy="19272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Slide Number Placeholder 3"/>
          <p:cNvSpPr>
            <a:spLocks noGrp="1"/>
          </p:cNvSpPr>
          <p:nvPr>
            <p:ph type="sldNum" sz="quarter" idx="10"/>
          </p:nvPr>
        </p:nvSpPr>
        <p:spPr/>
        <p:txBody>
          <a:bodyPr/>
          <a:lstStyle>
            <a:lvl1pPr>
              <a:defRPr/>
            </a:lvl1pPr>
          </a:lstStyle>
          <a:p>
            <a:fld id="{B72E4E5D-33E5-4440-BD15-344DD9FBFC8E}" type="slidenum">
              <a:rPr lang="en-US" altLang="zh-CN">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561911993"/>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Slide Number Placeholder 3"/>
          <p:cNvSpPr>
            <a:spLocks noGrp="1"/>
          </p:cNvSpPr>
          <p:nvPr>
            <p:ph type="sldNum" sz="quarter" idx="10"/>
          </p:nvPr>
        </p:nvSpPr>
        <p:spPr/>
        <p:txBody>
          <a:bodyPr/>
          <a:lstStyle>
            <a:lvl1pPr>
              <a:defRPr/>
            </a:lvl1pPr>
          </a:lstStyle>
          <a:p>
            <a:fld id="{2A316D67-9D92-44E9-939B-87528A001563}" type="slidenum">
              <a:rPr lang="en-US" altLang="zh-CN">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725440731"/>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48225"/>
            <a:ext cx="8548687" cy="1497013"/>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95338" y="3197225"/>
            <a:ext cx="8548687" cy="165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3BAABBF-3094-4186-BF47-5DF2BAF51647}" type="slidenum">
              <a:rPr lang="en-US" altLang="zh-CN">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750760164"/>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76517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46722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Slide Number Placeholder 4"/>
          <p:cNvSpPr>
            <a:spLocks noGrp="1"/>
          </p:cNvSpPr>
          <p:nvPr>
            <p:ph type="sldNum" sz="quarter" idx="10"/>
          </p:nvPr>
        </p:nvSpPr>
        <p:spPr/>
        <p:txBody>
          <a:bodyPr/>
          <a:lstStyle>
            <a:lvl1pPr>
              <a:defRPr/>
            </a:lvl1pPr>
          </a:lstStyle>
          <a:p>
            <a:fld id="{7E8C37B8-F939-4872-82BE-70690E9767D5}" type="slidenum">
              <a:rPr lang="en-US" altLang="zh-CN">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659734926"/>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1925" cy="12573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503238" y="1689100"/>
            <a:ext cx="4443412"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503238" y="2392363"/>
            <a:ext cx="4443412"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5110163" y="1689100"/>
            <a:ext cx="4445000"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5110163" y="2392363"/>
            <a:ext cx="4445000"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Slide Number Placeholder 6"/>
          <p:cNvSpPr>
            <a:spLocks noGrp="1"/>
          </p:cNvSpPr>
          <p:nvPr>
            <p:ph type="sldNum" sz="quarter" idx="10"/>
          </p:nvPr>
        </p:nvSpPr>
        <p:spPr/>
        <p:txBody>
          <a:bodyPr/>
          <a:lstStyle>
            <a:lvl1pPr>
              <a:defRPr/>
            </a:lvl1pPr>
          </a:lstStyle>
          <a:p>
            <a:fld id="{A7A63377-2EE8-411D-A220-7A1BBB85F925}" type="slidenum">
              <a:rPr lang="en-US" altLang="zh-CN">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421792588"/>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Oval 3"/>
          <p:cNvSpPr/>
          <p:nvPr userDrawn="1"/>
        </p:nvSpPr>
        <p:spPr bwMode="auto">
          <a:xfrm>
            <a:off x="9344025" y="7010400"/>
            <a:ext cx="282575" cy="268288"/>
          </a:xfrm>
          <a:prstGeom prst="ellipse">
            <a:avLst/>
          </a:prstGeom>
          <a:solidFill>
            <a:schemeClr val="bg1">
              <a:lumMod val="75000"/>
            </a:schemeClr>
          </a:solidFill>
          <a:ln w="19050" cap="flat" cmpd="sng" algn="ctr">
            <a:noFill/>
            <a:prstDash val="solid"/>
            <a:round/>
            <a:headEnd type="none" w="med" len="med"/>
            <a:tailEnd type="none" w="med" len="med"/>
          </a:ln>
          <a:effectLst/>
          <a:extLst/>
        </p:spPr>
        <p:txBody>
          <a:bodyPr lIns="0" tIns="0" rIns="0" bIns="0"/>
          <a:lstStyle/>
          <a:p>
            <a:pPr algn="ctr" eaLnBrk="0" hangingPunct="0">
              <a:spcBef>
                <a:spcPct val="50000"/>
              </a:spcBef>
              <a:defRPr/>
            </a:pPr>
            <a:endParaRPr lang="en-US">
              <a:latin typeface="Frutiger 45 Light" pitchFamily="34" charset="0"/>
              <a:cs typeface="+mn-cs"/>
            </a:endParaRPr>
          </a:p>
        </p:txBody>
      </p:sp>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Slide Number Placeholder 2"/>
          <p:cNvSpPr>
            <a:spLocks noGrp="1"/>
          </p:cNvSpPr>
          <p:nvPr>
            <p:ph type="sldNum" sz="quarter" idx="10"/>
          </p:nvPr>
        </p:nvSpPr>
        <p:spPr/>
        <p:txBody>
          <a:bodyPr/>
          <a:lstStyle>
            <a:lvl1pPr>
              <a:defRPr/>
            </a:lvl1pPr>
          </a:lstStyle>
          <a:p>
            <a:fld id="{7275F6D1-BEB4-46CE-96EA-D07B465F0DEE}" type="slidenum">
              <a:rPr lang="en-US" altLang="zh-CN">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063860977"/>
      </p:ext>
    </p:extLst>
  </p:cSld>
  <p:clrMapOvr>
    <a:masterClrMapping/>
  </p:clrMapOvr>
  <p:transition advClick="0"/>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B2B698-4EAA-42A9-BDD2-48C8D996E3E4}" type="slidenum">
              <a:rPr lang="en-US" altLang="zh-CN">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2400246538"/>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0038"/>
            <a:ext cx="3308350" cy="1277937"/>
          </a:xfrm>
        </p:spPr>
        <p:txBody>
          <a:bodyPr/>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932238" y="300038"/>
            <a:ext cx="5622925" cy="6438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503238" y="1577975"/>
            <a:ext cx="3308350" cy="5160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1CF8698-8656-4646-9D60-349FFC9A2ED3}" type="slidenum">
              <a:rPr lang="en-US" altLang="zh-CN">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1349137861"/>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280025"/>
            <a:ext cx="6035675" cy="623888"/>
          </a:xfrm>
        </p:spPr>
        <p:txBody>
          <a:bodyPr/>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971675" y="674688"/>
            <a:ext cx="6035675" cy="4525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971675" y="5903913"/>
            <a:ext cx="6035675"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9D0137B-0D96-4239-8BED-600DFD284792}" type="slidenum">
              <a:rPr lang="en-US" altLang="zh-CN">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747818409"/>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PAGE NUMBER"/>
          <p:cNvSpPr>
            <a:spLocks noGrp="1" noChangeArrowheads="1"/>
          </p:cNvSpPr>
          <p:nvPr>
            <p:ph type="sldNum" sz="quarter" idx="10"/>
          </p:nvPr>
        </p:nvSpPr>
        <p:spPr>
          <a:xfrm>
            <a:off x="9121054" y="6831013"/>
            <a:ext cx="412750" cy="379412"/>
          </a:xfrm>
          <a:ln/>
        </p:spPr>
        <p:txBody>
          <a:bodyPr/>
          <a:lstStyle>
            <a:lvl1pPr>
              <a:defRPr/>
            </a:lvl1pPr>
          </a:lstStyle>
          <a:p>
            <a:pPr>
              <a:defRPr/>
            </a:pPr>
            <a:fld id="{151623A3-CE0D-4BED-8903-911D91A9DF46}" type="slidenum">
              <a:rPr lang="en-US" altLang="zh-CN"/>
              <a:pPr>
                <a:defRPr/>
              </a:pPr>
              <a:t>‹#›</a:t>
            </a:fld>
            <a:endParaRPr lang="en-US" altLang="zh-CN" dirty="0"/>
          </a:p>
        </p:txBody>
      </p:sp>
    </p:spTree>
  </p:cSld>
  <p:clrMapOvr>
    <a:masterClrMapping/>
  </p:clrMapOvr>
  <p:transition advClick="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Slide Number Placeholder 3"/>
          <p:cNvSpPr>
            <a:spLocks noGrp="1"/>
          </p:cNvSpPr>
          <p:nvPr>
            <p:ph type="sldNum" sz="quarter" idx="10"/>
          </p:nvPr>
        </p:nvSpPr>
        <p:spPr/>
        <p:txBody>
          <a:bodyPr/>
          <a:lstStyle>
            <a:lvl1pPr>
              <a:defRPr/>
            </a:lvl1pPr>
          </a:lstStyle>
          <a:p>
            <a:fld id="{6573B2F3-F380-4E17-9A06-D1C647E0658C}" type="slidenum">
              <a:rPr lang="en-US" altLang="zh-CN">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3442845756"/>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6463" y="0"/>
            <a:ext cx="2162175" cy="6611938"/>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765175" y="0"/>
            <a:ext cx="6338888" cy="66119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Slide Number Placeholder 3"/>
          <p:cNvSpPr>
            <a:spLocks noGrp="1"/>
          </p:cNvSpPr>
          <p:nvPr>
            <p:ph type="sldNum" sz="quarter" idx="10"/>
          </p:nvPr>
        </p:nvSpPr>
        <p:spPr/>
        <p:txBody>
          <a:bodyPr/>
          <a:lstStyle>
            <a:lvl1pPr>
              <a:defRPr/>
            </a:lvl1pPr>
          </a:lstStyle>
          <a:p>
            <a:fld id="{490C052B-C033-41C0-ABEE-E0B04A7F6D4E}" type="slidenum">
              <a:rPr lang="en-US" altLang="zh-CN">
                <a:solidFill>
                  <a:srgbClr val="000000"/>
                </a:solidFill>
              </a:rPr>
              <a:pPr/>
              <a:t>‹#›</a:t>
            </a:fld>
            <a:endParaRPr lang="en-US" altLang="zh-CN" dirty="0">
              <a:solidFill>
                <a:srgbClr val="000000"/>
              </a:solidFill>
            </a:endParaRPr>
          </a:p>
        </p:txBody>
      </p:sp>
    </p:spTree>
    <p:extLst>
      <p:ext uri="{BB962C8B-B14F-4D97-AF65-F5344CB8AC3E}">
        <p14:creationId xmlns:p14="http://schemas.microsoft.com/office/powerpoint/2010/main" val="4002188709"/>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bg1"/>
        </a:solidFill>
        <a:effectLst/>
      </p:bgPr>
    </p:bg>
    <p:spTree>
      <p:nvGrpSpPr>
        <p:cNvPr id="1" name=""/>
        <p:cNvGrpSpPr/>
        <p:nvPr/>
      </p:nvGrpSpPr>
      <p:grpSpPr>
        <a:xfrm>
          <a:off x="0" y="0"/>
          <a:ext cx="0" cy="0"/>
          <a:chOff x="0" y="0"/>
          <a:chExt cx="0" cy="0"/>
        </a:xfrm>
      </p:grpSpPr>
      <p:sp>
        <p:nvSpPr>
          <p:cNvPr id="4" name="BLUE LINE"/>
          <p:cNvSpPr>
            <a:spLocks noChangeShapeType="1"/>
          </p:cNvSpPr>
          <p:nvPr>
            <p:custDataLst>
              <p:tags r:id="rId1"/>
            </p:custDataLst>
          </p:nvPr>
        </p:nvSpPr>
        <p:spPr bwMode="black">
          <a:xfrm>
            <a:off x="742950" y="2217738"/>
            <a:ext cx="8669338"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lIns="0" tIns="0" rIns="0" bIns="0" anchor="ctr"/>
          <a:lstStyle/>
          <a:p>
            <a:pPr eaLnBrk="0" hangingPunct="0">
              <a:spcBef>
                <a:spcPct val="50000"/>
              </a:spcBef>
            </a:pPr>
            <a:endParaRPr lang="en-US">
              <a:solidFill>
                <a:srgbClr val="000000"/>
              </a:solidFill>
              <a:latin typeface="Frutiger 45 Light" pitchFamily="34" charset="0"/>
              <a:cs typeface="Arial"/>
            </a:endParaRPr>
          </a:p>
        </p:txBody>
      </p:sp>
      <p:sp>
        <p:nvSpPr>
          <p:cNvPr id="984071" name="DIVIDER NUMBER"/>
          <p:cNvSpPr>
            <a:spLocks noGrp="1" noChangeArrowheads="1"/>
          </p:cNvSpPr>
          <p:nvPr>
            <p:ph type="ctrTitle"/>
          </p:nvPr>
        </p:nvSpPr>
        <p:spPr>
          <a:xfrm>
            <a:off x="733425" y="1266825"/>
            <a:ext cx="8669338" cy="863600"/>
          </a:xfrm>
          <a:extLst>
            <a:ext uri="{909E8E84-426E-40DD-AFC4-6F175D3DCCD1}">
              <a14:hiddenFill xmlns:a14="http://schemas.microsoft.com/office/drawing/2010/main">
                <a:solidFill>
                  <a:srgbClr val="2D5195"/>
                </a:solidFill>
              </a14:hiddenFill>
            </a:ext>
          </a:extLst>
        </p:spPr>
        <p:txBody>
          <a:bodyPr/>
          <a:lstStyle>
            <a:lvl1pPr>
              <a:lnSpc>
                <a:spcPct val="115000"/>
              </a:lnSpc>
              <a:defRPr sz="1800">
                <a:solidFill>
                  <a:schemeClr val="tx1"/>
                </a:solidFill>
                <a:latin typeface="Frutiger 45 Light" pitchFamily="34" charset="0"/>
              </a:defRPr>
            </a:lvl1pPr>
          </a:lstStyle>
          <a:p>
            <a:pPr lvl="0"/>
            <a:r>
              <a:rPr lang="en-US" altLang="zh-CN" noProof="0" dirty="0" smtClean="0"/>
              <a:t>Click to edit Section / Appendix number</a:t>
            </a:r>
          </a:p>
        </p:txBody>
      </p:sp>
      <p:sp>
        <p:nvSpPr>
          <p:cNvPr id="984072" name="DIVIDER TITLE"/>
          <p:cNvSpPr>
            <a:spLocks noGrp="1" noChangeArrowheads="1"/>
          </p:cNvSpPr>
          <p:nvPr>
            <p:ph type="subTitle" idx="1"/>
          </p:nvPr>
        </p:nvSpPr>
        <p:spPr bwMode="black">
          <a:xfrm>
            <a:off x="733425" y="2306638"/>
            <a:ext cx="8669338" cy="487362"/>
          </a:xfrm>
        </p:spPr>
        <p:txBody>
          <a:bodyPr/>
          <a:lstStyle>
            <a:lvl1pPr>
              <a:spcBef>
                <a:spcPct val="0"/>
              </a:spcBef>
              <a:buSzTx/>
              <a:defRPr sz="2400">
                <a:solidFill>
                  <a:schemeClr val="accent1"/>
                </a:solidFill>
                <a:latin typeface="UBSHeadline" pitchFamily="18" charset="0"/>
              </a:defRPr>
            </a:lvl1pPr>
          </a:lstStyle>
          <a:p>
            <a:pPr lvl="0"/>
            <a:r>
              <a:rPr lang="en-US" altLang="zh-CN" noProof="0" smtClean="0"/>
              <a:t>Click to edit Section / Appendix title</a:t>
            </a:r>
          </a:p>
        </p:txBody>
      </p:sp>
    </p:spTree>
    <p:extLst>
      <p:ext uri="{BB962C8B-B14F-4D97-AF65-F5344CB8AC3E}">
        <p14:creationId xmlns:p14="http://schemas.microsoft.com/office/powerpoint/2010/main" val="4107290853"/>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p:txBody>
          <a:bodyPr/>
          <a:lstStyle>
            <a:lvl1pPr>
              <a:defRPr/>
            </a:lvl1pPr>
          </a:lstStyle>
          <a:p>
            <a:pPr>
              <a:defRPr/>
            </a:pPr>
            <a:fld id="{E66C5323-C1FE-4D72-8F51-07AD310FBDE5}"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54984415"/>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48225"/>
            <a:ext cx="8548687" cy="14970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197225"/>
            <a:ext cx="8548687" cy="165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AGE NUMBER"/>
          <p:cNvSpPr>
            <a:spLocks noGrp="1" noChangeArrowheads="1"/>
          </p:cNvSpPr>
          <p:nvPr>
            <p:ph type="sldNum" sz="quarter" idx="10"/>
            <p:custDataLst>
              <p:tags r:id="rId1"/>
            </p:custDataLst>
          </p:nvPr>
        </p:nvSpPr>
        <p:spPr/>
        <p:txBody>
          <a:bodyPr/>
          <a:lstStyle>
            <a:lvl1pPr>
              <a:defRPr/>
            </a:lvl1pPr>
          </a:lstStyle>
          <a:p>
            <a:pPr>
              <a:defRPr/>
            </a:pPr>
            <a:fld id="{2DEBF3CE-D0C7-42C5-B901-BB5BDF2B71A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25386512"/>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517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722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AGE NUMBER"/>
          <p:cNvSpPr>
            <a:spLocks noGrp="1" noChangeArrowheads="1"/>
          </p:cNvSpPr>
          <p:nvPr>
            <p:ph type="sldNum" sz="quarter" idx="10"/>
            <p:custDataLst>
              <p:tags r:id="rId1"/>
            </p:custDataLst>
          </p:nvPr>
        </p:nvSpPr>
        <p:spPr/>
        <p:txBody>
          <a:bodyPr/>
          <a:lstStyle>
            <a:lvl1pPr>
              <a:defRPr/>
            </a:lvl1pPr>
          </a:lstStyle>
          <a:p>
            <a:pPr>
              <a:defRPr/>
            </a:pPr>
            <a:fld id="{6BDD517B-316F-402D-83FA-684A4121568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62816042"/>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1925" cy="12573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689100"/>
            <a:ext cx="4443412"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392363"/>
            <a:ext cx="4443412"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689100"/>
            <a:ext cx="4445000"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392363"/>
            <a:ext cx="4445000"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AGE NUMBER"/>
          <p:cNvSpPr>
            <a:spLocks noGrp="1" noChangeArrowheads="1"/>
          </p:cNvSpPr>
          <p:nvPr>
            <p:ph type="sldNum" sz="quarter" idx="10"/>
            <p:custDataLst>
              <p:tags r:id="rId1"/>
            </p:custDataLst>
          </p:nvPr>
        </p:nvSpPr>
        <p:spPr/>
        <p:txBody>
          <a:bodyPr/>
          <a:lstStyle>
            <a:lvl1pPr>
              <a:defRPr/>
            </a:lvl1pPr>
          </a:lstStyle>
          <a:p>
            <a:pPr>
              <a:defRPr/>
            </a:pPr>
            <a:fld id="{9FE135D0-2AE0-4639-8473-D017375BFC8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70112059"/>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AGE NUMBER"/>
          <p:cNvSpPr>
            <a:spLocks noGrp="1" noChangeArrowheads="1"/>
          </p:cNvSpPr>
          <p:nvPr>
            <p:ph type="sldNum" sz="quarter" idx="10"/>
            <p:custDataLst>
              <p:tags r:id="rId1"/>
            </p:custDataLst>
          </p:nvPr>
        </p:nvSpPr>
        <p:spPr/>
        <p:txBody>
          <a:bodyPr/>
          <a:lstStyle>
            <a:lvl1pPr>
              <a:defRPr/>
            </a:lvl1pPr>
          </a:lstStyle>
          <a:p>
            <a:pPr>
              <a:defRPr/>
            </a:pPr>
            <a:fld id="{D9721022-B2D3-420A-BD71-92FD2079154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32290963"/>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AGE NUMBER"/>
          <p:cNvSpPr>
            <a:spLocks noGrp="1" noChangeArrowheads="1"/>
          </p:cNvSpPr>
          <p:nvPr>
            <p:ph type="sldNum" sz="quarter" idx="10"/>
            <p:custDataLst>
              <p:tags r:id="rId1"/>
            </p:custDataLst>
          </p:nvPr>
        </p:nvSpPr>
        <p:spPr/>
        <p:txBody>
          <a:bodyPr/>
          <a:lstStyle>
            <a:lvl1pPr>
              <a:defRPr/>
            </a:lvl1pPr>
          </a:lstStyle>
          <a:p>
            <a:pPr>
              <a:defRPr/>
            </a:pPr>
            <a:fld id="{B9C016D4-84C9-4E5B-9922-206A76C9BC6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49267594"/>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0038"/>
            <a:ext cx="3308350" cy="12779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0038"/>
            <a:ext cx="5622925" cy="6438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577975"/>
            <a:ext cx="3308350" cy="5160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AGE NUMBER"/>
          <p:cNvSpPr>
            <a:spLocks noGrp="1" noChangeArrowheads="1"/>
          </p:cNvSpPr>
          <p:nvPr>
            <p:ph type="sldNum" sz="quarter" idx="10"/>
            <p:custDataLst>
              <p:tags r:id="rId1"/>
            </p:custDataLst>
          </p:nvPr>
        </p:nvSpPr>
        <p:spPr/>
        <p:txBody>
          <a:bodyPr/>
          <a:lstStyle>
            <a:lvl1pPr>
              <a:defRPr/>
            </a:lvl1pPr>
          </a:lstStyle>
          <a:p>
            <a:pPr>
              <a:defRPr/>
            </a:pPr>
            <a:fld id="{8B642C00-AB3B-4EC9-9726-B07209775B2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04429103"/>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48225"/>
            <a:ext cx="8548687" cy="1497013"/>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95338" y="3197225"/>
            <a:ext cx="8548687" cy="165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PAGE NUMBER"/>
          <p:cNvSpPr>
            <a:spLocks noGrp="1" noChangeArrowheads="1"/>
          </p:cNvSpPr>
          <p:nvPr>
            <p:ph type="sldNum" sz="quarter" idx="10"/>
          </p:nvPr>
        </p:nvSpPr>
        <p:spPr>
          <a:ln/>
        </p:spPr>
        <p:txBody>
          <a:bodyPr/>
          <a:lstStyle>
            <a:lvl1pPr>
              <a:defRPr/>
            </a:lvl1pPr>
          </a:lstStyle>
          <a:p>
            <a:pPr>
              <a:defRPr/>
            </a:pPr>
            <a:fld id="{57864995-50D4-4478-80FB-3D90F404AE08}" type="slidenum">
              <a:rPr lang="en-US" altLang="zh-CN"/>
              <a:pPr>
                <a:defRPr/>
              </a:pPr>
              <a:t>‹#›</a:t>
            </a:fld>
            <a:endParaRPr lang="en-US" altLang="zh-CN" dirty="0"/>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280025"/>
            <a:ext cx="6035675" cy="62388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74688"/>
            <a:ext cx="6035675" cy="4525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5903913"/>
            <a:ext cx="6035675"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AGE NUMBER"/>
          <p:cNvSpPr>
            <a:spLocks noGrp="1" noChangeArrowheads="1"/>
          </p:cNvSpPr>
          <p:nvPr>
            <p:ph type="sldNum" sz="quarter" idx="10"/>
            <p:custDataLst>
              <p:tags r:id="rId1"/>
            </p:custDataLst>
          </p:nvPr>
        </p:nvSpPr>
        <p:spPr/>
        <p:txBody>
          <a:bodyPr/>
          <a:lstStyle>
            <a:lvl1pPr>
              <a:defRPr/>
            </a:lvl1pPr>
          </a:lstStyle>
          <a:p>
            <a:pPr>
              <a:defRPr/>
            </a:pPr>
            <a:fld id="{E70DC438-9424-4A63-A80C-18C045C1222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29493802"/>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p:txBody>
          <a:bodyPr/>
          <a:lstStyle>
            <a:lvl1pPr>
              <a:defRPr/>
            </a:lvl1pPr>
          </a:lstStyle>
          <a:p>
            <a:pPr>
              <a:defRPr/>
            </a:pPr>
            <a:fld id="{D0A3A2D4-319B-45BA-883C-D592BDBFEAC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65658105"/>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6463" y="0"/>
            <a:ext cx="2162175" cy="6611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5175" y="0"/>
            <a:ext cx="6338888" cy="6611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p:txBody>
          <a:bodyPr/>
          <a:lstStyle>
            <a:lvl1pPr>
              <a:defRPr/>
            </a:lvl1pPr>
          </a:lstStyle>
          <a:p>
            <a:pPr>
              <a:defRPr/>
            </a:pPr>
            <a:fld id="{FAAAB942-D086-4659-BA50-0A1553BFD81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3216193"/>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5175" y="0"/>
            <a:ext cx="8653463" cy="9413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5175" y="1681163"/>
            <a:ext cx="7251700" cy="4930775"/>
          </a:xfrm>
        </p:spPr>
        <p:txBody>
          <a:bodyPr/>
          <a:lstStyle/>
          <a:p>
            <a:pPr lvl="0"/>
            <a:endParaRPr lang="en-US" noProof="0" smtClean="0"/>
          </a:p>
        </p:txBody>
      </p:sp>
      <p:sp>
        <p:nvSpPr>
          <p:cNvPr id="4" name="PAGE NUMBER"/>
          <p:cNvSpPr>
            <a:spLocks noGrp="1" noChangeArrowheads="1"/>
          </p:cNvSpPr>
          <p:nvPr>
            <p:ph type="sldNum" sz="quarter" idx="10"/>
            <p:custDataLst>
              <p:tags r:id="rId1"/>
            </p:custDataLst>
          </p:nvPr>
        </p:nvSpPr>
        <p:spPr/>
        <p:txBody>
          <a:bodyPr/>
          <a:lstStyle>
            <a:lvl1pPr>
              <a:defRPr/>
            </a:lvl1pPr>
          </a:lstStyle>
          <a:p>
            <a:pPr>
              <a:defRPr/>
            </a:pPr>
            <a:fld id="{EE51C839-C523-4EA6-A391-6D012958FEF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95238076"/>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bg1"/>
        </a:solidFill>
        <a:effectLst/>
      </p:bgPr>
    </p:bg>
    <p:spTree>
      <p:nvGrpSpPr>
        <p:cNvPr id="1" name=""/>
        <p:cNvGrpSpPr/>
        <p:nvPr/>
      </p:nvGrpSpPr>
      <p:grpSpPr>
        <a:xfrm>
          <a:off x="0" y="0"/>
          <a:ext cx="0" cy="0"/>
          <a:chOff x="0" y="0"/>
          <a:chExt cx="0" cy="0"/>
        </a:xfrm>
      </p:grpSpPr>
      <p:sp>
        <p:nvSpPr>
          <p:cNvPr id="4" name="BLUE LINE"/>
          <p:cNvSpPr>
            <a:spLocks noChangeShapeType="1"/>
          </p:cNvSpPr>
          <p:nvPr>
            <p:custDataLst>
              <p:tags r:id="rId1"/>
            </p:custDataLst>
          </p:nvPr>
        </p:nvSpPr>
        <p:spPr bwMode="black">
          <a:xfrm>
            <a:off x="742950" y="2217738"/>
            <a:ext cx="8669338" cy="0"/>
          </a:xfrm>
          <a:prstGeom prst="line">
            <a:avLst/>
          </a:prstGeom>
          <a:noFill/>
          <a:ln w="9525">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5A5A5A"/>
                  </a:outerShdw>
                </a:effectLst>
              </a14:hiddenEffects>
            </a:ext>
          </a:extLst>
        </p:spPr>
        <p:txBody>
          <a:bodyPr wrap="none" lIns="0" tIns="0" rIns="0" bIns="0" anchor="ctr"/>
          <a:lstStyle/>
          <a:p>
            <a:pPr eaLnBrk="0" hangingPunct="0">
              <a:spcBef>
                <a:spcPct val="50000"/>
              </a:spcBef>
            </a:pPr>
            <a:endParaRPr lang="en-US">
              <a:solidFill>
                <a:srgbClr val="000000"/>
              </a:solidFill>
              <a:latin typeface="Frutiger 45 Light" pitchFamily="34" charset="0"/>
              <a:cs typeface="Arial"/>
            </a:endParaRPr>
          </a:p>
        </p:txBody>
      </p:sp>
      <p:sp>
        <p:nvSpPr>
          <p:cNvPr id="984071" name="DIVIDER NUMBER"/>
          <p:cNvSpPr>
            <a:spLocks noGrp="1" noChangeArrowheads="1"/>
          </p:cNvSpPr>
          <p:nvPr>
            <p:ph type="ctrTitle"/>
          </p:nvPr>
        </p:nvSpPr>
        <p:spPr>
          <a:xfrm>
            <a:off x="733425" y="1266825"/>
            <a:ext cx="8669338" cy="863600"/>
          </a:xfrm>
          <a:extLst>
            <a:ext uri="{909E8E84-426E-40DD-AFC4-6F175D3DCCD1}">
              <a14:hiddenFill xmlns:a14="http://schemas.microsoft.com/office/drawing/2010/main">
                <a:solidFill>
                  <a:srgbClr val="2D5195"/>
                </a:solidFill>
              </a14:hiddenFill>
            </a:ext>
          </a:extLst>
        </p:spPr>
        <p:txBody>
          <a:bodyPr/>
          <a:lstStyle>
            <a:lvl1pPr>
              <a:lnSpc>
                <a:spcPct val="115000"/>
              </a:lnSpc>
              <a:defRPr sz="1800">
                <a:solidFill>
                  <a:schemeClr val="tx1"/>
                </a:solidFill>
                <a:latin typeface="Frutiger 45 Light" pitchFamily="34" charset="0"/>
              </a:defRPr>
            </a:lvl1pPr>
          </a:lstStyle>
          <a:p>
            <a:pPr lvl="0"/>
            <a:r>
              <a:rPr lang="en-US" altLang="zh-CN" noProof="0" dirty="0" smtClean="0"/>
              <a:t>Click to edit Section / Appendix number</a:t>
            </a:r>
          </a:p>
        </p:txBody>
      </p:sp>
      <p:sp>
        <p:nvSpPr>
          <p:cNvPr id="984072" name="DIVIDER TITLE"/>
          <p:cNvSpPr>
            <a:spLocks noGrp="1" noChangeArrowheads="1"/>
          </p:cNvSpPr>
          <p:nvPr>
            <p:ph type="subTitle" idx="1"/>
          </p:nvPr>
        </p:nvSpPr>
        <p:spPr bwMode="black">
          <a:xfrm>
            <a:off x="733425" y="2306638"/>
            <a:ext cx="8669338" cy="487362"/>
          </a:xfrm>
        </p:spPr>
        <p:txBody>
          <a:bodyPr/>
          <a:lstStyle>
            <a:lvl1pPr>
              <a:spcBef>
                <a:spcPct val="0"/>
              </a:spcBef>
              <a:buSzTx/>
              <a:defRPr sz="2400">
                <a:solidFill>
                  <a:schemeClr val="accent1"/>
                </a:solidFill>
                <a:latin typeface="UBSHeadline" pitchFamily="18" charset="0"/>
              </a:defRPr>
            </a:lvl1pPr>
          </a:lstStyle>
          <a:p>
            <a:pPr lvl="0"/>
            <a:r>
              <a:rPr lang="en-US" altLang="zh-CN" noProof="0" smtClean="0"/>
              <a:t>Click to edit Section / Appendix title</a:t>
            </a:r>
          </a:p>
        </p:txBody>
      </p:sp>
    </p:spTree>
    <p:extLst>
      <p:ext uri="{BB962C8B-B14F-4D97-AF65-F5344CB8AC3E}">
        <p14:creationId xmlns:p14="http://schemas.microsoft.com/office/powerpoint/2010/main" val="1129384521"/>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p:txBody>
          <a:bodyPr/>
          <a:lstStyle>
            <a:lvl1pPr>
              <a:defRPr/>
            </a:lvl1pPr>
          </a:lstStyle>
          <a:p>
            <a:pPr>
              <a:defRPr/>
            </a:pPr>
            <a:fld id="{E66C5323-C1FE-4D72-8F51-07AD310FBDE5}"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74017744"/>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48225"/>
            <a:ext cx="8548687" cy="14970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197225"/>
            <a:ext cx="8548687" cy="165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AGE NUMBER"/>
          <p:cNvSpPr>
            <a:spLocks noGrp="1" noChangeArrowheads="1"/>
          </p:cNvSpPr>
          <p:nvPr>
            <p:ph type="sldNum" sz="quarter" idx="10"/>
            <p:custDataLst>
              <p:tags r:id="rId1"/>
            </p:custDataLst>
          </p:nvPr>
        </p:nvSpPr>
        <p:spPr/>
        <p:txBody>
          <a:bodyPr/>
          <a:lstStyle>
            <a:lvl1pPr>
              <a:defRPr/>
            </a:lvl1pPr>
          </a:lstStyle>
          <a:p>
            <a:pPr>
              <a:defRPr/>
            </a:pPr>
            <a:fld id="{2DEBF3CE-D0C7-42C5-B901-BB5BDF2B71A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65680498"/>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517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722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AGE NUMBER"/>
          <p:cNvSpPr>
            <a:spLocks noGrp="1" noChangeArrowheads="1"/>
          </p:cNvSpPr>
          <p:nvPr>
            <p:ph type="sldNum" sz="quarter" idx="10"/>
            <p:custDataLst>
              <p:tags r:id="rId1"/>
            </p:custDataLst>
          </p:nvPr>
        </p:nvSpPr>
        <p:spPr/>
        <p:txBody>
          <a:bodyPr/>
          <a:lstStyle>
            <a:lvl1pPr>
              <a:defRPr/>
            </a:lvl1pPr>
          </a:lstStyle>
          <a:p>
            <a:pPr>
              <a:defRPr/>
            </a:pPr>
            <a:fld id="{6BDD517B-316F-402D-83FA-684A4121568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4360675"/>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1925" cy="12573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689100"/>
            <a:ext cx="4443412"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392363"/>
            <a:ext cx="4443412"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689100"/>
            <a:ext cx="4445000"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392363"/>
            <a:ext cx="4445000"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AGE NUMBER"/>
          <p:cNvSpPr>
            <a:spLocks noGrp="1" noChangeArrowheads="1"/>
          </p:cNvSpPr>
          <p:nvPr>
            <p:ph type="sldNum" sz="quarter" idx="10"/>
            <p:custDataLst>
              <p:tags r:id="rId1"/>
            </p:custDataLst>
          </p:nvPr>
        </p:nvSpPr>
        <p:spPr/>
        <p:txBody>
          <a:bodyPr/>
          <a:lstStyle>
            <a:lvl1pPr>
              <a:defRPr/>
            </a:lvl1pPr>
          </a:lstStyle>
          <a:p>
            <a:pPr>
              <a:defRPr/>
            </a:pPr>
            <a:fld id="{9FE135D0-2AE0-4639-8473-D017375BFC8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02970761"/>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AGE NUMBER"/>
          <p:cNvSpPr>
            <a:spLocks noGrp="1" noChangeArrowheads="1"/>
          </p:cNvSpPr>
          <p:nvPr>
            <p:ph type="sldNum" sz="quarter" idx="10"/>
            <p:custDataLst>
              <p:tags r:id="rId1"/>
            </p:custDataLst>
          </p:nvPr>
        </p:nvSpPr>
        <p:spPr/>
        <p:txBody>
          <a:bodyPr/>
          <a:lstStyle>
            <a:lvl1pPr>
              <a:defRPr/>
            </a:lvl1pPr>
          </a:lstStyle>
          <a:p>
            <a:pPr>
              <a:defRPr/>
            </a:pPr>
            <a:fld id="{D9721022-B2D3-420A-BD71-92FD2079154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19755239"/>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76517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46722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PAGE NUMBER"/>
          <p:cNvSpPr>
            <a:spLocks noGrp="1" noChangeArrowheads="1"/>
          </p:cNvSpPr>
          <p:nvPr>
            <p:ph type="sldNum" sz="quarter" idx="10"/>
          </p:nvPr>
        </p:nvSpPr>
        <p:spPr>
          <a:ln/>
        </p:spPr>
        <p:txBody>
          <a:bodyPr/>
          <a:lstStyle>
            <a:lvl1pPr>
              <a:defRPr/>
            </a:lvl1pPr>
          </a:lstStyle>
          <a:p>
            <a:pPr>
              <a:defRPr/>
            </a:pPr>
            <a:fld id="{06213209-0FC7-499A-8C21-E5D29E468408}" type="slidenum">
              <a:rPr lang="en-US" altLang="zh-CN"/>
              <a:pPr>
                <a:defRPr/>
              </a:pPr>
              <a:t>‹#›</a:t>
            </a:fld>
            <a:endParaRPr lang="en-US" altLang="zh-CN" dirty="0"/>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AGE NUMBER"/>
          <p:cNvSpPr>
            <a:spLocks noGrp="1" noChangeArrowheads="1"/>
          </p:cNvSpPr>
          <p:nvPr>
            <p:ph type="sldNum" sz="quarter" idx="10"/>
            <p:custDataLst>
              <p:tags r:id="rId1"/>
            </p:custDataLst>
          </p:nvPr>
        </p:nvSpPr>
        <p:spPr/>
        <p:txBody>
          <a:bodyPr/>
          <a:lstStyle>
            <a:lvl1pPr>
              <a:defRPr/>
            </a:lvl1pPr>
          </a:lstStyle>
          <a:p>
            <a:pPr>
              <a:defRPr/>
            </a:pPr>
            <a:fld id="{B9C016D4-84C9-4E5B-9922-206A76C9BC61}"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63644905"/>
      </p:ext>
    </p:extLst>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0038"/>
            <a:ext cx="3308350" cy="127793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0038"/>
            <a:ext cx="5622925" cy="6438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577975"/>
            <a:ext cx="3308350" cy="5160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AGE NUMBER"/>
          <p:cNvSpPr>
            <a:spLocks noGrp="1" noChangeArrowheads="1"/>
          </p:cNvSpPr>
          <p:nvPr>
            <p:ph type="sldNum" sz="quarter" idx="10"/>
            <p:custDataLst>
              <p:tags r:id="rId1"/>
            </p:custDataLst>
          </p:nvPr>
        </p:nvSpPr>
        <p:spPr/>
        <p:txBody>
          <a:bodyPr/>
          <a:lstStyle>
            <a:lvl1pPr>
              <a:defRPr/>
            </a:lvl1pPr>
          </a:lstStyle>
          <a:p>
            <a:pPr>
              <a:defRPr/>
            </a:pPr>
            <a:fld id="{8B642C00-AB3B-4EC9-9726-B07209775B2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48952351"/>
      </p:ext>
    </p:extLst>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280025"/>
            <a:ext cx="6035675" cy="62388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74688"/>
            <a:ext cx="6035675" cy="4525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1675" y="5903913"/>
            <a:ext cx="6035675"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AGE NUMBER"/>
          <p:cNvSpPr>
            <a:spLocks noGrp="1" noChangeArrowheads="1"/>
          </p:cNvSpPr>
          <p:nvPr>
            <p:ph type="sldNum" sz="quarter" idx="10"/>
            <p:custDataLst>
              <p:tags r:id="rId1"/>
            </p:custDataLst>
          </p:nvPr>
        </p:nvSpPr>
        <p:spPr/>
        <p:txBody>
          <a:bodyPr/>
          <a:lstStyle>
            <a:lvl1pPr>
              <a:defRPr/>
            </a:lvl1pPr>
          </a:lstStyle>
          <a:p>
            <a:pPr>
              <a:defRPr/>
            </a:pPr>
            <a:fld id="{E70DC438-9424-4A63-A80C-18C045C1222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50646655"/>
      </p:ext>
    </p:extLst>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p:txBody>
          <a:bodyPr/>
          <a:lstStyle>
            <a:lvl1pPr>
              <a:defRPr/>
            </a:lvl1pPr>
          </a:lstStyle>
          <a:p>
            <a:pPr>
              <a:defRPr/>
            </a:pPr>
            <a:fld id="{D0A3A2D4-319B-45BA-883C-D592BDBFEAC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0138392"/>
      </p:ext>
    </p:extLst>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6463" y="0"/>
            <a:ext cx="2162175" cy="6611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5175" y="0"/>
            <a:ext cx="6338888" cy="6611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p:txBody>
          <a:bodyPr/>
          <a:lstStyle>
            <a:lvl1pPr>
              <a:defRPr/>
            </a:lvl1pPr>
          </a:lstStyle>
          <a:p>
            <a:pPr>
              <a:defRPr/>
            </a:pPr>
            <a:fld id="{FAAAB942-D086-4659-BA50-0A1553BFD81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60765862"/>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5175" y="0"/>
            <a:ext cx="8653463" cy="9413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5175" y="1681163"/>
            <a:ext cx="7251700" cy="4930775"/>
          </a:xfrm>
        </p:spPr>
        <p:txBody>
          <a:bodyPr/>
          <a:lstStyle/>
          <a:p>
            <a:pPr lvl="0"/>
            <a:endParaRPr lang="en-US" noProof="0" smtClean="0"/>
          </a:p>
        </p:txBody>
      </p:sp>
      <p:sp>
        <p:nvSpPr>
          <p:cNvPr id="4" name="PAGE NUMBER"/>
          <p:cNvSpPr>
            <a:spLocks noGrp="1" noChangeArrowheads="1"/>
          </p:cNvSpPr>
          <p:nvPr>
            <p:ph type="sldNum" sz="quarter" idx="10"/>
            <p:custDataLst>
              <p:tags r:id="rId1"/>
            </p:custDataLst>
          </p:nvPr>
        </p:nvSpPr>
        <p:spPr/>
        <p:txBody>
          <a:bodyPr/>
          <a:lstStyle>
            <a:lvl1pPr>
              <a:defRPr/>
            </a:lvl1pPr>
          </a:lstStyle>
          <a:p>
            <a:pPr>
              <a:defRPr/>
            </a:pPr>
            <a:fld id="{EE51C839-C523-4EA6-A391-6D012958FEF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98945348"/>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343150"/>
            <a:ext cx="8550275" cy="1617663"/>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508125" y="4275138"/>
            <a:ext cx="7042150" cy="19272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PAGE NUMBER"/>
          <p:cNvSpPr>
            <a:spLocks noGrp="1" noChangeArrowheads="1"/>
          </p:cNvSpPr>
          <p:nvPr>
            <p:ph type="sldNum" sz="quarter" idx="10"/>
          </p:nvPr>
        </p:nvSpPr>
        <p:spPr>
          <a:ln/>
        </p:spPr>
        <p:txBody>
          <a:bodyPr/>
          <a:lstStyle>
            <a:lvl1pPr>
              <a:defRPr/>
            </a:lvl1pPr>
          </a:lstStyle>
          <a:p>
            <a:pPr>
              <a:defRPr/>
            </a:pPr>
            <a:fld id="{A01F3880-4E27-42AE-ACF2-D49FACC18526}"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252193001"/>
      </p:ext>
    </p:extLst>
  </p:cSld>
  <p:clrMapOvr>
    <a:masterClrMapping/>
  </p:clrMapOvr>
  <p:transition advClick="0"/>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PAGE NUMBER"/>
          <p:cNvSpPr>
            <a:spLocks noGrp="1" noChangeArrowheads="1"/>
          </p:cNvSpPr>
          <p:nvPr>
            <p:ph type="sldNum" sz="quarter" idx="10"/>
          </p:nvPr>
        </p:nvSpPr>
        <p:spPr>
          <a:xfrm>
            <a:off x="9121054" y="6831013"/>
            <a:ext cx="412750" cy="379412"/>
          </a:xfrm>
          <a:ln/>
        </p:spPr>
        <p:txBody>
          <a:bodyPr/>
          <a:lstStyle>
            <a:lvl1pPr>
              <a:defRPr/>
            </a:lvl1pPr>
          </a:lstStyle>
          <a:p>
            <a:pPr>
              <a:defRPr/>
            </a:pPr>
            <a:fld id="{151623A3-CE0D-4BED-8903-911D91A9DF46}"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8228559"/>
      </p:ext>
    </p:extLst>
  </p:cSld>
  <p:clrMapOvr>
    <a:masterClrMapping/>
  </p:clrMapOvr>
  <p:transition advClick="0"/>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48225"/>
            <a:ext cx="8548687" cy="1497013"/>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95338" y="3197225"/>
            <a:ext cx="8548687" cy="165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PAGE NUMBER"/>
          <p:cNvSpPr>
            <a:spLocks noGrp="1" noChangeArrowheads="1"/>
          </p:cNvSpPr>
          <p:nvPr>
            <p:ph type="sldNum" sz="quarter" idx="10"/>
          </p:nvPr>
        </p:nvSpPr>
        <p:spPr>
          <a:ln/>
        </p:spPr>
        <p:txBody>
          <a:bodyPr/>
          <a:lstStyle>
            <a:lvl1pPr>
              <a:defRPr/>
            </a:lvl1pPr>
          </a:lstStyle>
          <a:p>
            <a:pPr>
              <a:defRPr/>
            </a:pPr>
            <a:fld id="{57864995-50D4-4478-80FB-3D90F404AE08}"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461472184"/>
      </p:ext>
    </p:extLst>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76517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46722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PAGE NUMBER"/>
          <p:cNvSpPr>
            <a:spLocks noGrp="1" noChangeArrowheads="1"/>
          </p:cNvSpPr>
          <p:nvPr>
            <p:ph type="sldNum" sz="quarter" idx="10"/>
          </p:nvPr>
        </p:nvSpPr>
        <p:spPr>
          <a:ln/>
        </p:spPr>
        <p:txBody>
          <a:bodyPr/>
          <a:lstStyle>
            <a:lvl1pPr>
              <a:defRPr/>
            </a:lvl1pPr>
          </a:lstStyle>
          <a:p>
            <a:pPr>
              <a:defRPr/>
            </a:pPr>
            <a:fld id="{06213209-0FC7-499A-8C21-E5D29E468408}"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412292673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1925" cy="12573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503238" y="1689100"/>
            <a:ext cx="4443412"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503238" y="2392363"/>
            <a:ext cx="4443412"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5110163" y="1689100"/>
            <a:ext cx="4445000"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5110163" y="2392363"/>
            <a:ext cx="4445000"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PAGE NUMBER"/>
          <p:cNvSpPr>
            <a:spLocks noGrp="1" noChangeArrowheads="1"/>
          </p:cNvSpPr>
          <p:nvPr>
            <p:ph type="sldNum" sz="quarter" idx="10"/>
          </p:nvPr>
        </p:nvSpPr>
        <p:spPr>
          <a:ln/>
        </p:spPr>
        <p:txBody>
          <a:bodyPr/>
          <a:lstStyle>
            <a:lvl1pPr>
              <a:defRPr/>
            </a:lvl1pPr>
          </a:lstStyle>
          <a:p>
            <a:pPr>
              <a:defRPr/>
            </a:pPr>
            <a:fld id="{CF88FDEA-3DB1-4B81-816E-6797FDBBC7CF}" type="slidenum">
              <a:rPr lang="en-US" altLang="zh-CN"/>
              <a:pPr>
                <a:defRPr/>
              </a:pPr>
              <a:t>‹#›</a:t>
            </a:fld>
            <a:endParaRPr lang="en-US" altLang="zh-CN" dirty="0"/>
          </a:p>
        </p:txBody>
      </p:sp>
    </p:spTree>
  </p:cSld>
  <p:clrMapOvr>
    <a:masterClrMapping/>
  </p:clrMapOvr>
  <p:transition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1925" cy="12573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503238" y="1689100"/>
            <a:ext cx="4443412"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503238" y="2392363"/>
            <a:ext cx="4443412"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5110163" y="1689100"/>
            <a:ext cx="4445000"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5110163" y="2392363"/>
            <a:ext cx="4445000"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PAGE NUMBER"/>
          <p:cNvSpPr>
            <a:spLocks noGrp="1" noChangeArrowheads="1"/>
          </p:cNvSpPr>
          <p:nvPr>
            <p:ph type="sldNum" sz="quarter" idx="10"/>
          </p:nvPr>
        </p:nvSpPr>
        <p:spPr>
          <a:ln/>
        </p:spPr>
        <p:txBody>
          <a:bodyPr/>
          <a:lstStyle>
            <a:lvl1pPr>
              <a:defRPr/>
            </a:lvl1pPr>
          </a:lstStyle>
          <a:p>
            <a:pPr>
              <a:defRPr/>
            </a:pPr>
            <a:fld id="{CF88FDEA-3DB1-4B81-816E-6797FDBBC7CF}"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265919603"/>
      </p:ext>
    </p:extLst>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PAGE NUMBER"/>
          <p:cNvSpPr>
            <a:spLocks noGrp="1" noChangeArrowheads="1"/>
          </p:cNvSpPr>
          <p:nvPr>
            <p:ph type="sldNum" sz="quarter" idx="10"/>
          </p:nvPr>
        </p:nvSpPr>
        <p:spPr>
          <a:ln/>
        </p:spPr>
        <p:txBody>
          <a:bodyPr/>
          <a:lstStyle>
            <a:lvl1pPr>
              <a:defRPr/>
            </a:lvl1pPr>
          </a:lstStyle>
          <a:p>
            <a:pPr>
              <a:defRPr/>
            </a:pPr>
            <a:fld id="{88EA93A4-12C4-44E6-B05F-ACCB51D45418}"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738589104"/>
      </p:ext>
    </p:extLst>
  </p:cSld>
  <p:clrMapOvr>
    <a:masterClrMapping/>
  </p:clrMapOvr>
  <p:transition advClick="0"/>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AGE NUMBER"/>
          <p:cNvSpPr>
            <a:spLocks noGrp="1" noChangeArrowheads="1"/>
          </p:cNvSpPr>
          <p:nvPr>
            <p:ph type="sldNum" sz="quarter" idx="10"/>
          </p:nvPr>
        </p:nvSpPr>
        <p:spPr>
          <a:ln/>
        </p:spPr>
        <p:txBody>
          <a:bodyPr/>
          <a:lstStyle>
            <a:lvl1pPr>
              <a:defRPr/>
            </a:lvl1pPr>
          </a:lstStyle>
          <a:p>
            <a:pPr>
              <a:defRPr/>
            </a:pPr>
            <a:r>
              <a:rPr lang="en-US" altLang="zh-CN" dirty="0" smtClean="0">
                <a:solidFill>
                  <a:srgbClr val="000000"/>
                </a:solidFill>
              </a:rPr>
              <a:t>4</a:t>
            </a:r>
            <a:endParaRPr lang="en-US" altLang="zh-CN" dirty="0">
              <a:solidFill>
                <a:srgbClr val="000000"/>
              </a:solidFill>
            </a:endParaRPr>
          </a:p>
        </p:txBody>
      </p:sp>
    </p:spTree>
    <p:extLst>
      <p:ext uri="{BB962C8B-B14F-4D97-AF65-F5344CB8AC3E}">
        <p14:creationId xmlns:p14="http://schemas.microsoft.com/office/powerpoint/2010/main" val="639579089"/>
      </p:ext>
    </p:extLst>
  </p:cSld>
  <p:clrMapOvr>
    <a:masterClrMapping/>
  </p:clrMapOvr>
  <p:transition advClick="0"/>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0038"/>
            <a:ext cx="3308350" cy="1277937"/>
          </a:xfrm>
        </p:spPr>
        <p:txBody>
          <a:bodyPr/>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932238" y="300038"/>
            <a:ext cx="5622925" cy="6438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503238" y="1577975"/>
            <a:ext cx="3308350" cy="5160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PAGE NUMBER"/>
          <p:cNvSpPr>
            <a:spLocks noGrp="1" noChangeArrowheads="1"/>
          </p:cNvSpPr>
          <p:nvPr>
            <p:ph type="sldNum" sz="quarter" idx="10"/>
          </p:nvPr>
        </p:nvSpPr>
        <p:spPr>
          <a:ln/>
        </p:spPr>
        <p:txBody>
          <a:bodyPr/>
          <a:lstStyle>
            <a:lvl1pPr>
              <a:defRPr/>
            </a:lvl1pPr>
          </a:lstStyle>
          <a:p>
            <a:pPr>
              <a:defRPr/>
            </a:pPr>
            <a:fld id="{A4A0A0E1-0688-4B44-89DB-3CB2B2CBB6B2}"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710456251"/>
      </p:ext>
    </p:extLst>
  </p:cSld>
  <p:clrMapOvr>
    <a:masterClrMapping/>
  </p:clrMapOvr>
  <p:transition advClick="0"/>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280025"/>
            <a:ext cx="6035675" cy="623888"/>
          </a:xfrm>
        </p:spPr>
        <p:txBody>
          <a:bodyPr/>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971675" y="674688"/>
            <a:ext cx="6035675" cy="4525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971675" y="5903913"/>
            <a:ext cx="6035675"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PAGE NUMBER"/>
          <p:cNvSpPr>
            <a:spLocks noGrp="1" noChangeArrowheads="1"/>
          </p:cNvSpPr>
          <p:nvPr>
            <p:ph type="sldNum" sz="quarter" idx="10"/>
          </p:nvPr>
        </p:nvSpPr>
        <p:spPr>
          <a:ln/>
        </p:spPr>
        <p:txBody>
          <a:bodyPr/>
          <a:lstStyle>
            <a:lvl1pPr>
              <a:defRPr/>
            </a:lvl1pPr>
          </a:lstStyle>
          <a:p>
            <a:pPr>
              <a:defRPr/>
            </a:pPr>
            <a:fld id="{484C7B9D-5916-4B48-958F-C94912EAB765}"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4238113821"/>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PAGE NUMBER"/>
          <p:cNvSpPr>
            <a:spLocks noGrp="1" noChangeArrowheads="1"/>
          </p:cNvSpPr>
          <p:nvPr>
            <p:ph type="sldNum" sz="quarter" idx="10"/>
          </p:nvPr>
        </p:nvSpPr>
        <p:spPr>
          <a:ln/>
        </p:spPr>
        <p:txBody>
          <a:bodyPr/>
          <a:lstStyle>
            <a:lvl1pPr>
              <a:defRPr/>
            </a:lvl1pPr>
          </a:lstStyle>
          <a:p>
            <a:pPr>
              <a:defRPr/>
            </a:pPr>
            <a:fld id="{3A6DFB07-7B01-4A1B-96B8-7BE699197E9E}"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055031547"/>
      </p:ext>
    </p:extLst>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343150"/>
            <a:ext cx="8550275" cy="1617663"/>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508125" y="4275138"/>
            <a:ext cx="7042150" cy="19272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smtClean="0"/>
              <a:t>Click to edit Master subtitle style</a:t>
            </a:r>
            <a:endParaRPr lang="zh-CN" altLang="en-US"/>
          </a:p>
        </p:txBody>
      </p:sp>
      <p:sp>
        <p:nvSpPr>
          <p:cNvPr id="4" name="PAGE NUMBER"/>
          <p:cNvSpPr>
            <a:spLocks noGrp="1" noChangeArrowheads="1"/>
          </p:cNvSpPr>
          <p:nvPr>
            <p:ph type="sldNum" sz="quarter" idx="10"/>
          </p:nvPr>
        </p:nvSpPr>
        <p:spPr>
          <a:ln/>
        </p:spPr>
        <p:txBody>
          <a:bodyPr/>
          <a:lstStyle>
            <a:lvl1pPr>
              <a:defRPr/>
            </a:lvl1pPr>
          </a:lstStyle>
          <a:p>
            <a:pPr>
              <a:defRPr/>
            </a:pPr>
            <a:fld id="{A01F3880-4E27-42AE-ACF2-D49FACC18526}"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86973219"/>
      </p:ext>
    </p:extLst>
  </p:cSld>
  <p:clrMapOvr>
    <a:masterClrMapping/>
  </p:clrMapOvr>
  <p:transition advClick="0"/>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PAGE NUMBER"/>
          <p:cNvSpPr>
            <a:spLocks noGrp="1" noChangeArrowheads="1"/>
          </p:cNvSpPr>
          <p:nvPr>
            <p:ph type="sldNum" sz="quarter" idx="10"/>
          </p:nvPr>
        </p:nvSpPr>
        <p:spPr>
          <a:xfrm>
            <a:off x="9121054" y="6831013"/>
            <a:ext cx="412750" cy="379412"/>
          </a:xfrm>
          <a:ln/>
        </p:spPr>
        <p:txBody>
          <a:bodyPr/>
          <a:lstStyle>
            <a:lvl1pPr>
              <a:defRPr/>
            </a:lvl1pPr>
          </a:lstStyle>
          <a:p>
            <a:pPr>
              <a:defRPr/>
            </a:pPr>
            <a:fld id="{151623A3-CE0D-4BED-8903-911D91A9DF46}"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855145402"/>
      </p:ext>
    </p:extLst>
  </p:cSld>
  <p:clrMapOvr>
    <a:masterClrMapping/>
  </p:clrMapOvr>
  <p:transition advClick="0"/>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848225"/>
            <a:ext cx="8548687" cy="1497013"/>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95338" y="3197225"/>
            <a:ext cx="8548687" cy="165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PAGE NUMBER"/>
          <p:cNvSpPr>
            <a:spLocks noGrp="1" noChangeArrowheads="1"/>
          </p:cNvSpPr>
          <p:nvPr>
            <p:ph type="sldNum" sz="quarter" idx="10"/>
          </p:nvPr>
        </p:nvSpPr>
        <p:spPr>
          <a:ln/>
        </p:spPr>
        <p:txBody>
          <a:bodyPr/>
          <a:lstStyle>
            <a:lvl1pPr>
              <a:defRPr/>
            </a:lvl1pPr>
          </a:lstStyle>
          <a:p>
            <a:pPr>
              <a:defRPr/>
            </a:pPr>
            <a:fld id="{57864995-50D4-4478-80FB-3D90F404AE08}"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75939299"/>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76517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467225" y="1681163"/>
            <a:ext cx="3549650" cy="4930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PAGE NUMBER"/>
          <p:cNvSpPr>
            <a:spLocks noGrp="1" noChangeArrowheads="1"/>
          </p:cNvSpPr>
          <p:nvPr>
            <p:ph type="sldNum" sz="quarter" idx="10"/>
          </p:nvPr>
        </p:nvSpPr>
        <p:spPr>
          <a:ln/>
        </p:spPr>
        <p:txBody>
          <a:bodyPr/>
          <a:lstStyle>
            <a:lvl1pPr>
              <a:defRPr/>
            </a:lvl1pPr>
          </a:lstStyle>
          <a:p>
            <a:pPr>
              <a:defRPr/>
            </a:pPr>
            <a:fld id="{06213209-0FC7-499A-8C21-E5D29E468408}"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969119959"/>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PAGE NUMBER"/>
          <p:cNvSpPr>
            <a:spLocks noGrp="1" noChangeArrowheads="1"/>
          </p:cNvSpPr>
          <p:nvPr>
            <p:ph type="sldNum" sz="quarter" idx="10"/>
          </p:nvPr>
        </p:nvSpPr>
        <p:spPr>
          <a:ln/>
        </p:spPr>
        <p:txBody>
          <a:bodyPr/>
          <a:lstStyle>
            <a:lvl1pPr>
              <a:defRPr/>
            </a:lvl1pPr>
          </a:lstStyle>
          <a:p>
            <a:pPr>
              <a:defRPr/>
            </a:pPr>
            <a:fld id="{88EA93A4-12C4-44E6-B05F-ACCB51D45418}" type="slidenum">
              <a:rPr lang="en-US" altLang="zh-CN"/>
              <a:pPr>
                <a:defRPr/>
              </a:pPr>
              <a:t>‹#›</a:t>
            </a:fld>
            <a:endParaRPr lang="en-US" altLang="zh-CN" dirty="0"/>
          </a:p>
        </p:txBody>
      </p:sp>
    </p:spTree>
  </p:cSld>
  <p:clrMapOvr>
    <a:masterClrMapping/>
  </p:clrMapOvr>
  <p:transition advClick="0"/>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51925" cy="12573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503238" y="1689100"/>
            <a:ext cx="4443412"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503238" y="2392363"/>
            <a:ext cx="4443412"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5110163" y="1689100"/>
            <a:ext cx="4445000" cy="703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5110163" y="2392363"/>
            <a:ext cx="4445000" cy="43465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PAGE NUMBER"/>
          <p:cNvSpPr>
            <a:spLocks noGrp="1" noChangeArrowheads="1"/>
          </p:cNvSpPr>
          <p:nvPr>
            <p:ph type="sldNum" sz="quarter" idx="10"/>
          </p:nvPr>
        </p:nvSpPr>
        <p:spPr>
          <a:ln/>
        </p:spPr>
        <p:txBody>
          <a:bodyPr/>
          <a:lstStyle>
            <a:lvl1pPr>
              <a:defRPr/>
            </a:lvl1pPr>
          </a:lstStyle>
          <a:p>
            <a:pPr>
              <a:defRPr/>
            </a:pPr>
            <a:fld id="{CF88FDEA-3DB1-4B81-816E-6797FDBBC7CF}"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4224129670"/>
      </p:ext>
    </p:extLst>
  </p:cSld>
  <p:clrMapOvr>
    <a:masterClrMapping/>
  </p:clrMapOvr>
  <p:transition advClick="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PAGE NUMBER"/>
          <p:cNvSpPr>
            <a:spLocks noGrp="1" noChangeArrowheads="1"/>
          </p:cNvSpPr>
          <p:nvPr>
            <p:ph type="sldNum" sz="quarter" idx="10"/>
          </p:nvPr>
        </p:nvSpPr>
        <p:spPr>
          <a:ln/>
        </p:spPr>
        <p:txBody>
          <a:bodyPr/>
          <a:lstStyle>
            <a:lvl1pPr>
              <a:defRPr/>
            </a:lvl1pPr>
          </a:lstStyle>
          <a:p>
            <a:pPr>
              <a:defRPr/>
            </a:pPr>
            <a:fld id="{88EA93A4-12C4-44E6-B05F-ACCB51D45418}"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409749458"/>
      </p:ext>
    </p:extLst>
  </p:cSld>
  <p:clrMapOvr>
    <a:masterClrMapping/>
  </p:clrMapOvr>
  <p:transition advClick="0"/>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AGE NUMBER"/>
          <p:cNvSpPr>
            <a:spLocks noGrp="1" noChangeArrowheads="1"/>
          </p:cNvSpPr>
          <p:nvPr>
            <p:ph type="sldNum" sz="quarter" idx="10"/>
          </p:nvPr>
        </p:nvSpPr>
        <p:spPr>
          <a:ln/>
        </p:spPr>
        <p:txBody>
          <a:bodyPr/>
          <a:lstStyle>
            <a:lvl1pPr>
              <a:defRPr/>
            </a:lvl1pPr>
          </a:lstStyle>
          <a:p>
            <a:pPr>
              <a:defRPr/>
            </a:pPr>
            <a:r>
              <a:rPr lang="en-US" altLang="zh-CN" dirty="0" smtClean="0">
                <a:solidFill>
                  <a:srgbClr val="000000"/>
                </a:solidFill>
              </a:rPr>
              <a:t>4</a:t>
            </a:r>
            <a:endParaRPr lang="en-US" altLang="zh-CN" dirty="0">
              <a:solidFill>
                <a:srgbClr val="000000"/>
              </a:solidFill>
            </a:endParaRPr>
          </a:p>
        </p:txBody>
      </p:sp>
    </p:spTree>
    <p:extLst>
      <p:ext uri="{BB962C8B-B14F-4D97-AF65-F5344CB8AC3E}">
        <p14:creationId xmlns:p14="http://schemas.microsoft.com/office/powerpoint/2010/main" val="1417502631"/>
      </p:ext>
    </p:extLst>
  </p:cSld>
  <p:clrMapOvr>
    <a:masterClrMapping/>
  </p:clrMapOvr>
  <p:transition advClick="0"/>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0038"/>
            <a:ext cx="3308350" cy="1277937"/>
          </a:xfrm>
        </p:spPr>
        <p:txBody>
          <a:bodyPr/>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932238" y="300038"/>
            <a:ext cx="5622925" cy="6438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503238" y="1577975"/>
            <a:ext cx="3308350" cy="5160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PAGE NUMBER"/>
          <p:cNvSpPr>
            <a:spLocks noGrp="1" noChangeArrowheads="1"/>
          </p:cNvSpPr>
          <p:nvPr>
            <p:ph type="sldNum" sz="quarter" idx="10"/>
          </p:nvPr>
        </p:nvSpPr>
        <p:spPr>
          <a:ln/>
        </p:spPr>
        <p:txBody>
          <a:bodyPr/>
          <a:lstStyle>
            <a:lvl1pPr>
              <a:defRPr/>
            </a:lvl1pPr>
          </a:lstStyle>
          <a:p>
            <a:pPr>
              <a:defRPr/>
            </a:pPr>
            <a:fld id="{A4A0A0E1-0688-4B44-89DB-3CB2B2CBB6B2}"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3784951681"/>
      </p:ext>
    </p:extLst>
  </p:cSld>
  <p:clrMapOvr>
    <a:masterClrMapping/>
  </p:clrMapOvr>
  <p:transition advClick="0"/>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280025"/>
            <a:ext cx="6035675" cy="623888"/>
          </a:xfrm>
        </p:spPr>
        <p:txBody>
          <a:bodyPr/>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971675" y="674688"/>
            <a:ext cx="6035675" cy="4525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971675" y="5903913"/>
            <a:ext cx="6035675"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PAGE NUMBER"/>
          <p:cNvSpPr>
            <a:spLocks noGrp="1" noChangeArrowheads="1"/>
          </p:cNvSpPr>
          <p:nvPr>
            <p:ph type="sldNum" sz="quarter" idx="10"/>
          </p:nvPr>
        </p:nvSpPr>
        <p:spPr>
          <a:ln/>
        </p:spPr>
        <p:txBody>
          <a:bodyPr/>
          <a:lstStyle>
            <a:lvl1pPr>
              <a:defRPr/>
            </a:lvl1pPr>
          </a:lstStyle>
          <a:p>
            <a:pPr>
              <a:defRPr/>
            </a:pPr>
            <a:fld id="{484C7B9D-5916-4B48-958F-C94912EAB765}"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792620296"/>
      </p:ext>
    </p:extLst>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PAGE NUMBER"/>
          <p:cNvSpPr>
            <a:spLocks noGrp="1" noChangeArrowheads="1"/>
          </p:cNvSpPr>
          <p:nvPr>
            <p:ph type="sldNum" sz="quarter" idx="10"/>
          </p:nvPr>
        </p:nvSpPr>
        <p:spPr>
          <a:ln/>
        </p:spPr>
        <p:txBody>
          <a:bodyPr/>
          <a:lstStyle>
            <a:lvl1pPr>
              <a:defRPr/>
            </a:lvl1pPr>
          </a:lstStyle>
          <a:p>
            <a:pPr>
              <a:defRPr/>
            </a:pPr>
            <a:fld id="{3A6DFB07-7B01-4A1B-96B8-7BE699197E9E}"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168373830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AGE NUMBER"/>
          <p:cNvSpPr>
            <a:spLocks noGrp="1" noChangeArrowheads="1"/>
          </p:cNvSpPr>
          <p:nvPr>
            <p:ph type="sldNum" sz="quarter" idx="10"/>
          </p:nvPr>
        </p:nvSpPr>
        <p:spPr>
          <a:ln/>
        </p:spPr>
        <p:txBody>
          <a:bodyPr/>
          <a:lstStyle>
            <a:lvl1pPr>
              <a:defRPr/>
            </a:lvl1pPr>
          </a:lstStyle>
          <a:p>
            <a:pPr>
              <a:defRPr/>
            </a:pPr>
            <a:r>
              <a:rPr lang="en-US" altLang="zh-CN" dirty="0" smtClean="0"/>
              <a:t>4</a:t>
            </a:r>
            <a:endParaRPr lang="en-US" altLang="zh-CN" dirty="0"/>
          </a:p>
        </p:txBody>
      </p:sp>
    </p:spTree>
  </p:cSld>
  <p:clrMapOvr>
    <a:masterClrMapping/>
  </p:clrMapOvr>
  <p:transition advClick="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0038"/>
            <a:ext cx="3308350" cy="1277937"/>
          </a:xfrm>
        </p:spPr>
        <p:txBody>
          <a:bodyPr/>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932238" y="300038"/>
            <a:ext cx="5622925" cy="6438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503238" y="1577975"/>
            <a:ext cx="3308350" cy="5160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PAGE NUMBER"/>
          <p:cNvSpPr>
            <a:spLocks noGrp="1" noChangeArrowheads="1"/>
          </p:cNvSpPr>
          <p:nvPr>
            <p:ph type="sldNum" sz="quarter" idx="10"/>
          </p:nvPr>
        </p:nvSpPr>
        <p:spPr>
          <a:ln/>
        </p:spPr>
        <p:txBody>
          <a:bodyPr/>
          <a:lstStyle>
            <a:lvl1pPr>
              <a:defRPr/>
            </a:lvl1pPr>
          </a:lstStyle>
          <a:p>
            <a:pPr>
              <a:defRPr/>
            </a:pPr>
            <a:fld id="{A4A0A0E1-0688-4B44-89DB-3CB2B2CBB6B2}" type="slidenum">
              <a:rPr lang="en-US" altLang="zh-CN"/>
              <a:pPr>
                <a:defRPr/>
              </a:pPr>
              <a:t>‹#›</a:t>
            </a:fld>
            <a:endParaRPr lang="en-US" altLang="zh-CN" dirty="0"/>
          </a:p>
        </p:txBody>
      </p:sp>
    </p:spTree>
  </p:cSld>
  <p:clrMapOvr>
    <a:masterClrMapping/>
  </p:clrMapOvr>
  <p:transition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280025"/>
            <a:ext cx="6035675" cy="623888"/>
          </a:xfrm>
        </p:spPr>
        <p:txBody>
          <a:bodyPr/>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971675" y="674688"/>
            <a:ext cx="6035675" cy="4525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971675" y="5903913"/>
            <a:ext cx="6035675" cy="8858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PAGE NUMBER"/>
          <p:cNvSpPr>
            <a:spLocks noGrp="1" noChangeArrowheads="1"/>
          </p:cNvSpPr>
          <p:nvPr>
            <p:ph type="sldNum" sz="quarter" idx="10"/>
          </p:nvPr>
        </p:nvSpPr>
        <p:spPr>
          <a:ln/>
        </p:spPr>
        <p:txBody>
          <a:bodyPr/>
          <a:lstStyle>
            <a:lvl1pPr>
              <a:defRPr/>
            </a:lvl1pPr>
          </a:lstStyle>
          <a:p>
            <a:pPr>
              <a:defRPr/>
            </a:pPr>
            <a:fld id="{484C7B9D-5916-4B48-958F-C94912EAB765}" type="slidenum">
              <a:rPr lang="en-US" altLang="zh-CN"/>
              <a:pPr>
                <a:defRPr/>
              </a:pPr>
              <a:t>‹#›</a:t>
            </a:fld>
            <a:endParaRPr lang="en-US" altLang="zh-CN" dirty="0"/>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18" Type="http://schemas.openxmlformats.org/officeDocument/2006/relationships/tags" Target="../tags/tag6.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ags" Target="../tags/tag5.xml"/><Relationship Id="rId2" Type="http://schemas.openxmlformats.org/officeDocument/2006/relationships/slideLayout" Target="../slideLayouts/slideLayout23.xml"/><Relationship Id="rId16" Type="http://schemas.openxmlformats.org/officeDocument/2006/relationships/tags" Target="../tags/tag4.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ags" Target="../tags/tag3.xml"/><Relationship Id="rId10" Type="http://schemas.openxmlformats.org/officeDocument/2006/relationships/slideLayout" Target="../slideLayouts/slideLayout31.xml"/><Relationship Id="rId19" Type="http://schemas.openxmlformats.org/officeDocument/2006/relationships/image" Target="../media/image4.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18" Type="http://schemas.openxmlformats.org/officeDocument/2006/relationships/tags" Target="../tags/tag2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ags" Target="../tags/tag22.xml"/><Relationship Id="rId2" Type="http://schemas.openxmlformats.org/officeDocument/2006/relationships/slideLayout" Target="../slideLayouts/slideLayout35.xml"/><Relationship Id="rId16" Type="http://schemas.openxmlformats.org/officeDocument/2006/relationships/tags" Target="../tags/tag21.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ags" Target="../tags/tag20.xml"/><Relationship Id="rId10" Type="http://schemas.openxmlformats.org/officeDocument/2006/relationships/slideLayout" Target="../slideLayouts/slideLayout43.xml"/><Relationship Id="rId19" Type="http://schemas.openxmlformats.org/officeDocument/2006/relationships/image" Target="../media/image4.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jp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5.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jp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0058400" cy="7543800"/>
          </a:xfrm>
          <a:prstGeom prst="rect">
            <a:avLst/>
          </a:prstGeom>
        </p:spPr>
      </p:pic>
      <p:sp>
        <p:nvSpPr>
          <p:cNvPr id="1027" name="PAGE HEADING"/>
          <p:cNvSpPr>
            <a:spLocks noGrp="1" noChangeArrowheads="1"/>
          </p:cNvSpPr>
          <p:nvPr>
            <p:ph type="title"/>
          </p:nvPr>
        </p:nvSpPr>
        <p:spPr bwMode="auto">
          <a:xfrm>
            <a:off x="765175" y="0"/>
            <a:ext cx="8653463" cy="9413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dirty="0" smtClean="0"/>
              <a:t>Click to edit Master title style</a:t>
            </a:r>
          </a:p>
        </p:txBody>
      </p:sp>
      <p:sp>
        <p:nvSpPr>
          <p:cNvPr id="1028" name="BODY TEXT"/>
          <p:cNvSpPr>
            <a:spLocks noGrp="1" noChangeArrowheads="1"/>
          </p:cNvSpPr>
          <p:nvPr>
            <p:ph type="body" idx="1"/>
          </p:nvPr>
        </p:nvSpPr>
        <p:spPr bwMode="auto">
          <a:xfrm>
            <a:off x="765175" y="1681163"/>
            <a:ext cx="7251700" cy="4930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9" name="THIN BLUE LINE"/>
          <p:cNvSpPr>
            <a:spLocks noChangeShapeType="1"/>
          </p:cNvSpPr>
          <p:nvPr/>
        </p:nvSpPr>
        <p:spPr bwMode="auto">
          <a:xfrm>
            <a:off x="771525" y="984250"/>
            <a:ext cx="8647113" cy="0"/>
          </a:xfrm>
          <a:prstGeom prst="line">
            <a:avLst/>
          </a:prstGeom>
          <a:noFill/>
          <a:ln w="9525">
            <a:solidFill>
              <a:srgbClr val="969696"/>
            </a:solidFill>
            <a:round/>
            <a:headEnd/>
            <a:tailEnd/>
          </a:ln>
        </p:spPr>
        <p:txBody>
          <a:bodyPr wrap="none" anchor="ctr"/>
          <a:lstStyle/>
          <a:p>
            <a:endParaRPr lang="en-GB"/>
          </a:p>
        </p:txBody>
      </p:sp>
      <p:sp>
        <p:nvSpPr>
          <p:cNvPr id="1030" name="DOCUMENT ID" hidden="1"/>
          <p:cNvSpPr>
            <a:spLocks noChangeArrowheads="1"/>
          </p:cNvSpPr>
          <p:nvPr/>
        </p:nvSpPr>
        <p:spPr bwMode="auto">
          <a:xfrm>
            <a:off x="2108200" y="423863"/>
            <a:ext cx="7313613" cy="92075"/>
          </a:xfrm>
          <a:prstGeom prst="rect">
            <a:avLst/>
          </a:prstGeom>
          <a:noFill/>
          <a:ln w="9525">
            <a:noFill/>
            <a:miter lim="800000"/>
            <a:headEnd/>
            <a:tailEnd/>
          </a:ln>
        </p:spPr>
        <p:txBody>
          <a:bodyPr lIns="0" tIns="0" rIns="0" bIns="0"/>
          <a:lstStyle/>
          <a:p>
            <a:pPr algn="r" eaLnBrk="0" hangingPunct="0"/>
            <a:r>
              <a:rPr lang="en-GB" sz="600" b="0" noProof="1">
                <a:solidFill>
                  <a:srgbClr val="FFFFFF"/>
                </a:solidFill>
                <a:cs typeface="Times New Roman" pitchFamily="18" charset="0"/>
              </a:rPr>
              <a:t>C:\DPS NEW\Pres\PPT\PresPrint.pot</a:t>
            </a:r>
            <a:endParaRPr lang="en-GB" sz="2400" b="0" noProof="1">
              <a:solidFill>
                <a:srgbClr val="FFFFFF"/>
              </a:solidFill>
              <a:cs typeface="Times New Roman" pitchFamily="18" charset="0"/>
            </a:endParaRPr>
          </a:p>
        </p:txBody>
      </p:sp>
      <p:sp>
        <p:nvSpPr>
          <p:cNvPr id="8" name="Oval 7"/>
          <p:cNvSpPr/>
          <p:nvPr/>
        </p:nvSpPr>
        <p:spPr bwMode="auto">
          <a:xfrm>
            <a:off x="9344025" y="7010400"/>
            <a:ext cx="282575" cy="268288"/>
          </a:xfrm>
          <a:prstGeom prst="ellipse">
            <a:avLst/>
          </a:prstGeom>
          <a:solidFill>
            <a:schemeClr val="bg1">
              <a:lumMod val="75000"/>
            </a:schemeClr>
          </a:solidFill>
          <a:ln w="19050" cap="flat" cmpd="sng" algn="ctr">
            <a:noFill/>
            <a:prstDash val="solid"/>
            <a:round/>
            <a:headEnd type="none" w="med" len="med"/>
            <a:tailEnd type="none" w="med" len="med"/>
          </a:ln>
          <a:effectLst/>
          <a:extLst/>
        </p:spPr>
        <p:txBody>
          <a:bodyPr lIns="0" tIns="0" rIns="0" bIns="0"/>
          <a:lstStyle/>
          <a:p>
            <a:pPr algn="ctr" eaLnBrk="0" hangingPunct="0">
              <a:spcBef>
                <a:spcPct val="50000"/>
              </a:spcBef>
              <a:defRPr/>
            </a:pPr>
            <a:endParaRPr lang="en-US">
              <a:latin typeface="Frutiger 45 Light" pitchFamily="34" charset="0"/>
              <a:cs typeface="+mn-cs"/>
            </a:endParaRPr>
          </a:p>
        </p:txBody>
      </p:sp>
      <p:sp>
        <p:nvSpPr>
          <p:cNvPr id="9" name="PAGE NUMBER"/>
          <p:cNvSpPr>
            <a:spLocks noGrp="1" noChangeArrowheads="1"/>
          </p:cNvSpPr>
          <p:nvPr>
            <p:ph type="sldNum" sz="quarter" idx="4"/>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r" eaLnBrk="0" hangingPunct="0">
              <a:spcBef>
                <a:spcPct val="0"/>
              </a:spcBef>
              <a:defRPr sz="900" b="0">
                <a:latin typeface="Frutiger 45 Light" pitchFamily="34" charset="0"/>
                <a:ea typeface="Arial Unicode MS" pitchFamily="34" charset="-122"/>
                <a:cs typeface="Arial Unicode MS" pitchFamily="34" charset="-122"/>
              </a:defRPr>
            </a:lvl1pPr>
          </a:lstStyle>
          <a:p>
            <a:pPr>
              <a:defRPr/>
            </a:pPr>
            <a:fld id="{55794A34-9EEC-4AF2-99A7-4C274D0DA462}" type="slidenum">
              <a:rPr lang="en-US" altLang="zh-CN"/>
              <a:pPr>
                <a:defRPr/>
              </a:pPr>
              <a:t>‹#›</a:t>
            </a:fld>
            <a:endParaRPr lang="en-US" altLang="zh-CN" dirty="0"/>
          </a:p>
        </p:txBody>
      </p:sp>
      <p:pic>
        <p:nvPicPr>
          <p:cNvPr id="13" name="Picture 2" descr="\\UBSPROD.MSAD.UBS.NET\UserData\kange\RF\Desktop\Min.png"/>
          <p:cNvPicPr>
            <a:picLocks noChangeAspect="1" noChangeArrowheads="1"/>
          </p:cNvPicPr>
          <p:nvPr/>
        </p:nvPicPr>
        <p:blipFill>
          <a:blip r:embed="rId13" cstate="print"/>
          <a:srcRect/>
          <a:stretch>
            <a:fillRect/>
          </a:stretch>
        </p:blipFill>
        <p:spPr bwMode="auto">
          <a:xfrm>
            <a:off x="7797333" y="615979"/>
            <a:ext cx="1633419" cy="2925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Lst>
  <p:transition advClick="0"/>
  <p:timing>
    <p:tnLst>
      <p:par>
        <p:cTn id="1" dur="indefinite" restart="never" nodeType="tmRoot"/>
      </p:par>
    </p:tnLst>
  </p:timing>
  <p:txStyles>
    <p:titleStyle>
      <a:lvl1pPr algn="l" defTabSz="1006475" rtl="0" eaLnBrk="0" fontAlgn="base" hangingPunct="0">
        <a:spcBef>
          <a:spcPct val="0"/>
        </a:spcBef>
        <a:spcAft>
          <a:spcPct val="0"/>
        </a:spcAft>
        <a:defRPr sz="2800">
          <a:solidFill>
            <a:schemeClr val="tx2"/>
          </a:solidFill>
          <a:latin typeface="+mj-lt"/>
          <a:ea typeface="+mj-ea"/>
          <a:cs typeface="+mj-cs"/>
        </a:defRPr>
      </a:lvl1pPr>
      <a:lvl2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2pPr>
      <a:lvl3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3pPr>
      <a:lvl4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4pPr>
      <a:lvl5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5pPr>
      <a:lvl6pPr marL="4572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6pPr>
      <a:lvl7pPr marL="9144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7pPr>
      <a:lvl8pPr marL="13716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8pPr>
      <a:lvl9pPr marL="18288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9pPr>
    </p:titleStyle>
    <p:bodyStyle>
      <a:lvl1pPr marL="342900" indent="-342900" algn="l" defTabSz="1006475" rtl="0" eaLnBrk="0" fontAlgn="base" hangingPunct="0">
        <a:spcBef>
          <a:spcPct val="100000"/>
        </a:spcBef>
        <a:spcAft>
          <a:spcPct val="0"/>
        </a:spcAft>
        <a:buClr>
          <a:srgbClr val="5B77CC"/>
        </a:buClr>
        <a:buSzPct val="25000"/>
        <a:buFont typeface="Symbol" pitchFamily="18" charset="2"/>
        <a:defRPr sz="1100">
          <a:solidFill>
            <a:schemeClr val="tx1"/>
          </a:solidFill>
          <a:latin typeface="+mn-lt"/>
          <a:ea typeface="+mn-ea"/>
          <a:cs typeface="+mn-cs"/>
        </a:defRPr>
      </a:lvl1pPr>
      <a:lvl2pPr marL="1588" indent="455613" algn="l" defTabSz="1006475" rtl="0" eaLnBrk="0" fontAlgn="base" hangingPunct="0">
        <a:spcBef>
          <a:spcPct val="50000"/>
        </a:spcBef>
        <a:spcAft>
          <a:spcPct val="0"/>
        </a:spcAft>
        <a:buClr>
          <a:schemeClr val="tx1"/>
        </a:buClr>
        <a:buSzPct val="25000"/>
        <a:defRPr sz="1100">
          <a:solidFill>
            <a:schemeClr val="tx1"/>
          </a:solidFill>
          <a:latin typeface="+mn-lt"/>
          <a:ea typeface="+mn-ea"/>
        </a:defRPr>
      </a:lvl2pPr>
      <a:lvl3pPr marL="228600" indent="-225425" algn="l" defTabSz="1006475" rtl="0" eaLnBrk="0" fontAlgn="base" hangingPunct="0">
        <a:spcBef>
          <a:spcPct val="50000"/>
        </a:spcBef>
        <a:spcAft>
          <a:spcPct val="0"/>
        </a:spcAft>
        <a:buClr>
          <a:schemeClr val="tx1"/>
        </a:buClr>
        <a:buFont typeface="Symbol" pitchFamily="18" charset="2"/>
        <a:buChar char="¨"/>
        <a:defRPr sz="1100">
          <a:solidFill>
            <a:schemeClr val="tx1"/>
          </a:solidFill>
          <a:latin typeface="+mn-lt"/>
          <a:ea typeface="+mn-ea"/>
        </a:defRPr>
      </a:lvl3pPr>
      <a:lvl4pPr marL="457200" indent="-227013"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4pPr>
      <a:lvl5pPr marL="6842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5pPr>
      <a:lvl6pPr marL="11414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6pPr>
      <a:lvl7pPr marL="15986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7pPr>
      <a:lvl8pPr marL="20558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8pPr>
      <a:lvl9pPr marL="25130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7170" name="Picture 11" descr="Pictur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58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HIN BLUE LINE"/>
          <p:cNvSpPr>
            <a:spLocks noChangeShapeType="1"/>
          </p:cNvSpPr>
          <p:nvPr/>
        </p:nvSpPr>
        <p:spPr bwMode="auto">
          <a:xfrm>
            <a:off x="771525" y="984250"/>
            <a:ext cx="8647113" cy="0"/>
          </a:xfrm>
          <a:prstGeom prst="line">
            <a:avLst/>
          </a:prstGeom>
          <a:noFill/>
          <a:ln w="9525">
            <a:solidFill>
              <a:srgbClr val="969696"/>
            </a:solidFill>
            <a:round/>
            <a:headEnd/>
            <a:tailEnd/>
          </a:ln>
          <a:extLst>
            <a:ext uri="{909E8E84-426E-40DD-AFC4-6F175D3DCCD1}">
              <a14:hiddenFill xmlns:a14="http://schemas.microsoft.com/office/drawing/2010/main">
                <a:noFill/>
              </a14:hiddenFill>
            </a:ext>
          </a:extLst>
        </p:spPr>
        <p:txBody>
          <a:bodyPr wrap="none" anchor="ctr"/>
          <a:lstStyle/>
          <a:p>
            <a:pPr algn="ctr" eaLnBrk="0" hangingPunct="0">
              <a:spcBef>
                <a:spcPct val="50000"/>
              </a:spcBef>
            </a:pPr>
            <a:endParaRPr lang="zh-CN" altLang="en-US">
              <a:solidFill>
                <a:srgbClr val="000000"/>
              </a:solidFill>
              <a:latin typeface="Frutiger 45 Light" pitchFamily="34" charset="0"/>
            </a:endParaRPr>
          </a:p>
        </p:txBody>
      </p:sp>
      <p:sp>
        <p:nvSpPr>
          <p:cNvPr id="7172" name="DOCUMENT ID" hidden="1"/>
          <p:cNvSpPr>
            <a:spLocks noChangeArrowheads="1"/>
          </p:cNvSpPr>
          <p:nvPr/>
        </p:nvSpPr>
        <p:spPr bwMode="auto">
          <a:xfrm>
            <a:off x="2108200" y="423863"/>
            <a:ext cx="7313613"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0" hangingPunct="0"/>
            <a:r>
              <a:rPr lang="en-US" sz="600" b="0" noProof="1">
                <a:solidFill>
                  <a:srgbClr val="FFFFFF"/>
                </a:solidFill>
                <a:latin typeface="Frutiger 45 Light" pitchFamily="34" charset="0"/>
                <a:cs typeface="Times New Roman" pitchFamily="18" charset="0"/>
              </a:rPr>
              <a:t>C:\DPS NEW\Pres\PPT\PresPrint.pot</a:t>
            </a:r>
            <a:endParaRPr lang="en-US" sz="2400" b="0" noProof="1">
              <a:solidFill>
                <a:srgbClr val="FFFFFF"/>
              </a:solidFill>
              <a:latin typeface="Frutiger 45 Light" pitchFamily="34" charset="0"/>
              <a:cs typeface="Times New Roman" pitchFamily="18" charset="0"/>
            </a:endParaRPr>
          </a:p>
        </p:txBody>
      </p:sp>
      <p:sp>
        <p:nvSpPr>
          <p:cNvPr id="7173" name="PAGE HEADING"/>
          <p:cNvSpPr>
            <a:spLocks noGrp="1" noChangeArrowheads="1"/>
          </p:cNvSpPr>
          <p:nvPr>
            <p:ph type="title"/>
          </p:nvPr>
        </p:nvSpPr>
        <p:spPr bwMode="auto">
          <a:xfrm>
            <a:off x="765175" y="0"/>
            <a:ext cx="8653463"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zh-CN" smtClean="0"/>
              <a:t>Click to edit Master title style</a:t>
            </a:r>
          </a:p>
        </p:txBody>
      </p:sp>
      <p:sp>
        <p:nvSpPr>
          <p:cNvPr id="7174" name="BODY TEXT"/>
          <p:cNvSpPr>
            <a:spLocks noGrp="1" noChangeArrowheads="1"/>
          </p:cNvSpPr>
          <p:nvPr>
            <p:ph type="body" idx="1"/>
          </p:nvPr>
        </p:nvSpPr>
        <p:spPr bwMode="auto">
          <a:xfrm>
            <a:off x="765175" y="1681163"/>
            <a:ext cx="72517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7175" name="PAGE NUMBER"/>
          <p:cNvSpPr>
            <a:spLocks noGrp="1" noChangeArrowheads="1"/>
          </p:cNvSpPr>
          <p:nvPr>
            <p:ph type="sldNum" sz="quarter" idx="4"/>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r">
              <a:spcBef>
                <a:spcPct val="0"/>
              </a:spcBef>
              <a:defRPr sz="900" b="0">
                <a:ea typeface="Arial Unicode MS" pitchFamily="34" charset="-122"/>
                <a:cs typeface="Arial Unicode MS" pitchFamily="34" charset="-122"/>
              </a:defRPr>
            </a:lvl1pPr>
          </a:lstStyle>
          <a:p>
            <a:pPr eaLnBrk="0" hangingPunct="0"/>
            <a:fld id="{16026AC6-998D-4337-A268-2CAC0BC62F13}" type="slidenum">
              <a:rPr lang="en-US" altLang="zh-CN">
                <a:solidFill>
                  <a:srgbClr val="000000"/>
                </a:solidFill>
                <a:latin typeface="Frutiger 45 Light" pitchFamily="34" charset="0"/>
              </a:rPr>
              <a:pPr eaLnBrk="0" hangingPunct="0"/>
              <a:t>‹#›</a:t>
            </a:fld>
            <a:endParaRPr lang="en-US" altLang="zh-CN" dirty="0">
              <a:solidFill>
                <a:srgbClr val="000000"/>
              </a:solidFill>
              <a:latin typeface="Frutiger 45 Light" pitchFamily="34" charset="0"/>
            </a:endParaRPr>
          </a:p>
        </p:txBody>
      </p:sp>
    </p:spTree>
    <p:extLst>
      <p:ext uri="{BB962C8B-B14F-4D97-AF65-F5344CB8AC3E}">
        <p14:creationId xmlns:p14="http://schemas.microsoft.com/office/powerpoint/2010/main" val="1232062775"/>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ransition advClick="0"/>
  <p:txStyles>
    <p:titleStyle>
      <a:lvl1pPr algn="l" defTabSz="1006475" rtl="0" eaLnBrk="0" fontAlgn="base" hangingPunct="0">
        <a:spcBef>
          <a:spcPct val="0"/>
        </a:spcBef>
        <a:spcAft>
          <a:spcPct val="0"/>
        </a:spcAft>
        <a:defRPr sz="2800">
          <a:solidFill>
            <a:schemeClr val="tx2"/>
          </a:solidFill>
          <a:latin typeface="+mj-lt"/>
          <a:ea typeface="+mj-ea"/>
          <a:cs typeface="+mj-cs"/>
        </a:defRPr>
      </a:lvl1pPr>
      <a:lvl2pPr algn="l" defTabSz="1006475" rtl="0" eaLnBrk="0" fontAlgn="base" hangingPunct="0">
        <a:spcBef>
          <a:spcPct val="0"/>
        </a:spcBef>
        <a:spcAft>
          <a:spcPct val="0"/>
        </a:spcAft>
        <a:defRPr sz="2800">
          <a:solidFill>
            <a:schemeClr val="tx2"/>
          </a:solidFill>
          <a:latin typeface="UBSHeadline" pitchFamily="18" charset="0"/>
          <a:ea typeface="STKaiti" pitchFamily="2" charset="-122"/>
        </a:defRPr>
      </a:lvl2pPr>
      <a:lvl3pPr algn="l" defTabSz="1006475" rtl="0" eaLnBrk="0" fontAlgn="base" hangingPunct="0">
        <a:spcBef>
          <a:spcPct val="0"/>
        </a:spcBef>
        <a:spcAft>
          <a:spcPct val="0"/>
        </a:spcAft>
        <a:defRPr sz="2800">
          <a:solidFill>
            <a:schemeClr val="tx2"/>
          </a:solidFill>
          <a:latin typeface="UBSHeadline" pitchFamily="18" charset="0"/>
          <a:ea typeface="STKaiti" pitchFamily="2" charset="-122"/>
        </a:defRPr>
      </a:lvl3pPr>
      <a:lvl4pPr algn="l" defTabSz="1006475" rtl="0" eaLnBrk="0" fontAlgn="base" hangingPunct="0">
        <a:spcBef>
          <a:spcPct val="0"/>
        </a:spcBef>
        <a:spcAft>
          <a:spcPct val="0"/>
        </a:spcAft>
        <a:defRPr sz="2800">
          <a:solidFill>
            <a:schemeClr val="tx2"/>
          </a:solidFill>
          <a:latin typeface="UBSHeadline" pitchFamily="18" charset="0"/>
          <a:ea typeface="STKaiti" pitchFamily="2" charset="-122"/>
        </a:defRPr>
      </a:lvl4pPr>
      <a:lvl5pPr algn="l" defTabSz="1006475" rtl="0" eaLnBrk="0" fontAlgn="base" hangingPunct="0">
        <a:spcBef>
          <a:spcPct val="0"/>
        </a:spcBef>
        <a:spcAft>
          <a:spcPct val="0"/>
        </a:spcAft>
        <a:defRPr sz="2800">
          <a:solidFill>
            <a:schemeClr val="tx2"/>
          </a:solidFill>
          <a:latin typeface="UBSHeadline" pitchFamily="18" charset="0"/>
          <a:ea typeface="STKaiti" pitchFamily="2" charset="-122"/>
        </a:defRPr>
      </a:lvl5pPr>
      <a:lvl6pPr marL="457200" algn="l" defTabSz="1006475" rtl="0" eaLnBrk="0" fontAlgn="base" hangingPunct="0">
        <a:spcBef>
          <a:spcPct val="0"/>
        </a:spcBef>
        <a:spcAft>
          <a:spcPct val="0"/>
        </a:spcAft>
        <a:defRPr sz="2800">
          <a:solidFill>
            <a:schemeClr val="tx2"/>
          </a:solidFill>
          <a:latin typeface="UBSHeadline" pitchFamily="18" charset="0"/>
          <a:ea typeface="STKaiti" pitchFamily="2" charset="-122"/>
        </a:defRPr>
      </a:lvl6pPr>
      <a:lvl7pPr marL="914400" algn="l" defTabSz="1006475" rtl="0" eaLnBrk="0" fontAlgn="base" hangingPunct="0">
        <a:spcBef>
          <a:spcPct val="0"/>
        </a:spcBef>
        <a:spcAft>
          <a:spcPct val="0"/>
        </a:spcAft>
        <a:defRPr sz="2800">
          <a:solidFill>
            <a:schemeClr val="tx2"/>
          </a:solidFill>
          <a:latin typeface="UBSHeadline" pitchFamily="18" charset="0"/>
          <a:ea typeface="STKaiti" pitchFamily="2" charset="-122"/>
        </a:defRPr>
      </a:lvl7pPr>
      <a:lvl8pPr marL="1371600" algn="l" defTabSz="1006475" rtl="0" eaLnBrk="0" fontAlgn="base" hangingPunct="0">
        <a:spcBef>
          <a:spcPct val="0"/>
        </a:spcBef>
        <a:spcAft>
          <a:spcPct val="0"/>
        </a:spcAft>
        <a:defRPr sz="2800">
          <a:solidFill>
            <a:schemeClr val="tx2"/>
          </a:solidFill>
          <a:latin typeface="UBSHeadline" pitchFamily="18" charset="0"/>
          <a:ea typeface="STKaiti" pitchFamily="2" charset="-122"/>
        </a:defRPr>
      </a:lvl8pPr>
      <a:lvl9pPr marL="1828800" algn="l" defTabSz="1006475" rtl="0" eaLnBrk="0" fontAlgn="base" hangingPunct="0">
        <a:spcBef>
          <a:spcPct val="0"/>
        </a:spcBef>
        <a:spcAft>
          <a:spcPct val="0"/>
        </a:spcAft>
        <a:defRPr sz="2800">
          <a:solidFill>
            <a:schemeClr val="tx2"/>
          </a:solidFill>
          <a:latin typeface="UBSHeadline" pitchFamily="18" charset="0"/>
          <a:ea typeface="STKaiti" pitchFamily="2" charset="-122"/>
        </a:defRPr>
      </a:lvl9pPr>
    </p:titleStyle>
    <p:bodyStyle>
      <a:lvl1pPr marL="342900" indent="-342900" algn="l" defTabSz="1006475" rtl="0" eaLnBrk="0" fontAlgn="base" hangingPunct="0">
        <a:spcBef>
          <a:spcPct val="100000"/>
        </a:spcBef>
        <a:spcAft>
          <a:spcPct val="0"/>
        </a:spcAft>
        <a:buClr>
          <a:srgbClr val="5B77CC"/>
        </a:buClr>
        <a:buSzPct val="25000"/>
        <a:buFont typeface="Symbol" pitchFamily="18" charset="2"/>
        <a:defRPr sz="1100">
          <a:solidFill>
            <a:schemeClr val="tx1"/>
          </a:solidFill>
          <a:latin typeface="+mn-lt"/>
          <a:ea typeface="+mn-ea"/>
          <a:cs typeface="+mn-cs"/>
        </a:defRPr>
      </a:lvl1pPr>
      <a:lvl2pPr marL="1588" indent="455613" algn="l" defTabSz="1006475" rtl="0" eaLnBrk="0" fontAlgn="base" hangingPunct="0">
        <a:spcBef>
          <a:spcPct val="50000"/>
        </a:spcBef>
        <a:spcAft>
          <a:spcPct val="0"/>
        </a:spcAft>
        <a:buClr>
          <a:schemeClr val="tx1"/>
        </a:buClr>
        <a:buSzPct val="25000"/>
        <a:defRPr sz="1100">
          <a:solidFill>
            <a:schemeClr val="tx1"/>
          </a:solidFill>
          <a:latin typeface="+mn-lt"/>
          <a:ea typeface="+mn-ea"/>
        </a:defRPr>
      </a:lvl2pPr>
      <a:lvl3pPr marL="228600" indent="-225425" algn="l" defTabSz="1006475" rtl="0" eaLnBrk="0" fontAlgn="base" hangingPunct="0">
        <a:spcBef>
          <a:spcPct val="50000"/>
        </a:spcBef>
        <a:spcAft>
          <a:spcPct val="0"/>
        </a:spcAft>
        <a:buClr>
          <a:schemeClr val="tx1"/>
        </a:buClr>
        <a:buFont typeface="Symbol" pitchFamily="18" charset="2"/>
        <a:buChar char="¨"/>
        <a:defRPr sz="1100">
          <a:solidFill>
            <a:schemeClr val="tx1"/>
          </a:solidFill>
          <a:latin typeface="+mn-lt"/>
          <a:ea typeface="+mn-ea"/>
        </a:defRPr>
      </a:lvl3pPr>
      <a:lvl4pPr marL="457200" indent="-227013"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4pPr>
      <a:lvl5pPr marL="6842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5pPr>
      <a:lvl6pPr marL="11414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6pPr>
      <a:lvl7pPr marL="15986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7pPr>
      <a:lvl8pPr marL="20558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8pPr>
      <a:lvl9pPr marL="25130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lue Ocean PPT_versio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0058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AGE HEADING"/>
          <p:cNvSpPr>
            <a:spLocks noGrp="1" noChangeArrowheads="1"/>
          </p:cNvSpPr>
          <p:nvPr>
            <p:ph type="title"/>
            <p:custDataLst>
              <p:tags r:id="rId14"/>
            </p:custDataLst>
          </p:nvPr>
        </p:nvSpPr>
        <p:spPr bwMode="black">
          <a:xfrm>
            <a:off x="765175" y="0"/>
            <a:ext cx="8653463"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zh-CN" smtClean="0"/>
              <a:t>Click to edit Master title style</a:t>
            </a:r>
          </a:p>
        </p:txBody>
      </p:sp>
      <p:sp>
        <p:nvSpPr>
          <p:cNvPr id="1028" name="BODY TEXT"/>
          <p:cNvSpPr>
            <a:spLocks noGrp="1" noChangeArrowheads="1"/>
          </p:cNvSpPr>
          <p:nvPr>
            <p:ph type="body" idx="1"/>
            <p:custDataLst>
              <p:tags r:id="rId15"/>
            </p:custDataLst>
          </p:nvPr>
        </p:nvSpPr>
        <p:spPr bwMode="gray">
          <a:xfrm>
            <a:off x="765175" y="1681163"/>
            <a:ext cx="725170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9" name="THIN BLUE LINE"/>
          <p:cNvSpPr>
            <a:spLocks noChangeShapeType="1"/>
          </p:cNvSpPr>
          <p:nvPr>
            <p:custDataLst>
              <p:tags r:id="rId16"/>
            </p:custDataLst>
          </p:nvPr>
        </p:nvSpPr>
        <p:spPr bwMode="gray">
          <a:xfrm>
            <a:off x="771525" y="984250"/>
            <a:ext cx="8647113" cy="0"/>
          </a:xfrm>
          <a:prstGeom prst="line">
            <a:avLst/>
          </a:prstGeom>
          <a:noFill/>
          <a:ln w="9525">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spcBef>
                <a:spcPct val="50000"/>
              </a:spcBef>
            </a:pPr>
            <a:endParaRPr lang="en-US">
              <a:solidFill>
                <a:srgbClr val="000000"/>
              </a:solidFill>
              <a:latin typeface="Frutiger 45 Light" pitchFamily="34" charset="0"/>
              <a:cs typeface="Arial"/>
            </a:endParaRPr>
          </a:p>
        </p:txBody>
      </p:sp>
      <p:sp>
        <p:nvSpPr>
          <p:cNvPr id="983045" name="PAGE NUMBER"/>
          <p:cNvSpPr>
            <a:spLocks noGrp="1" noChangeArrowheads="1"/>
          </p:cNvSpPr>
          <p:nvPr>
            <p:ph type="sldNum" sz="quarter" idx="4"/>
            <p:custDataLst>
              <p:tags r:id="rId17"/>
            </p:custDataLst>
          </p:nvPr>
        </p:nvSpPr>
        <p:spPr bwMode="black">
          <a:xfrm>
            <a:off x="9110663" y="6831013"/>
            <a:ext cx="41275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defTabSz="1006475">
              <a:spcBef>
                <a:spcPct val="0"/>
              </a:spcBef>
              <a:defRPr sz="900" b="0">
                <a:ea typeface="Arial Unicode MS" pitchFamily="34" charset="-122"/>
                <a:cs typeface="Arial Unicode MS" pitchFamily="34" charset="-122"/>
              </a:defRPr>
            </a:lvl1pPr>
          </a:lstStyle>
          <a:p>
            <a:pPr eaLnBrk="0" hangingPunct="0">
              <a:defRPr/>
            </a:pPr>
            <a:fld id="{91F4394B-1869-4691-9F7D-85AD8445CBC2}" type="slidenum">
              <a:rPr lang="zh-CN" altLang="en-US">
                <a:solidFill>
                  <a:srgbClr val="000000"/>
                </a:solidFill>
                <a:latin typeface="Frutiger 45 Light" pitchFamily="34" charset="0"/>
              </a:rPr>
              <a:pPr eaLnBrk="0" hangingPunct="0">
                <a:defRPr/>
              </a:pPr>
              <a:t>‹#›</a:t>
            </a:fld>
            <a:endParaRPr lang="en-US" altLang="zh-CN">
              <a:solidFill>
                <a:srgbClr val="000000"/>
              </a:solidFill>
              <a:latin typeface="Frutiger 45 Light" pitchFamily="34" charset="0"/>
            </a:endParaRPr>
          </a:p>
        </p:txBody>
      </p:sp>
      <p:sp>
        <p:nvSpPr>
          <p:cNvPr id="1031" name="DOCUMENT ID" hidden="1"/>
          <p:cNvSpPr>
            <a:spLocks noChangeArrowheads="1"/>
          </p:cNvSpPr>
          <p:nvPr>
            <p:custDataLst>
              <p:tags r:id="rId18"/>
            </p:custDataLst>
          </p:nvPr>
        </p:nvSpPr>
        <p:spPr bwMode="auto">
          <a:xfrm>
            <a:off x="2108200" y="423863"/>
            <a:ext cx="7313613" cy="9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lstStyle>
            <a:lvl1pPr>
              <a:defRPr sz="1200" b="1">
                <a:solidFill>
                  <a:schemeClr val="tx1"/>
                </a:solidFill>
                <a:latin typeface="Frutiger 45 Light" pitchFamily="34" charset="0"/>
                <a:ea typeface="STKaiti" pitchFamily="2" charset="-122"/>
              </a:defRPr>
            </a:lvl1pPr>
            <a:lvl2pPr marL="742950" indent="-285750">
              <a:defRPr sz="1200" b="1">
                <a:solidFill>
                  <a:schemeClr val="tx1"/>
                </a:solidFill>
                <a:latin typeface="Frutiger 45 Light" pitchFamily="34" charset="0"/>
                <a:ea typeface="STKaiti" pitchFamily="2" charset="-122"/>
              </a:defRPr>
            </a:lvl2pPr>
            <a:lvl3pPr marL="1143000" indent="-228600">
              <a:defRPr sz="1200" b="1">
                <a:solidFill>
                  <a:schemeClr val="tx1"/>
                </a:solidFill>
                <a:latin typeface="Frutiger 45 Light" pitchFamily="34" charset="0"/>
                <a:ea typeface="STKaiti" pitchFamily="2" charset="-122"/>
              </a:defRPr>
            </a:lvl3pPr>
            <a:lvl4pPr marL="1600200" indent="-228600">
              <a:defRPr sz="1200" b="1">
                <a:solidFill>
                  <a:schemeClr val="tx1"/>
                </a:solidFill>
                <a:latin typeface="Frutiger 45 Light" pitchFamily="34" charset="0"/>
                <a:ea typeface="STKaiti" pitchFamily="2" charset="-122"/>
              </a:defRPr>
            </a:lvl4pPr>
            <a:lvl5pPr marL="2057400" indent="-228600">
              <a:defRPr sz="1200" b="1">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9pPr>
          </a:lstStyle>
          <a:p>
            <a:pPr algn="r" eaLnBrk="0" hangingPunct="0">
              <a:defRPr/>
            </a:pPr>
            <a:r>
              <a:rPr lang="en-US" altLang="zh-TW" sz="600" b="0" noProof="1" smtClean="0">
                <a:solidFill>
                  <a:srgbClr val="FFFFFF"/>
                </a:solidFill>
                <a:cs typeface="Times New Roman" pitchFamily="18" charset="0"/>
              </a:rPr>
              <a:t>C:\DPS NEW\Pres\PPT\PresPrint.pot</a:t>
            </a:r>
            <a:endParaRPr lang="en-US" altLang="zh-TW" sz="2400" b="0" noProof="1" smtClean="0">
              <a:solidFill>
                <a:srgbClr val="FFFFFF"/>
              </a:solidFill>
              <a:cs typeface="Times New Roman" pitchFamily="18" charset="0"/>
            </a:endParaRPr>
          </a:p>
        </p:txBody>
      </p:sp>
      <p:sp>
        <p:nvSpPr>
          <p:cNvPr id="1032" name="Text Box 10"/>
          <p:cNvSpPr txBox="1">
            <a:spLocks noChangeArrowheads="1"/>
          </p:cNvSpPr>
          <p:nvPr/>
        </p:nvSpPr>
        <p:spPr bwMode="auto">
          <a:xfrm>
            <a:off x="9334500" y="7105650"/>
            <a:ext cx="42863" cy="92075"/>
          </a:xfrm>
          <a:prstGeom prst="rect">
            <a:avLst/>
          </a:prstGeom>
          <a:solidFill>
            <a:srgbClr val="69A2FF"/>
          </a:solidFill>
          <a:ln>
            <a:noFill/>
          </a:ln>
          <a:effectLst/>
          <a:extLs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3F6199"/>
                  </a:outerShdw>
                </a:effectLst>
              </a14:hiddenEffects>
            </a:ext>
          </a:extLst>
        </p:spPr>
        <p:txBody>
          <a:bodyPr lIns="0" tIns="0" rIns="0" bIns="0">
            <a:spAutoFit/>
          </a:bodyPr>
          <a:lstStyle>
            <a:lvl1pPr>
              <a:defRPr sz="1200" b="1">
                <a:solidFill>
                  <a:schemeClr val="tx1"/>
                </a:solidFill>
                <a:latin typeface="Frutiger 45 Light" pitchFamily="34" charset="0"/>
                <a:ea typeface="STKaiti" pitchFamily="2" charset="-122"/>
              </a:defRPr>
            </a:lvl1pPr>
            <a:lvl2pPr marL="742950" indent="-285750">
              <a:defRPr sz="1200" b="1">
                <a:solidFill>
                  <a:schemeClr val="tx1"/>
                </a:solidFill>
                <a:latin typeface="Frutiger 45 Light" pitchFamily="34" charset="0"/>
                <a:ea typeface="STKaiti" pitchFamily="2" charset="-122"/>
              </a:defRPr>
            </a:lvl2pPr>
            <a:lvl3pPr marL="1143000" indent="-228600">
              <a:defRPr sz="1200" b="1">
                <a:solidFill>
                  <a:schemeClr val="tx1"/>
                </a:solidFill>
                <a:latin typeface="Frutiger 45 Light" pitchFamily="34" charset="0"/>
                <a:ea typeface="STKaiti" pitchFamily="2" charset="-122"/>
              </a:defRPr>
            </a:lvl3pPr>
            <a:lvl4pPr marL="1600200" indent="-228600">
              <a:defRPr sz="1200" b="1">
                <a:solidFill>
                  <a:schemeClr val="tx1"/>
                </a:solidFill>
                <a:latin typeface="Frutiger 45 Light" pitchFamily="34" charset="0"/>
                <a:ea typeface="STKaiti" pitchFamily="2" charset="-122"/>
              </a:defRPr>
            </a:lvl4pPr>
            <a:lvl5pPr marL="2057400" indent="-228600">
              <a:defRPr sz="1200" b="1">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9pPr>
          </a:lstStyle>
          <a:p>
            <a:pPr eaLnBrk="0" hangingPunct="0">
              <a:spcBef>
                <a:spcPct val="50000"/>
              </a:spcBef>
              <a:defRPr/>
            </a:pPr>
            <a:endParaRPr lang="zh-CN" altLang="en-US" sz="600" b="0" smtClean="0">
              <a:solidFill>
                <a:srgbClr val="000000"/>
              </a:solidFill>
              <a:cs typeface="Arial"/>
            </a:endParaRPr>
          </a:p>
        </p:txBody>
      </p:sp>
    </p:spTree>
    <p:extLst>
      <p:ext uri="{BB962C8B-B14F-4D97-AF65-F5344CB8AC3E}">
        <p14:creationId xmlns:p14="http://schemas.microsoft.com/office/powerpoint/2010/main" val="451216546"/>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Lst>
  <p:transition advClick="0"/>
  <p:hf hdr="0" ftr="0" dt="0"/>
  <p:txStyles>
    <p:titleStyle>
      <a:lvl1pPr algn="l" defTabSz="1006475" rtl="0" eaLnBrk="0" fontAlgn="base" hangingPunct="0">
        <a:spcBef>
          <a:spcPct val="0"/>
        </a:spcBef>
        <a:spcAft>
          <a:spcPct val="0"/>
        </a:spcAft>
        <a:defRPr sz="2800">
          <a:solidFill>
            <a:schemeClr val="tx2"/>
          </a:solidFill>
          <a:latin typeface="+mj-lt"/>
          <a:ea typeface="+mj-ea"/>
          <a:cs typeface="+mj-cs"/>
        </a:defRPr>
      </a:lvl1pPr>
      <a:lvl2pPr algn="l" defTabSz="1006475" rtl="0" eaLnBrk="0" fontAlgn="base" hangingPunct="0">
        <a:spcBef>
          <a:spcPct val="0"/>
        </a:spcBef>
        <a:spcAft>
          <a:spcPct val="0"/>
        </a:spcAft>
        <a:defRPr sz="2800">
          <a:solidFill>
            <a:schemeClr val="tx2"/>
          </a:solidFill>
          <a:latin typeface="UBSHeadline" pitchFamily="18" charset="0"/>
          <a:ea typeface="STKaiti" pitchFamily="2" charset="-122"/>
          <a:cs typeface="Arial" charset="0"/>
        </a:defRPr>
      </a:lvl2pPr>
      <a:lvl3pPr algn="l" defTabSz="1006475" rtl="0" eaLnBrk="0" fontAlgn="base" hangingPunct="0">
        <a:spcBef>
          <a:spcPct val="0"/>
        </a:spcBef>
        <a:spcAft>
          <a:spcPct val="0"/>
        </a:spcAft>
        <a:defRPr sz="2800">
          <a:solidFill>
            <a:schemeClr val="tx2"/>
          </a:solidFill>
          <a:latin typeface="UBSHeadline" pitchFamily="18" charset="0"/>
          <a:ea typeface="STKaiti" pitchFamily="2" charset="-122"/>
          <a:cs typeface="Arial" charset="0"/>
        </a:defRPr>
      </a:lvl3pPr>
      <a:lvl4pPr algn="l" defTabSz="1006475" rtl="0" eaLnBrk="0" fontAlgn="base" hangingPunct="0">
        <a:spcBef>
          <a:spcPct val="0"/>
        </a:spcBef>
        <a:spcAft>
          <a:spcPct val="0"/>
        </a:spcAft>
        <a:defRPr sz="2800">
          <a:solidFill>
            <a:schemeClr val="tx2"/>
          </a:solidFill>
          <a:latin typeface="UBSHeadline" pitchFamily="18" charset="0"/>
          <a:ea typeface="STKaiti" pitchFamily="2" charset="-122"/>
          <a:cs typeface="Arial" charset="0"/>
        </a:defRPr>
      </a:lvl4pPr>
      <a:lvl5pPr algn="l" defTabSz="1006475" rtl="0" eaLnBrk="0" fontAlgn="base" hangingPunct="0">
        <a:spcBef>
          <a:spcPct val="0"/>
        </a:spcBef>
        <a:spcAft>
          <a:spcPct val="0"/>
        </a:spcAft>
        <a:defRPr sz="2800">
          <a:solidFill>
            <a:schemeClr val="tx2"/>
          </a:solidFill>
          <a:latin typeface="UBSHeadline" pitchFamily="18" charset="0"/>
          <a:ea typeface="STKaiti" pitchFamily="2" charset="-122"/>
          <a:cs typeface="Arial" charset="0"/>
        </a:defRPr>
      </a:lvl5pPr>
      <a:lvl6pPr marL="457200" algn="l" defTabSz="1006475" rtl="0" fontAlgn="base">
        <a:spcBef>
          <a:spcPct val="0"/>
        </a:spcBef>
        <a:spcAft>
          <a:spcPct val="0"/>
        </a:spcAft>
        <a:defRPr sz="2800">
          <a:solidFill>
            <a:schemeClr val="tx2"/>
          </a:solidFill>
          <a:latin typeface="UBSHeadline" pitchFamily="18" charset="0"/>
          <a:ea typeface="STKaiti" pitchFamily="2" charset="-122"/>
          <a:cs typeface="Arial" charset="0"/>
        </a:defRPr>
      </a:lvl6pPr>
      <a:lvl7pPr marL="914400" algn="l" defTabSz="1006475" rtl="0" fontAlgn="base">
        <a:spcBef>
          <a:spcPct val="0"/>
        </a:spcBef>
        <a:spcAft>
          <a:spcPct val="0"/>
        </a:spcAft>
        <a:defRPr sz="2800">
          <a:solidFill>
            <a:schemeClr val="tx2"/>
          </a:solidFill>
          <a:latin typeface="UBSHeadline" pitchFamily="18" charset="0"/>
          <a:ea typeface="STKaiti" pitchFamily="2" charset="-122"/>
          <a:cs typeface="Arial" charset="0"/>
        </a:defRPr>
      </a:lvl7pPr>
      <a:lvl8pPr marL="1371600" algn="l" defTabSz="1006475" rtl="0" fontAlgn="base">
        <a:spcBef>
          <a:spcPct val="0"/>
        </a:spcBef>
        <a:spcAft>
          <a:spcPct val="0"/>
        </a:spcAft>
        <a:defRPr sz="2800">
          <a:solidFill>
            <a:schemeClr val="tx2"/>
          </a:solidFill>
          <a:latin typeface="UBSHeadline" pitchFamily="18" charset="0"/>
          <a:ea typeface="STKaiti" pitchFamily="2" charset="-122"/>
          <a:cs typeface="Arial" charset="0"/>
        </a:defRPr>
      </a:lvl8pPr>
      <a:lvl9pPr marL="1828800" algn="l" defTabSz="1006475" rtl="0" fontAlgn="base">
        <a:spcBef>
          <a:spcPct val="0"/>
        </a:spcBef>
        <a:spcAft>
          <a:spcPct val="0"/>
        </a:spcAft>
        <a:defRPr sz="2800">
          <a:solidFill>
            <a:schemeClr val="tx2"/>
          </a:solidFill>
          <a:latin typeface="UBSHeadline" pitchFamily="18" charset="0"/>
          <a:ea typeface="STKaiti" pitchFamily="2" charset="-122"/>
          <a:cs typeface="Arial" charset="0"/>
        </a:defRPr>
      </a:lvl9pPr>
    </p:titleStyle>
    <p:bodyStyle>
      <a:lvl1pPr algn="l" defTabSz="1006475" rtl="0" eaLnBrk="0" fontAlgn="base" hangingPunct="0">
        <a:spcBef>
          <a:spcPct val="100000"/>
        </a:spcBef>
        <a:spcAft>
          <a:spcPct val="0"/>
        </a:spcAft>
        <a:buClr>
          <a:srgbClr val="5B77CC"/>
        </a:buClr>
        <a:buSzPct val="25000"/>
        <a:buFont typeface="Symbol" pitchFamily="18" charset="2"/>
        <a:defRPr sz="1100">
          <a:solidFill>
            <a:schemeClr val="tx1"/>
          </a:solidFill>
          <a:latin typeface="+mn-lt"/>
          <a:ea typeface="+mn-ea"/>
          <a:cs typeface="+mn-cs"/>
        </a:defRPr>
      </a:lvl1pPr>
      <a:lvl2pPr marL="1588" algn="l" defTabSz="1006475" rtl="0" eaLnBrk="0" fontAlgn="base" hangingPunct="0">
        <a:spcBef>
          <a:spcPct val="50000"/>
        </a:spcBef>
        <a:spcAft>
          <a:spcPct val="0"/>
        </a:spcAft>
        <a:buClr>
          <a:schemeClr val="tx1"/>
        </a:buClr>
        <a:buSzPct val="25000"/>
        <a:defRPr sz="1100">
          <a:solidFill>
            <a:schemeClr val="tx1"/>
          </a:solidFill>
          <a:latin typeface="+mn-lt"/>
          <a:ea typeface="+mn-ea"/>
          <a:cs typeface="+mn-cs"/>
        </a:defRPr>
      </a:lvl2pPr>
      <a:lvl3pPr marL="228600" indent="-225425" algn="l" defTabSz="1006475" rtl="0" eaLnBrk="0" fontAlgn="base" hangingPunct="0">
        <a:spcBef>
          <a:spcPct val="50000"/>
        </a:spcBef>
        <a:spcAft>
          <a:spcPct val="0"/>
        </a:spcAft>
        <a:buClr>
          <a:schemeClr val="tx1"/>
        </a:buClr>
        <a:buFont typeface="Symbol" pitchFamily="18" charset="2"/>
        <a:buChar char="¨"/>
        <a:defRPr sz="1100">
          <a:solidFill>
            <a:schemeClr val="tx1"/>
          </a:solidFill>
          <a:latin typeface="+mn-lt"/>
          <a:ea typeface="+mn-ea"/>
          <a:cs typeface="+mn-cs"/>
        </a:defRPr>
      </a:lvl3pPr>
      <a:lvl4pPr marL="457200" indent="-227013"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cs typeface="+mn-cs"/>
        </a:defRPr>
      </a:lvl4pPr>
      <a:lvl5pPr marL="6842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cs typeface="+mn-cs"/>
        </a:defRPr>
      </a:lvl5pPr>
      <a:lvl6pPr marL="1141413" indent="-225425" algn="l" defTabSz="1006475" rtl="0" fontAlgn="base">
        <a:spcBef>
          <a:spcPct val="25000"/>
        </a:spcBef>
        <a:spcAft>
          <a:spcPct val="0"/>
        </a:spcAft>
        <a:buClr>
          <a:schemeClr val="tx1"/>
        </a:buClr>
        <a:buSzPct val="84000"/>
        <a:buChar char="–"/>
        <a:defRPr sz="1100">
          <a:solidFill>
            <a:schemeClr val="tx1"/>
          </a:solidFill>
          <a:latin typeface="+mn-lt"/>
          <a:ea typeface="+mn-ea"/>
          <a:cs typeface="+mn-cs"/>
        </a:defRPr>
      </a:lvl6pPr>
      <a:lvl7pPr marL="1598613" indent="-225425" algn="l" defTabSz="1006475" rtl="0" fontAlgn="base">
        <a:spcBef>
          <a:spcPct val="25000"/>
        </a:spcBef>
        <a:spcAft>
          <a:spcPct val="0"/>
        </a:spcAft>
        <a:buClr>
          <a:schemeClr val="tx1"/>
        </a:buClr>
        <a:buSzPct val="84000"/>
        <a:buChar char="–"/>
        <a:defRPr sz="1100">
          <a:solidFill>
            <a:schemeClr val="tx1"/>
          </a:solidFill>
          <a:latin typeface="+mn-lt"/>
          <a:ea typeface="+mn-ea"/>
          <a:cs typeface="+mn-cs"/>
        </a:defRPr>
      </a:lvl7pPr>
      <a:lvl8pPr marL="2055813" indent="-225425" algn="l" defTabSz="1006475" rtl="0" fontAlgn="base">
        <a:spcBef>
          <a:spcPct val="25000"/>
        </a:spcBef>
        <a:spcAft>
          <a:spcPct val="0"/>
        </a:spcAft>
        <a:buClr>
          <a:schemeClr val="tx1"/>
        </a:buClr>
        <a:buSzPct val="84000"/>
        <a:buChar char="–"/>
        <a:defRPr sz="1100">
          <a:solidFill>
            <a:schemeClr val="tx1"/>
          </a:solidFill>
          <a:latin typeface="+mn-lt"/>
          <a:ea typeface="+mn-ea"/>
          <a:cs typeface="+mn-cs"/>
        </a:defRPr>
      </a:lvl8pPr>
      <a:lvl9pPr marL="2513013" indent="-225425" algn="l" defTabSz="1006475" rtl="0" fontAlgn="base">
        <a:spcBef>
          <a:spcPct val="25000"/>
        </a:spcBef>
        <a:spcAft>
          <a:spcPct val="0"/>
        </a:spcAft>
        <a:buClr>
          <a:schemeClr val="tx1"/>
        </a:buClr>
        <a:buSzPct val="84000"/>
        <a:buChar char="–"/>
        <a:defRPr sz="11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lue Ocean PPT_version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00584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AGE HEADING"/>
          <p:cNvSpPr>
            <a:spLocks noGrp="1" noChangeArrowheads="1"/>
          </p:cNvSpPr>
          <p:nvPr>
            <p:ph type="title"/>
            <p:custDataLst>
              <p:tags r:id="rId14"/>
            </p:custDataLst>
          </p:nvPr>
        </p:nvSpPr>
        <p:spPr bwMode="black">
          <a:xfrm>
            <a:off x="765175" y="0"/>
            <a:ext cx="8653463"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zh-CN" smtClean="0"/>
              <a:t>Click to edit Master title style</a:t>
            </a:r>
          </a:p>
        </p:txBody>
      </p:sp>
      <p:sp>
        <p:nvSpPr>
          <p:cNvPr id="1028" name="BODY TEXT"/>
          <p:cNvSpPr>
            <a:spLocks noGrp="1" noChangeArrowheads="1"/>
          </p:cNvSpPr>
          <p:nvPr>
            <p:ph type="body" idx="1"/>
            <p:custDataLst>
              <p:tags r:id="rId15"/>
            </p:custDataLst>
          </p:nvPr>
        </p:nvSpPr>
        <p:spPr bwMode="gray">
          <a:xfrm>
            <a:off x="765175" y="1681163"/>
            <a:ext cx="7251700"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9" name="THIN BLUE LINE"/>
          <p:cNvSpPr>
            <a:spLocks noChangeShapeType="1"/>
          </p:cNvSpPr>
          <p:nvPr>
            <p:custDataLst>
              <p:tags r:id="rId16"/>
            </p:custDataLst>
          </p:nvPr>
        </p:nvSpPr>
        <p:spPr bwMode="gray">
          <a:xfrm>
            <a:off x="771525" y="984250"/>
            <a:ext cx="8647113" cy="0"/>
          </a:xfrm>
          <a:prstGeom prst="line">
            <a:avLst/>
          </a:prstGeom>
          <a:noFill/>
          <a:ln w="9525">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spcBef>
                <a:spcPct val="50000"/>
              </a:spcBef>
            </a:pPr>
            <a:endParaRPr lang="en-US">
              <a:solidFill>
                <a:srgbClr val="000000"/>
              </a:solidFill>
              <a:latin typeface="Frutiger 45 Light" pitchFamily="34" charset="0"/>
              <a:cs typeface="Arial"/>
            </a:endParaRPr>
          </a:p>
        </p:txBody>
      </p:sp>
      <p:sp>
        <p:nvSpPr>
          <p:cNvPr id="983045" name="PAGE NUMBER"/>
          <p:cNvSpPr>
            <a:spLocks noGrp="1" noChangeArrowheads="1"/>
          </p:cNvSpPr>
          <p:nvPr>
            <p:ph type="sldNum" sz="quarter" idx="4"/>
            <p:custDataLst>
              <p:tags r:id="rId17"/>
            </p:custDataLst>
          </p:nvPr>
        </p:nvSpPr>
        <p:spPr bwMode="black">
          <a:xfrm>
            <a:off x="9110663" y="6831013"/>
            <a:ext cx="412750"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defTabSz="1006475">
              <a:spcBef>
                <a:spcPct val="0"/>
              </a:spcBef>
              <a:defRPr sz="900" b="0">
                <a:ea typeface="Arial Unicode MS" pitchFamily="34" charset="-122"/>
                <a:cs typeface="Arial Unicode MS" pitchFamily="34" charset="-122"/>
              </a:defRPr>
            </a:lvl1pPr>
          </a:lstStyle>
          <a:p>
            <a:pPr eaLnBrk="0" hangingPunct="0">
              <a:defRPr/>
            </a:pPr>
            <a:fld id="{91F4394B-1869-4691-9F7D-85AD8445CBC2}" type="slidenum">
              <a:rPr lang="zh-CN" altLang="en-US">
                <a:solidFill>
                  <a:srgbClr val="000000"/>
                </a:solidFill>
                <a:latin typeface="Frutiger 45 Light" pitchFamily="34" charset="0"/>
              </a:rPr>
              <a:pPr eaLnBrk="0" hangingPunct="0">
                <a:defRPr/>
              </a:pPr>
              <a:t>‹#›</a:t>
            </a:fld>
            <a:endParaRPr lang="en-US" altLang="zh-CN">
              <a:solidFill>
                <a:srgbClr val="000000"/>
              </a:solidFill>
              <a:latin typeface="Frutiger 45 Light" pitchFamily="34" charset="0"/>
            </a:endParaRPr>
          </a:p>
        </p:txBody>
      </p:sp>
      <p:sp>
        <p:nvSpPr>
          <p:cNvPr id="1031" name="DOCUMENT ID" hidden="1"/>
          <p:cNvSpPr>
            <a:spLocks noChangeArrowheads="1"/>
          </p:cNvSpPr>
          <p:nvPr>
            <p:custDataLst>
              <p:tags r:id="rId18"/>
            </p:custDataLst>
          </p:nvPr>
        </p:nvSpPr>
        <p:spPr bwMode="auto">
          <a:xfrm>
            <a:off x="2108200" y="423863"/>
            <a:ext cx="7313613" cy="9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lstStyle>
            <a:lvl1pPr>
              <a:defRPr sz="1200" b="1">
                <a:solidFill>
                  <a:schemeClr val="tx1"/>
                </a:solidFill>
                <a:latin typeface="Frutiger 45 Light" pitchFamily="34" charset="0"/>
                <a:ea typeface="STKaiti" pitchFamily="2" charset="-122"/>
              </a:defRPr>
            </a:lvl1pPr>
            <a:lvl2pPr marL="742950" indent="-285750">
              <a:defRPr sz="1200" b="1">
                <a:solidFill>
                  <a:schemeClr val="tx1"/>
                </a:solidFill>
                <a:latin typeface="Frutiger 45 Light" pitchFamily="34" charset="0"/>
                <a:ea typeface="STKaiti" pitchFamily="2" charset="-122"/>
              </a:defRPr>
            </a:lvl2pPr>
            <a:lvl3pPr marL="1143000" indent="-228600">
              <a:defRPr sz="1200" b="1">
                <a:solidFill>
                  <a:schemeClr val="tx1"/>
                </a:solidFill>
                <a:latin typeface="Frutiger 45 Light" pitchFamily="34" charset="0"/>
                <a:ea typeface="STKaiti" pitchFamily="2" charset="-122"/>
              </a:defRPr>
            </a:lvl3pPr>
            <a:lvl4pPr marL="1600200" indent="-228600">
              <a:defRPr sz="1200" b="1">
                <a:solidFill>
                  <a:schemeClr val="tx1"/>
                </a:solidFill>
                <a:latin typeface="Frutiger 45 Light" pitchFamily="34" charset="0"/>
                <a:ea typeface="STKaiti" pitchFamily="2" charset="-122"/>
              </a:defRPr>
            </a:lvl4pPr>
            <a:lvl5pPr marL="2057400" indent="-228600">
              <a:defRPr sz="1200" b="1">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9pPr>
          </a:lstStyle>
          <a:p>
            <a:pPr algn="r" eaLnBrk="0" hangingPunct="0">
              <a:defRPr/>
            </a:pPr>
            <a:r>
              <a:rPr lang="en-US" altLang="zh-TW" sz="600" b="0" noProof="1" smtClean="0">
                <a:solidFill>
                  <a:srgbClr val="FFFFFF"/>
                </a:solidFill>
                <a:cs typeface="Times New Roman" pitchFamily="18" charset="0"/>
              </a:rPr>
              <a:t>C:\DPS NEW\Pres\PPT\PresPrint.pot</a:t>
            </a:r>
            <a:endParaRPr lang="en-US" altLang="zh-TW" sz="2400" b="0" noProof="1" smtClean="0">
              <a:solidFill>
                <a:srgbClr val="FFFFFF"/>
              </a:solidFill>
              <a:cs typeface="Times New Roman" pitchFamily="18" charset="0"/>
            </a:endParaRPr>
          </a:p>
        </p:txBody>
      </p:sp>
      <p:sp>
        <p:nvSpPr>
          <p:cNvPr id="1032" name="Text Box 10"/>
          <p:cNvSpPr txBox="1">
            <a:spLocks noChangeArrowheads="1"/>
          </p:cNvSpPr>
          <p:nvPr/>
        </p:nvSpPr>
        <p:spPr bwMode="auto">
          <a:xfrm>
            <a:off x="9334500" y="7105650"/>
            <a:ext cx="42863" cy="92075"/>
          </a:xfrm>
          <a:prstGeom prst="rect">
            <a:avLst/>
          </a:prstGeom>
          <a:solidFill>
            <a:srgbClr val="69A2FF"/>
          </a:solidFill>
          <a:ln>
            <a:noFill/>
          </a:ln>
          <a:effectLst/>
          <a:extLs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3F6199"/>
                  </a:outerShdw>
                </a:effectLst>
              </a14:hiddenEffects>
            </a:ext>
          </a:extLst>
        </p:spPr>
        <p:txBody>
          <a:bodyPr lIns="0" tIns="0" rIns="0" bIns="0">
            <a:spAutoFit/>
          </a:bodyPr>
          <a:lstStyle>
            <a:lvl1pPr>
              <a:defRPr sz="1200" b="1">
                <a:solidFill>
                  <a:schemeClr val="tx1"/>
                </a:solidFill>
                <a:latin typeface="Frutiger 45 Light" pitchFamily="34" charset="0"/>
                <a:ea typeface="STKaiti" pitchFamily="2" charset="-122"/>
              </a:defRPr>
            </a:lvl1pPr>
            <a:lvl2pPr marL="742950" indent="-285750">
              <a:defRPr sz="1200" b="1">
                <a:solidFill>
                  <a:schemeClr val="tx1"/>
                </a:solidFill>
                <a:latin typeface="Frutiger 45 Light" pitchFamily="34" charset="0"/>
                <a:ea typeface="STKaiti" pitchFamily="2" charset="-122"/>
              </a:defRPr>
            </a:lvl2pPr>
            <a:lvl3pPr marL="1143000" indent="-228600">
              <a:defRPr sz="1200" b="1">
                <a:solidFill>
                  <a:schemeClr val="tx1"/>
                </a:solidFill>
                <a:latin typeface="Frutiger 45 Light" pitchFamily="34" charset="0"/>
                <a:ea typeface="STKaiti" pitchFamily="2" charset="-122"/>
              </a:defRPr>
            </a:lvl3pPr>
            <a:lvl4pPr marL="1600200" indent="-228600">
              <a:defRPr sz="1200" b="1">
                <a:solidFill>
                  <a:schemeClr val="tx1"/>
                </a:solidFill>
                <a:latin typeface="Frutiger 45 Light" pitchFamily="34" charset="0"/>
                <a:ea typeface="STKaiti" pitchFamily="2" charset="-122"/>
              </a:defRPr>
            </a:lvl4pPr>
            <a:lvl5pPr marL="2057400" indent="-228600">
              <a:defRPr sz="1200" b="1">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b="1">
                <a:solidFill>
                  <a:schemeClr val="tx1"/>
                </a:solidFill>
                <a:latin typeface="Frutiger 45 Light" pitchFamily="34" charset="0"/>
                <a:ea typeface="STKaiti" pitchFamily="2" charset="-122"/>
              </a:defRPr>
            </a:lvl9pPr>
          </a:lstStyle>
          <a:p>
            <a:pPr eaLnBrk="0" hangingPunct="0">
              <a:spcBef>
                <a:spcPct val="50000"/>
              </a:spcBef>
              <a:defRPr/>
            </a:pPr>
            <a:endParaRPr lang="zh-CN" altLang="en-US" sz="600" b="0" smtClean="0">
              <a:solidFill>
                <a:srgbClr val="000000"/>
              </a:solidFill>
              <a:cs typeface="Arial"/>
            </a:endParaRPr>
          </a:p>
        </p:txBody>
      </p:sp>
    </p:spTree>
    <p:extLst>
      <p:ext uri="{BB962C8B-B14F-4D97-AF65-F5344CB8AC3E}">
        <p14:creationId xmlns:p14="http://schemas.microsoft.com/office/powerpoint/2010/main" val="34301504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Lst>
  <p:transition advClick="0"/>
  <p:hf hdr="0" ftr="0" dt="0"/>
  <p:txStyles>
    <p:titleStyle>
      <a:lvl1pPr algn="l" defTabSz="1006475" rtl="0" eaLnBrk="0" fontAlgn="base" hangingPunct="0">
        <a:spcBef>
          <a:spcPct val="0"/>
        </a:spcBef>
        <a:spcAft>
          <a:spcPct val="0"/>
        </a:spcAft>
        <a:defRPr sz="2800">
          <a:solidFill>
            <a:schemeClr val="tx2"/>
          </a:solidFill>
          <a:latin typeface="+mj-lt"/>
          <a:ea typeface="+mj-ea"/>
          <a:cs typeface="+mj-cs"/>
        </a:defRPr>
      </a:lvl1pPr>
      <a:lvl2pPr algn="l" defTabSz="1006475" rtl="0" eaLnBrk="0" fontAlgn="base" hangingPunct="0">
        <a:spcBef>
          <a:spcPct val="0"/>
        </a:spcBef>
        <a:spcAft>
          <a:spcPct val="0"/>
        </a:spcAft>
        <a:defRPr sz="2800">
          <a:solidFill>
            <a:schemeClr val="tx2"/>
          </a:solidFill>
          <a:latin typeface="UBSHeadline" pitchFamily="18" charset="0"/>
          <a:ea typeface="STKaiti" pitchFamily="2" charset="-122"/>
          <a:cs typeface="Arial" charset="0"/>
        </a:defRPr>
      </a:lvl2pPr>
      <a:lvl3pPr algn="l" defTabSz="1006475" rtl="0" eaLnBrk="0" fontAlgn="base" hangingPunct="0">
        <a:spcBef>
          <a:spcPct val="0"/>
        </a:spcBef>
        <a:spcAft>
          <a:spcPct val="0"/>
        </a:spcAft>
        <a:defRPr sz="2800">
          <a:solidFill>
            <a:schemeClr val="tx2"/>
          </a:solidFill>
          <a:latin typeface="UBSHeadline" pitchFamily="18" charset="0"/>
          <a:ea typeface="STKaiti" pitchFamily="2" charset="-122"/>
          <a:cs typeface="Arial" charset="0"/>
        </a:defRPr>
      </a:lvl3pPr>
      <a:lvl4pPr algn="l" defTabSz="1006475" rtl="0" eaLnBrk="0" fontAlgn="base" hangingPunct="0">
        <a:spcBef>
          <a:spcPct val="0"/>
        </a:spcBef>
        <a:spcAft>
          <a:spcPct val="0"/>
        </a:spcAft>
        <a:defRPr sz="2800">
          <a:solidFill>
            <a:schemeClr val="tx2"/>
          </a:solidFill>
          <a:latin typeface="UBSHeadline" pitchFamily="18" charset="0"/>
          <a:ea typeface="STKaiti" pitchFamily="2" charset="-122"/>
          <a:cs typeface="Arial" charset="0"/>
        </a:defRPr>
      </a:lvl4pPr>
      <a:lvl5pPr algn="l" defTabSz="1006475" rtl="0" eaLnBrk="0" fontAlgn="base" hangingPunct="0">
        <a:spcBef>
          <a:spcPct val="0"/>
        </a:spcBef>
        <a:spcAft>
          <a:spcPct val="0"/>
        </a:spcAft>
        <a:defRPr sz="2800">
          <a:solidFill>
            <a:schemeClr val="tx2"/>
          </a:solidFill>
          <a:latin typeface="UBSHeadline" pitchFamily="18" charset="0"/>
          <a:ea typeface="STKaiti" pitchFamily="2" charset="-122"/>
          <a:cs typeface="Arial" charset="0"/>
        </a:defRPr>
      </a:lvl5pPr>
      <a:lvl6pPr marL="457200" algn="l" defTabSz="1006475" rtl="0" fontAlgn="base">
        <a:spcBef>
          <a:spcPct val="0"/>
        </a:spcBef>
        <a:spcAft>
          <a:spcPct val="0"/>
        </a:spcAft>
        <a:defRPr sz="2800">
          <a:solidFill>
            <a:schemeClr val="tx2"/>
          </a:solidFill>
          <a:latin typeface="UBSHeadline" pitchFamily="18" charset="0"/>
          <a:ea typeface="STKaiti" pitchFamily="2" charset="-122"/>
          <a:cs typeface="Arial" charset="0"/>
        </a:defRPr>
      </a:lvl6pPr>
      <a:lvl7pPr marL="914400" algn="l" defTabSz="1006475" rtl="0" fontAlgn="base">
        <a:spcBef>
          <a:spcPct val="0"/>
        </a:spcBef>
        <a:spcAft>
          <a:spcPct val="0"/>
        </a:spcAft>
        <a:defRPr sz="2800">
          <a:solidFill>
            <a:schemeClr val="tx2"/>
          </a:solidFill>
          <a:latin typeface="UBSHeadline" pitchFamily="18" charset="0"/>
          <a:ea typeface="STKaiti" pitchFamily="2" charset="-122"/>
          <a:cs typeface="Arial" charset="0"/>
        </a:defRPr>
      </a:lvl7pPr>
      <a:lvl8pPr marL="1371600" algn="l" defTabSz="1006475" rtl="0" fontAlgn="base">
        <a:spcBef>
          <a:spcPct val="0"/>
        </a:spcBef>
        <a:spcAft>
          <a:spcPct val="0"/>
        </a:spcAft>
        <a:defRPr sz="2800">
          <a:solidFill>
            <a:schemeClr val="tx2"/>
          </a:solidFill>
          <a:latin typeface="UBSHeadline" pitchFamily="18" charset="0"/>
          <a:ea typeface="STKaiti" pitchFamily="2" charset="-122"/>
          <a:cs typeface="Arial" charset="0"/>
        </a:defRPr>
      </a:lvl8pPr>
      <a:lvl9pPr marL="1828800" algn="l" defTabSz="1006475" rtl="0" fontAlgn="base">
        <a:spcBef>
          <a:spcPct val="0"/>
        </a:spcBef>
        <a:spcAft>
          <a:spcPct val="0"/>
        </a:spcAft>
        <a:defRPr sz="2800">
          <a:solidFill>
            <a:schemeClr val="tx2"/>
          </a:solidFill>
          <a:latin typeface="UBSHeadline" pitchFamily="18" charset="0"/>
          <a:ea typeface="STKaiti" pitchFamily="2" charset="-122"/>
          <a:cs typeface="Arial" charset="0"/>
        </a:defRPr>
      </a:lvl9pPr>
    </p:titleStyle>
    <p:bodyStyle>
      <a:lvl1pPr algn="l" defTabSz="1006475" rtl="0" eaLnBrk="0" fontAlgn="base" hangingPunct="0">
        <a:spcBef>
          <a:spcPct val="100000"/>
        </a:spcBef>
        <a:spcAft>
          <a:spcPct val="0"/>
        </a:spcAft>
        <a:buClr>
          <a:srgbClr val="5B77CC"/>
        </a:buClr>
        <a:buSzPct val="25000"/>
        <a:buFont typeface="Symbol" pitchFamily="18" charset="2"/>
        <a:defRPr sz="1100">
          <a:solidFill>
            <a:schemeClr val="tx1"/>
          </a:solidFill>
          <a:latin typeface="+mn-lt"/>
          <a:ea typeface="+mn-ea"/>
          <a:cs typeface="+mn-cs"/>
        </a:defRPr>
      </a:lvl1pPr>
      <a:lvl2pPr marL="1588" algn="l" defTabSz="1006475" rtl="0" eaLnBrk="0" fontAlgn="base" hangingPunct="0">
        <a:spcBef>
          <a:spcPct val="50000"/>
        </a:spcBef>
        <a:spcAft>
          <a:spcPct val="0"/>
        </a:spcAft>
        <a:buClr>
          <a:schemeClr val="tx1"/>
        </a:buClr>
        <a:buSzPct val="25000"/>
        <a:defRPr sz="1100">
          <a:solidFill>
            <a:schemeClr val="tx1"/>
          </a:solidFill>
          <a:latin typeface="+mn-lt"/>
          <a:ea typeface="+mn-ea"/>
          <a:cs typeface="+mn-cs"/>
        </a:defRPr>
      </a:lvl2pPr>
      <a:lvl3pPr marL="228600" indent="-225425" algn="l" defTabSz="1006475" rtl="0" eaLnBrk="0" fontAlgn="base" hangingPunct="0">
        <a:spcBef>
          <a:spcPct val="50000"/>
        </a:spcBef>
        <a:spcAft>
          <a:spcPct val="0"/>
        </a:spcAft>
        <a:buClr>
          <a:schemeClr val="tx1"/>
        </a:buClr>
        <a:buFont typeface="Symbol" pitchFamily="18" charset="2"/>
        <a:buChar char="¨"/>
        <a:defRPr sz="1100">
          <a:solidFill>
            <a:schemeClr val="tx1"/>
          </a:solidFill>
          <a:latin typeface="+mn-lt"/>
          <a:ea typeface="+mn-ea"/>
          <a:cs typeface="+mn-cs"/>
        </a:defRPr>
      </a:lvl3pPr>
      <a:lvl4pPr marL="457200" indent="-227013"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cs typeface="+mn-cs"/>
        </a:defRPr>
      </a:lvl4pPr>
      <a:lvl5pPr marL="6842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cs typeface="+mn-cs"/>
        </a:defRPr>
      </a:lvl5pPr>
      <a:lvl6pPr marL="1141413" indent="-225425" algn="l" defTabSz="1006475" rtl="0" fontAlgn="base">
        <a:spcBef>
          <a:spcPct val="25000"/>
        </a:spcBef>
        <a:spcAft>
          <a:spcPct val="0"/>
        </a:spcAft>
        <a:buClr>
          <a:schemeClr val="tx1"/>
        </a:buClr>
        <a:buSzPct val="84000"/>
        <a:buChar char="–"/>
        <a:defRPr sz="1100">
          <a:solidFill>
            <a:schemeClr val="tx1"/>
          </a:solidFill>
          <a:latin typeface="+mn-lt"/>
          <a:ea typeface="+mn-ea"/>
          <a:cs typeface="+mn-cs"/>
        </a:defRPr>
      </a:lvl6pPr>
      <a:lvl7pPr marL="1598613" indent="-225425" algn="l" defTabSz="1006475" rtl="0" fontAlgn="base">
        <a:spcBef>
          <a:spcPct val="25000"/>
        </a:spcBef>
        <a:spcAft>
          <a:spcPct val="0"/>
        </a:spcAft>
        <a:buClr>
          <a:schemeClr val="tx1"/>
        </a:buClr>
        <a:buSzPct val="84000"/>
        <a:buChar char="–"/>
        <a:defRPr sz="1100">
          <a:solidFill>
            <a:schemeClr val="tx1"/>
          </a:solidFill>
          <a:latin typeface="+mn-lt"/>
          <a:ea typeface="+mn-ea"/>
          <a:cs typeface="+mn-cs"/>
        </a:defRPr>
      </a:lvl7pPr>
      <a:lvl8pPr marL="2055813" indent="-225425" algn="l" defTabSz="1006475" rtl="0" fontAlgn="base">
        <a:spcBef>
          <a:spcPct val="25000"/>
        </a:spcBef>
        <a:spcAft>
          <a:spcPct val="0"/>
        </a:spcAft>
        <a:buClr>
          <a:schemeClr val="tx1"/>
        </a:buClr>
        <a:buSzPct val="84000"/>
        <a:buChar char="–"/>
        <a:defRPr sz="1100">
          <a:solidFill>
            <a:schemeClr val="tx1"/>
          </a:solidFill>
          <a:latin typeface="+mn-lt"/>
          <a:ea typeface="+mn-ea"/>
          <a:cs typeface="+mn-cs"/>
        </a:defRPr>
      </a:lvl8pPr>
      <a:lvl9pPr marL="2513013" indent="-225425" algn="l" defTabSz="1006475" rtl="0" fontAlgn="base">
        <a:spcBef>
          <a:spcPct val="25000"/>
        </a:spcBef>
        <a:spcAft>
          <a:spcPct val="0"/>
        </a:spcAft>
        <a:buClr>
          <a:schemeClr val="tx1"/>
        </a:buClr>
        <a:buSzPct val="84000"/>
        <a:buChar char="–"/>
        <a:defRPr sz="11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0058400" cy="7543800"/>
          </a:xfrm>
          <a:prstGeom prst="rect">
            <a:avLst/>
          </a:prstGeom>
        </p:spPr>
      </p:pic>
      <p:sp>
        <p:nvSpPr>
          <p:cNvPr id="1027" name="PAGE HEADING"/>
          <p:cNvSpPr>
            <a:spLocks noGrp="1" noChangeArrowheads="1"/>
          </p:cNvSpPr>
          <p:nvPr>
            <p:ph type="title"/>
          </p:nvPr>
        </p:nvSpPr>
        <p:spPr bwMode="auto">
          <a:xfrm>
            <a:off x="765175" y="0"/>
            <a:ext cx="8653463" cy="9413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dirty="0" smtClean="0"/>
              <a:t>Click to edit Master title style</a:t>
            </a:r>
          </a:p>
        </p:txBody>
      </p:sp>
      <p:sp>
        <p:nvSpPr>
          <p:cNvPr id="1028" name="BODY TEXT"/>
          <p:cNvSpPr>
            <a:spLocks noGrp="1" noChangeArrowheads="1"/>
          </p:cNvSpPr>
          <p:nvPr>
            <p:ph type="body" idx="1"/>
          </p:nvPr>
        </p:nvSpPr>
        <p:spPr bwMode="auto">
          <a:xfrm>
            <a:off x="765175" y="1681163"/>
            <a:ext cx="7251700" cy="4930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9" name="THIN BLUE LINE"/>
          <p:cNvSpPr>
            <a:spLocks noChangeShapeType="1"/>
          </p:cNvSpPr>
          <p:nvPr/>
        </p:nvSpPr>
        <p:spPr bwMode="auto">
          <a:xfrm>
            <a:off x="771525" y="984250"/>
            <a:ext cx="8647113" cy="0"/>
          </a:xfrm>
          <a:prstGeom prst="line">
            <a:avLst/>
          </a:prstGeom>
          <a:noFill/>
          <a:ln w="9525">
            <a:solidFill>
              <a:srgbClr val="969696"/>
            </a:solidFill>
            <a:round/>
            <a:headEnd/>
            <a:tailEnd/>
          </a:ln>
        </p:spPr>
        <p:txBody>
          <a:bodyPr wrap="none" anchor="ctr"/>
          <a:lstStyle/>
          <a:p>
            <a:endParaRPr lang="en-GB">
              <a:solidFill>
                <a:srgbClr val="000000"/>
              </a:solidFill>
            </a:endParaRPr>
          </a:p>
        </p:txBody>
      </p:sp>
      <p:sp>
        <p:nvSpPr>
          <p:cNvPr id="1030" name="DOCUMENT ID" hidden="1"/>
          <p:cNvSpPr>
            <a:spLocks noChangeArrowheads="1"/>
          </p:cNvSpPr>
          <p:nvPr/>
        </p:nvSpPr>
        <p:spPr bwMode="auto">
          <a:xfrm>
            <a:off x="2108200" y="423863"/>
            <a:ext cx="7313613" cy="92075"/>
          </a:xfrm>
          <a:prstGeom prst="rect">
            <a:avLst/>
          </a:prstGeom>
          <a:noFill/>
          <a:ln w="9525">
            <a:noFill/>
            <a:miter lim="800000"/>
            <a:headEnd/>
            <a:tailEnd/>
          </a:ln>
        </p:spPr>
        <p:txBody>
          <a:bodyPr lIns="0" tIns="0" rIns="0" bIns="0"/>
          <a:lstStyle/>
          <a:p>
            <a:pPr algn="r" eaLnBrk="0" hangingPunct="0"/>
            <a:r>
              <a:rPr lang="en-GB" sz="600" b="0" noProof="1">
                <a:solidFill>
                  <a:srgbClr val="FFFFFF"/>
                </a:solidFill>
                <a:cs typeface="Times New Roman" pitchFamily="18" charset="0"/>
              </a:rPr>
              <a:t>C:\DPS NEW\Pres\PPT\PresPrint.pot</a:t>
            </a:r>
            <a:endParaRPr lang="en-GB" sz="2400" b="0" noProof="1">
              <a:solidFill>
                <a:srgbClr val="FFFFFF"/>
              </a:solidFill>
              <a:cs typeface="Times New Roman" pitchFamily="18" charset="0"/>
            </a:endParaRPr>
          </a:p>
        </p:txBody>
      </p:sp>
      <p:sp>
        <p:nvSpPr>
          <p:cNvPr id="8" name="Oval 7"/>
          <p:cNvSpPr/>
          <p:nvPr/>
        </p:nvSpPr>
        <p:spPr bwMode="auto">
          <a:xfrm>
            <a:off x="9344025" y="7010400"/>
            <a:ext cx="282575" cy="268288"/>
          </a:xfrm>
          <a:prstGeom prst="ellipse">
            <a:avLst/>
          </a:prstGeom>
          <a:solidFill>
            <a:schemeClr val="bg1">
              <a:lumMod val="75000"/>
            </a:schemeClr>
          </a:solidFill>
          <a:ln w="19050" cap="flat" cmpd="sng" algn="ctr">
            <a:noFill/>
            <a:prstDash val="solid"/>
            <a:round/>
            <a:headEnd type="none" w="med" len="med"/>
            <a:tailEnd type="none" w="med" len="med"/>
          </a:ln>
          <a:effectLst/>
          <a:extLst/>
        </p:spPr>
        <p:txBody>
          <a:bodyPr lIns="0" tIns="0" rIns="0" bIns="0"/>
          <a:lstStyle/>
          <a:p>
            <a:pPr algn="ctr" eaLnBrk="0" hangingPunct="0">
              <a:spcBef>
                <a:spcPct val="50000"/>
              </a:spcBef>
              <a:defRPr/>
            </a:pPr>
            <a:endParaRPr lang="en-US">
              <a:solidFill>
                <a:srgbClr val="000000"/>
              </a:solidFill>
              <a:latin typeface="Frutiger 45 Light" pitchFamily="34" charset="0"/>
            </a:endParaRPr>
          </a:p>
        </p:txBody>
      </p:sp>
      <p:sp>
        <p:nvSpPr>
          <p:cNvPr id="9" name="PAGE NUMBER"/>
          <p:cNvSpPr>
            <a:spLocks noGrp="1" noChangeArrowheads="1"/>
          </p:cNvSpPr>
          <p:nvPr>
            <p:ph type="sldNum" sz="quarter" idx="4"/>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r" eaLnBrk="0" hangingPunct="0">
              <a:spcBef>
                <a:spcPct val="0"/>
              </a:spcBef>
              <a:defRPr sz="900" b="0">
                <a:latin typeface="Frutiger 45 Light" pitchFamily="34" charset="0"/>
                <a:ea typeface="Arial Unicode MS" pitchFamily="34" charset="-122"/>
                <a:cs typeface="Arial Unicode MS" pitchFamily="34" charset="-122"/>
              </a:defRPr>
            </a:lvl1pPr>
          </a:lstStyle>
          <a:p>
            <a:pPr>
              <a:defRPr/>
            </a:pPr>
            <a:fld id="{55794A34-9EEC-4AF2-99A7-4C274D0DA462}"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470610753"/>
      </p:ext>
    </p:extLst>
  </p:cSld>
  <p:clrMap bg1="lt1" tx1="dk1" bg2="lt2" tx2="dk2" accent1="accent1" accent2="accent2" accent3="accent3" accent4="accent4" accent5="accent5" accent6="accent6" hlink="hlink" folHlink="folHlink"/>
  <p:sldLayoutIdLst>
    <p:sldLayoutId id="2147484260"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Lst>
  <p:transition advClick="0"/>
  <p:timing>
    <p:tnLst>
      <p:par>
        <p:cTn id="1" dur="indefinite" restart="never" nodeType="tmRoot"/>
      </p:par>
    </p:tnLst>
  </p:timing>
  <p:txStyles>
    <p:titleStyle>
      <a:lvl1pPr algn="l" defTabSz="1006475" rtl="0" eaLnBrk="0" fontAlgn="base" hangingPunct="0">
        <a:spcBef>
          <a:spcPct val="0"/>
        </a:spcBef>
        <a:spcAft>
          <a:spcPct val="0"/>
        </a:spcAft>
        <a:defRPr sz="2800">
          <a:solidFill>
            <a:schemeClr val="tx2"/>
          </a:solidFill>
          <a:latin typeface="+mj-lt"/>
          <a:ea typeface="+mj-ea"/>
          <a:cs typeface="+mj-cs"/>
        </a:defRPr>
      </a:lvl1pPr>
      <a:lvl2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2pPr>
      <a:lvl3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3pPr>
      <a:lvl4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4pPr>
      <a:lvl5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5pPr>
      <a:lvl6pPr marL="4572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6pPr>
      <a:lvl7pPr marL="9144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7pPr>
      <a:lvl8pPr marL="13716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8pPr>
      <a:lvl9pPr marL="18288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9pPr>
    </p:titleStyle>
    <p:bodyStyle>
      <a:lvl1pPr marL="342900" indent="-342900" algn="l" defTabSz="1006475" rtl="0" eaLnBrk="0" fontAlgn="base" hangingPunct="0">
        <a:spcBef>
          <a:spcPct val="100000"/>
        </a:spcBef>
        <a:spcAft>
          <a:spcPct val="0"/>
        </a:spcAft>
        <a:buClr>
          <a:srgbClr val="5B77CC"/>
        </a:buClr>
        <a:buSzPct val="25000"/>
        <a:buFont typeface="Symbol" pitchFamily="18" charset="2"/>
        <a:defRPr sz="1100">
          <a:solidFill>
            <a:schemeClr val="tx1"/>
          </a:solidFill>
          <a:latin typeface="+mn-lt"/>
          <a:ea typeface="+mn-ea"/>
          <a:cs typeface="+mn-cs"/>
        </a:defRPr>
      </a:lvl1pPr>
      <a:lvl2pPr marL="1588" indent="455613" algn="l" defTabSz="1006475" rtl="0" eaLnBrk="0" fontAlgn="base" hangingPunct="0">
        <a:spcBef>
          <a:spcPct val="50000"/>
        </a:spcBef>
        <a:spcAft>
          <a:spcPct val="0"/>
        </a:spcAft>
        <a:buClr>
          <a:schemeClr val="tx1"/>
        </a:buClr>
        <a:buSzPct val="25000"/>
        <a:defRPr sz="1100">
          <a:solidFill>
            <a:schemeClr val="tx1"/>
          </a:solidFill>
          <a:latin typeface="+mn-lt"/>
          <a:ea typeface="+mn-ea"/>
        </a:defRPr>
      </a:lvl2pPr>
      <a:lvl3pPr marL="228600" indent="-225425" algn="l" defTabSz="1006475" rtl="0" eaLnBrk="0" fontAlgn="base" hangingPunct="0">
        <a:spcBef>
          <a:spcPct val="50000"/>
        </a:spcBef>
        <a:spcAft>
          <a:spcPct val="0"/>
        </a:spcAft>
        <a:buClr>
          <a:schemeClr val="tx1"/>
        </a:buClr>
        <a:buFont typeface="Symbol" pitchFamily="18" charset="2"/>
        <a:buChar char="¨"/>
        <a:defRPr sz="1100">
          <a:solidFill>
            <a:schemeClr val="tx1"/>
          </a:solidFill>
          <a:latin typeface="+mn-lt"/>
          <a:ea typeface="+mn-ea"/>
        </a:defRPr>
      </a:lvl3pPr>
      <a:lvl4pPr marL="457200" indent="-227013"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4pPr>
      <a:lvl5pPr marL="6842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5pPr>
      <a:lvl6pPr marL="11414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6pPr>
      <a:lvl7pPr marL="15986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7pPr>
      <a:lvl8pPr marL="20558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8pPr>
      <a:lvl9pPr marL="25130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0058400" cy="7543800"/>
          </a:xfrm>
          <a:prstGeom prst="rect">
            <a:avLst/>
          </a:prstGeom>
        </p:spPr>
      </p:pic>
      <p:sp>
        <p:nvSpPr>
          <p:cNvPr id="1027" name="PAGE HEADING"/>
          <p:cNvSpPr>
            <a:spLocks noGrp="1" noChangeArrowheads="1"/>
          </p:cNvSpPr>
          <p:nvPr>
            <p:ph type="title"/>
          </p:nvPr>
        </p:nvSpPr>
        <p:spPr bwMode="auto">
          <a:xfrm>
            <a:off x="765175" y="0"/>
            <a:ext cx="8653463" cy="9413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dirty="0" smtClean="0"/>
              <a:t>Click to edit Master title style</a:t>
            </a:r>
          </a:p>
        </p:txBody>
      </p:sp>
      <p:sp>
        <p:nvSpPr>
          <p:cNvPr id="1028" name="BODY TEXT"/>
          <p:cNvSpPr>
            <a:spLocks noGrp="1" noChangeArrowheads="1"/>
          </p:cNvSpPr>
          <p:nvPr>
            <p:ph type="body" idx="1"/>
          </p:nvPr>
        </p:nvSpPr>
        <p:spPr bwMode="auto">
          <a:xfrm>
            <a:off x="765175" y="1681163"/>
            <a:ext cx="7251700" cy="4930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9" name="THIN BLUE LINE"/>
          <p:cNvSpPr>
            <a:spLocks noChangeShapeType="1"/>
          </p:cNvSpPr>
          <p:nvPr/>
        </p:nvSpPr>
        <p:spPr bwMode="auto">
          <a:xfrm>
            <a:off x="771525" y="984250"/>
            <a:ext cx="8647113" cy="0"/>
          </a:xfrm>
          <a:prstGeom prst="line">
            <a:avLst/>
          </a:prstGeom>
          <a:noFill/>
          <a:ln w="9525">
            <a:solidFill>
              <a:srgbClr val="969696"/>
            </a:solidFill>
            <a:round/>
            <a:headEnd/>
            <a:tailEnd/>
          </a:ln>
        </p:spPr>
        <p:txBody>
          <a:bodyPr wrap="none" anchor="ctr"/>
          <a:lstStyle/>
          <a:p>
            <a:endParaRPr lang="en-GB">
              <a:solidFill>
                <a:srgbClr val="000000"/>
              </a:solidFill>
            </a:endParaRPr>
          </a:p>
        </p:txBody>
      </p:sp>
      <p:sp>
        <p:nvSpPr>
          <p:cNvPr id="1030" name="DOCUMENT ID" hidden="1"/>
          <p:cNvSpPr>
            <a:spLocks noChangeArrowheads="1"/>
          </p:cNvSpPr>
          <p:nvPr/>
        </p:nvSpPr>
        <p:spPr bwMode="auto">
          <a:xfrm>
            <a:off x="2108200" y="423863"/>
            <a:ext cx="7313613" cy="92075"/>
          </a:xfrm>
          <a:prstGeom prst="rect">
            <a:avLst/>
          </a:prstGeom>
          <a:noFill/>
          <a:ln w="9525">
            <a:noFill/>
            <a:miter lim="800000"/>
            <a:headEnd/>
            <a:tailEnd/>
          </a:ln>
        </p:spPr>
        <p:txBody>
          <a:bodyPr lIns="0" tIns="0" rIns="0" bIns="0"/>
          <a:lstStyle/>
          <a:p>
            <a:pPr algn="r" eaLnBrk="0" hangingPunct="0"/>
            <a:r>
              <a:rPr lang="en-GB" sz="600" b="0" noProof="1">
                <a:solidFill>
                  <a:srgbClr val="FFFFFF"/>
                </a:solidFill>
                <a:cs typeface="Times New Roman" pitchFamily="18" charset="0"/>
              </a:rPr>
              <a:t>C:\DPS NEW\Pres\PPT\PresPrint.pot</a:t>
            </a:r>
            <a:endParaRPr lang="en-GB" sz="2400" b="0" noProof="1">
              <a:solidFill>
                <a:srgbClr val="FFFFFF"/>
              </a:solidFill>
              <a:cs typeface="Times New Roman" pitchFamily="18" charset="0"/>
            </a:endParaRPr>
          </a:p>
        </p:txBody>
      </p:sp>
      <p:sp>
        <p:nvSpPr>
          <p:cNvPr id="8" name="Oval 7"/>
          <p:cNvSpPr/>
          <p:nvPr/>
        </p:nvSpPr>
        <p:spPr bwMode="auto">
          <a:xfrm>
            <a:off x="9344025" y="7010400"/>
            <a:ext cx="282575" cy="268288"/>
          </a:xfrm>
          <a:prstGeom prst="ellipse">
            <a:avLst/>
          </a:prstGeom>
          <a:solidFill>
            <a:schemeClr val="bg1">
              <a:lumMod val="75000"/>
            </a:schemeClr>
          </a:solidFill>
          <a:ln w="19050" cap="flat" cmpd="sng" algn="ctr">
            <a:noFill/>
            <a:prstDash val="solid"/>
            <a:round/>
            <a:headEnd type="none" w="med" len="med"/>
            <a:tailEnd type="none" w="med" len="med"/>
          </a:ln>
          <a:effectLst/>
          <a:extLst/>
        </p:spPr>
        <p:txBody>
          <a:bodyPr lIns="0" tIns="0" rIns="0" bIns="0"/>
          <a:lstStyle/>
          <a:p>
            <a:pPr algn="ctr" eaLnBrk="0" hangingPunct="0">
              <a:spcBef>
                <a:spcPct val="50000"/>
              </a:spcBef>
              <a:defRPr/>
            </a:pPr>
            <a:endParaRPr lang="en-US">
              <a:solidFill>
                <a:srgbClr val="000000"/>
              </a:solidFill>
              <a:latin typeface="Frutiger 45 Light" pitchFamily="34" charset="0"/>
            </a:endParaRPr>
          </a:p>
        </p:txBody>
      </p:sp>
      <p:sp>
        <p:nvSpPr>
          <p:cNvPr id="9" name="PAGE NUMBER"/>
          <p:cNvSpPr>
            <a:spLocks noGrp="1" noChangeArrowheads="1"/>
          </p:cNvSpPr>
          <p:nvPr>
            <p:ph type="sldNum" sz="quarter" idx="4"/>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bodyPr>
          <a:lstStyle>
            <a:lvl1pPr algn="r" eaLnBrk="0" hangingPunct="0">
              <a:spcBef>
                <a:spcPct val="0"/>
              </a:spcBef>
              <a:defRPr sz="900" b="0">
                <a:latin typeface="Frutiger 45 Light" pitchFamily="34" charset="0"/>
                <a:ea typeface="Arial Unicode MS" pitchFamily="34" charset="-122"/>
                <a:cs typeface="Arial Unicode MS" pitchFamily="34" charset="-122"/>
              </a:defRPr>
            </a:lvl1pPr>
          </a:lstStyle>
          <a:p>
            <a:pPr>
              <a:defRPr/>
            </a:pPr>
            <a:fld id="{55794A34-9EEC-4AF2-99A7-4C274D0DA462}" type="slidenum">
              <a:rPr lang="en-US" altLang="zh-CN">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384667962"/>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Lst>
  <p:transition advClick="0"/>
  <p:timing>
    <p:tnLst>
      <p:par>
        <p:cTn id="1" dur="indefinite" restart="never" nodeType="tmRoot"/>
      </p:par>
    </p:tnLst>
  </p:timing>
  <p:txStyles>
    <p:titleStyle>
      <a:lvl1pPr algn="l" defTabSz="1006475" rtl="0" eaLnBrk="0" fontAlgn="base" hangingPunct="0">
        <a:spcBef>
          <a:spcPct val="0"/>
        </a:spcBef>
        <a:spcAft>
          <a:spcPct val="0"/>
        </a:spcAft>
        <a:defRPr sz="2800">
          <a:solidFill>
            <a:schemeClr val="tx2"/>
          </a:solidFill>
          <a:latin typeface="+mj-lt"/>
          <a:ea typeface="+mj-ea"/>
          <a:cs typeface="+mj-cs"/>
        </a:defRPr>
      </a:lvl1pPr>
      <a:lvl2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2pPr>
      <a:lvl3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3pPr>
      <a:lvl4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4pPr>
      <a:lvl5pPr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5pPr>
      <a:lvl6pPr marL="4572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6pPr>
      <a:lvl7pPr marL="9144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7pPr>
      <a:lvl8pPr marL="13716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8pPr>
      <a:lvl9pPr marL="1828800" algn="l" defTabSz="1006475" rtl="0" eaLnBrk="0" fontAlgn="base" hangingPunct="0">
        <a:spcBef>
          <a:spcPct val="0"/>
        </a:spcBef>
        <a:spcAft>
          <a:spcPct val="0"/>
        </a:spcAft>
        <a:defRPr sz="2800">
          <a:solidFill>
            <a:schemeClr val="tx2"/>
          </a:solidFill>
          <a:latin typeface="Frutiger 45 Light" pitchFamily="34" charset="0"/>
          <a:ea typeface="STKaiti" pitchFamily="2" charset="-122"/>
        </a:defRPr>
      </a:lvl9pPr>
    </p:titleStyle>
    <p:bodyStyle>
      <a:lvl1pPr marL="342900" indent="-342900" algn="l" defTabSz="1006475" rtl="0" eaLnBrk="0" fontAlgn="base" hangingPunct="0">
        <a:spcBef>
          <a:spcPct val="100000"/>
        </a:spcBef>
        <a:spcAft>
          <a:spcPct val="0"/>
        </a:spcAft>
        <a:buClr>
          <a:srgbClr val="5B77CC"/>
        </a:buClr>
        <a:buSzPct val="25000"/>
        <a:buFont typeface="Symbol" pitchFamily="18" charset="2"/>
        <a:defRPr sz="1100">
          <a:solidFill>
            <a:schemeClr val="tx1"/>
          </a:solidFill>
          <a:latin typeface="+mn-lt"/>
          <a:ea typeface="+mn-ea"/>
          <a:cs typeface="+mn-cs"/>
        </a:defRPr>
      </a:lvl1pPr>
      <a:lvl2pPr marL="1588" indent="455613" algn="l" defTabSz="1006475" rtl="0" eaLnBrk="0" fontAlgn="base" hangingPunct="0">
        <a:spcBef>
          <a:spcPct val="50000"/>
        </a:spcBef>
        <a:spcAft>
          <a:spcPct val="0"/>
        </a:spcAft>
        <a:buClr>
          <a:schemeClr val="tx1"/>
        </a:buClr>
        <a:buSzPct val="25000"/>
        <a:defRPr sz="1100">
          <a:solidFill>
            <a:schemeClr val="tx1"/>
          </a:solidFill>
          <a:latin typeface="+mn-lt"/>
          <a:ea typeface="+mn-ea"/>
        </a:defRPr>
      </a:lvl2pPr>
      <a:lvl3pPr marL="228600" indent="-225425" algn="l" defTabSz="1006475" rtl="0" eaLnBrk="0" fontAlgn="base" hangingPunct="0">
        <a:spcBef>
          <a:spcPct val="50000"/>
        </a:spcBef>
        <a:spcAft>
          <a:spcPct val="0"/>
        </a:spcAft>
        <a:buClr>
          <a:schemeClr val="tx1"/>
        </a:buClr>
        <a:buFont typeface="Symbol" pitchFamily="18" charset="2"/>
        <a:buChar char="¨"/>
        <a:defRPr sz="1100">
          <a:solidFill>
            <a:schemeClr val="tx1"/>
          </a:solidFill>
          <a:latin typeface="+mn-lt"/>
          <a:ea typeface="+mn-ea"/>
        </a:defRPr>
      </a:lvl3pPr>
      <a:lvl4pPr marL="457200" indent="-227013"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4pPr>
      <a:lvl5pPr marL="6842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5pPr>
      <a:lvl6pPr marL="11414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6pPr>
      <a:lvl7pPr marL="15986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7pPr>
      <a:lvl8pPr marL="20558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8pPr>
      <a:lvl9pPr marL="2513013" indent="-225425" algn="l" defTabSz="1006475" rtl="0" eaLnBrk="0" fontAlgn="base" hangingPunct="0">
        <a:spcBef>
          <a:spcPct val="25000"/>
        </a:spcBef>
        <a:spcAft>
          <a:spcPct val="0"/>
        </a:spcAft>
        <a:buClr>
          <a:schemeClr val="tx1"/>
        </a:buClr>
        <a:buSzPct val="84000"/>
        <a:buChar char="–"/>
        <a:defRPr sz="11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emf"/><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hyperlink" Target="http://web.kalid.com.cn/forminfo31199.asp?//china-minsheng-banking-logo" TargetMode="Externa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slideLayout" Target="../slideLayouts/slideLayout6.xml"/><Relationship Id="rId7" Type="http://schemas.openxmlformats.org/officeDocument/2006/relationships/chart" Target="../charts/chart24.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chart" Target="../charts/chart28.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slideLayout" Target="../slideLayouts/slideLayout6.xml"/><Relationship Id="rId7" Type="http://schemas.openxmlformats.org/officeDocument/2006/relationships/chart" Target="../charts/chart3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tags" Target="../tags/tag53.xml"/><Relationship Id="rId7" Type="http://schemas.openxmlformats.org/officeDocument/2006/relationships/notesSlide" Target="../notesSlides/notesSlide1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7.xml"/><Relationship Id="rId11" Type="http://schemas.openxmlformats.org/officeDocument/2006/relationships/chart" Target="../charts/chart36.xml"/><Relationship Id="rId5" Type="http://schemas.openxmlformats.org/officeDocument/2006/relationships/tags" Target="../tags/tag55.xml"/><Relationship Id="rId10" Type="http://schemas.openxmlformats.org/officeDocument/2006/relationships/chart" Target="../charts/chart35.xml"/><Relationship Id="rId4" Type="http://schemas.openxmlformats.org/officeDocument/2006/relationships/tags" Target="../tags/tag54.xml"/><Relationship Id="rId9" Type="http://schemas.openxmlformats.org/officeDocument/2006/relationships/chart" Target="../charts/chart34.xml"/></Relationships>
</file>

<file path=ppt/slides/_rels/slide14.xml.rels><?xml version="1.0" encoding="UTF-8" standalone="yes"?>
<Relationships xmlns="http://schemas.openxmlformats.org/package/2006/relationships"><Relationship Id="rId8" Type="http://schemas.openxmlformats.org/officeDocument/2006/relationships/chart" Target="../charts/chart41.xml"/><Relationship Id="rId3" Type="http://schemas.openxmlformats.org/officeDocument/2006/relationships/notesSlide" Target="../notesSlides/notesSlide13.xml"/><Relationship Id="rId7" Type="http://schemas.openxmlformats.org/officeDocument/2006/relationships/chart" Target="../charts/chart40.xml"/><Relationship Id="rId2" Type="http://schemas.openxmlformats.org/officeDocument/2006/relationships/slideLayout" Target="../slideLayouts/slideLayout7.xml"/><Relationship Id="rId1" Type="http://schemas.openxmlformats.org/officeDocument/2006/relationships/tags" Target="../tags/tag56.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 Id="rId9" Type="http://schemas.openxmlformats.org/officeDocument/2006/relationships/chart" Target="../charts/chart42.xml"/></Relationships>
</file>

<file path=ppt/slides/_rels/slide1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6.xml"/><Relationship Id="rId4" Type="http://schemas.openxmlformats.org/officeDocument/2006/relationships/chart" Target="../charts/chart4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Layout" Target="../slideLayouts/slideLayout6.xml"/><Relationship Id="rId4" Type="http://schemas.openxmlformats.org/officeDocument/2006/relationships/tags" Target="../tags/tag6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6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8" Type="http://schemas.openxmlformats.org/officeDocument/2006/relationships/chart" Target="../charts/chart13.xml"/><Relationship Id="rId13" Type="http://schemas.openxmlformats.org/officeDocument/2006/relationships/chart" Target="../charts/chart18.xml"/><Relationship Id="rId3" Type="http://schemas.openxmlformats.org/officeDocument/2006/relationships/notesSlide" Target="../notesSlides/notesSlide6.xml"/><Relationship Id="rId7" Type="http://schemas.openxmlformats.org/officeDocument/2006/relationships/chart" Target="../charts/chart12.xml"/><Relationship Id="rId12" Type="http://schemas.openxmlformats.org/officeDocument/2006/relationships/chart" Target="../charts/chart17.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chart" Target="../charts/chart11.xml"/><Relationship Id="rId11" Type="http://schemas.openxmlformats.org/officeDocument/2006/relationships/chart" Target="../charts/chart16.xml"/><Relationship Id="rId5" Type="http://schemas.openxmlformats.org/officeDocument/2006/relationships/chart" Target="../charts/chart10.xml"/><Relationship Id="rId10" Type="http://schemas.openxmlformats.org/officeDocument/2006/relationships/chart" Target="../charts/chart15.xml"/><Relationship Id="rId4" Type="http://schemas.openxmlformats.org/officeDocument/2006/relationships/chart" Target="../charts/chart9.xml"/><Relationship Id="rId9" Type="http://schemas.openxmlformats.org/officeDocument/2006/relationships/chart" Target="../charts/char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 y="3901"/>
            <a:ext cx="10058400" cy="754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bwMode="auto">
          <a:xfrm>
            <a:off x="-9525" y="3442673"/>
            <a:ext cx="10077450" cy="1643094"/>
          </a:xfrm>
          <a:prstGeom prst="rect">
            <a:avLst/>
          </a:prstGeom>
          <a:gradFill>
            <a:gsLst>
              <a:gs pos="0">
                <a:srgbClr val="2B9A99"/>
              </a:gs>
              <a:gs pos="50000">
                <a:srgbClr val="1D5D9A"/>
              </a:gs>
              <a:gs pos="100000">
                <a:srgbClr val="2B9A99"/>
              </a:gs>
            </a:gsLst>
            <a:lin ang="0" scaled="1"/>
          </a:gradFill>
          <a:ln>
            <a:noFill/>
          </a:ln>
          <a:effectLst/>
          <a:extLst/>
        </p:spPr>
        <p:txBody>
          <a:bodyPr vert="horz" wrap="square" lIns="0" tIns="0" rIns="0" bIns="0" numCol="1" rtlCol="0" anchor="t" anchorCtr="0" compatLnSpc="1">
            <a:prstTxWarp prst="textNoShape">
              <a:avLst/>
            </a:prstTxWarp>
          </a:bodyPr>
          <a:lstStyle/>
          <a:p>
            <a:pPr algn="ctr" eaLnBrk="0" hangingPunct="0">
              <a:spcBef>
                <a:spcPct val="50000"/>
              </a:spcBef>
            </a:pPr>
            <a:endParaRPr lang="en-GB" smtClean="0">
              <a:solidFill>
                <a:srgbClr val="000000"/>
              </a:solidFill>
              <a:latin typeface="Frutiger 45 Light" pitchFamily="34" charset="0"/>
            </a:endParaRPr>
          </a:p>
        </p:txBody>
      </p:sp>
      <p:sp>
        <p:nvSpPr>
          <p:cNvPr id="29" name="Rectangle 10"/>
          <p:cNvSpPr>
            <a:spLocks noChangeArrowheads="1"/>
          </p:cNvSpPr>
          <p:nvPr/>
        </p:nvSpPr>
        <p:spPr bwMode="auto">
          <a:xfrm>
            <a:off x="449263" y="7046455"/>
            <a:ext cx="5105400"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0" tIns="0" rIns="0" bIns="0" anchor="ctr"/>
          <a:lstStyle/>
          <a:p>
            <a:r>
              <a:rPr lang="en-US" altLang="ko-KR" sz="1600" dirty="0" smtClean="0">
                <a:solidFill>
                  <a:schemeClr val="accent6"/>
                </a:solidFill>
                <a:latin typeface="Frutiger 45 Light"/>
                <a:ea typeface="STKaiti"/>
              </a:rPr>
              <a:t>20</a:t>
            </a:r>
            <a:r>
              <a:rPr lang="en-US" altLang="zh-CN" sz="1600" dirty="0" smtClean="0">
                <a:solidFill>
                  <a:schemeClr val="accent6"/>
                </a:solidFill>
                <a:latin typeface="Frutiger 45 Light"/>
                <a:ea typeface="STKaiti"/>
              </a:rPr>
              <a:t>20</a:t>
            </a:r>
            <a:r>
              <a:rPr lang="ko-KR" altLang="en-US" sz="1600" dirty="0" smtClean="0">
                <a:solidFill>
                  <a:schemeClr val="accent6"/>
                </a:solidFill>
                <a:latin typeface="Frutiger 45 Light"/>
                <a:ea typeface="STKaiti"/>
              </a:rPr>
              <a:t>年</a:t>
            </a:r>
            <a:r>
              <a:rPr lang="en-US" altLang="zh-CN" sz="1600" dirty="0">
                <a:solidFill>
                  <a:schemeClr val="accent6"/>
                </a:solidFill>
                <a:latin typeface="Frutiger 45 Light"/>
                <a:ea typeface="STKaiti"/>
              </a:rPr>
              <a:t>8</a:t>
            </a:r>
            <a:r>
              <a:rPr lang="ko-KR" altLang="en-US" sz="1600" dirty="0" smtClean="0">
                <a:solidFill>
                  <a:schemeClr val="accent6"/>
                </a:solidFill>
                <a:latin typeface="Frutiger 45 Light"/>
                <a:ea typeface="STKaiti"/>
              </a:rPr>
              <a:t>月</a:t>
            </a:r>
            <a:endParaRPr lang="zh-CN" altLang="en-US" sz="1600" dirty="0">
              <a:solidFill>
                <a:schemeClr val="accent6"/>
              </a:solidFill>
              <a:latin typeface="Frutiger 45 Light"/>
              <a:ea typeface="STKaiti"/>
            </a:endParaRPr>
          </a:p>
        </p:txBody>
      </p:sp>
      <p:sp>
        <p:nvSpPr>
          <p:cNvPr id="30" name="Rectangle 7"/>
          <p:cNvSpPr>
            <a:spLocks noChangeArrowheads="1"/>
          </p:cNvSpPr>
          <p:nvPr/>
        </p:nvSpPr>
        <p:spPr bwMode="auto">
          <a:xfrm>
            <a:off x="449263" y="3698081"/>
            <a:ext cx="510540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0" tIns="0" rIns="0" bIns="0" anchor="ctr"/>
          <a:lstStyle/>
          <a:p>
            <a:r>
              <a:rPr lang="zh-CN" altLang="en-US" sz="3200" dirty="0">
                <a:solidFill>
                  <a:srgbClr val="FFFFFF"/>
                </a:solidFill>
                <a:latin typeface="UBSHeadline"/>
                <a:ea typeface="STKaiti"/>
              </a:rPr>
              <a:t>中国民生银行股份有限公司</a:t>
            </a:r>
          </a:p>
        </p:txBody>
      </p:sp>
      <p:sp>
        <p:nvSpPr>
          <p:cNvPr id="31" name="Rectangle 8"/>
          <p:cNvSpPr>
            <a:spLocks noChangeArrowheads="1"/>
          </p:cNvSpPr>
          <p:nvPr/>
        </p:nvSpPr>
        <p:spPr bwMode="auto">
          <a:xfrm>
            <a:off x="449263" y="4174331"/>
            <a:ext cx="5105400" cy="569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none" lIns="0" tIns="0" rIns="0" bIns="0" anchor="ctr"/>
          <a:lstStyle/>
          <a:p>
            <a:r>
              <a:rPr lang="en-US" altLang="zh-CN" sz="2800" dirty="0" smtClean="0">
                <a:solidFill>
                  <a:srgbClr val="FFFFFF"/>
                </a:solidFill>
                <a:latin typeface="UBSHeadline"/>
                <a:ea typeface="STKaiti"/>
              </a:rPr>
              <a:t>2020</a:t>
            </a:r>
            <a:r>
              <a:rPr lang="zh-CN" altLang="en-US" sz="2800" dirty="0" smtClean="0">
                <a:solidFill>
                  <a:srgbClr val="FFFFFF"/>
                </a:solidFill>
                <a:latin typeface="UBSHeadline"/>
                <a:ea typeface="STKaiti"/>
              </a:rPr>
              <a:t>年</a:t>
            </a:r>
            <a:r>
              <a:rPr lang="zh-CN" altLang="en-US" sz="2800" dirty="0">
                <a:solidFill>
                  <a:srgbClr val="FFFFFF"/>
                </a:solidFill>
                <a:latin typeface="UBSHeadline"/>
                <a:ea typeface="STKaiti"/>
              </a:rPr>
              <a:t>中期业绩发布</a:t>
            </a:r>
          </a:p>
        </p:txBody>
      </p:sp>
      <p:pic>
        <p:nvPicPr>
          <p:cNvPr id="32" name="Picture 4">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5573" b="35326"/>
          <a:stretch/>
        </p:blipFill>
        <p:spPr bwMode="auto">
          <a:xfrm>
            <a:off x="271856" y="337157"/>
            <a:ext cx="2380809" cy="461574"/>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6602319" y="3723166"/>
            <a:ext cx="1549705" cy="1138505"/>
            <a:chOff x="1693557" y="4438844"/>
            <a:chExt cx="1549705" cy="1138505"/>
          </a:xfrm>
        </p:grpSpPr>
        <p:sp>
          <p:nvSpPr>
            <p:cNvPr id="40" name="Rounded Rectangle 39"/>
            <p:cNvSpPr/>
            <p:nvPr/>
          </p:nvSpPr>
          <p:spPr bwMode="auto">
            <a:xfrm>
              <a:off x="1693557" y="4438844"/>
              <a:ext cx="1549705" cy="1138505"/>
            </a:xfrm>
            <a:prstGeom prst="roundRect">
              <a:avLst/>
            </a:prstGeom>
            <a:solidFill>
              <a:schemeClr val="bg1"/>
            </a:solidFill>
            <a:ln w="28575">
              <a:solidFill>
                <a:srgbClr val="1D5D9A"/>
              </a:solid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bodyPr>
            <a:lstStyle/>
            <a:p>
              <a:pPr algn="ctr" eaLnBrk="0" hangingPunct="0">
                <a:spcBef>
                  <a:spcPct val="50000"/>
                </a:spcBef>
              </a:pPr>
              <a:endParaRPr lang="en-GB" smtClean="0">
                <a:solidFill>
                  <a:srgbClr val="000000"/>
                </a:solidFill>
                <a:latin typeface="Frutiger 45 Light" pitchFamily="34" charset="0"/>
              </a:endParaRPr>
            </a:p>
          </p:txBody>
        </p:sp>
        <p:pic>
          <p:nvPicPr>
            <p:cNvPr id="41" name="Picture 40"/>
            <p:cNvPicPr>
              <a:picLocks noChangeAspect="1"/>
            </p:cNvPicPr>
            <p:nvPr/>
          </p:nvPicPr>
          <p:blipFill rotWithShape="1">
            <a:blip r:embed="rId6">
              <a:clrChange>
                <a:clrFrom>
                  <a:srgbClr val="E5F3E4"/>
                </a:clrFrom>
                <a:clrTo>
                  <a:srgbClr val="E5F3E4">
                    <a:alpha val="0"/>
                  </a:srgbClr>
                </a:clrTo>
              </a:clrChange>
              <a:extLst>
                <a:ext uri="{28A0092B-C50C-407E-A947-70E740481C1C}">
                  <a14:useLocalDpi xmlns:a14="http://schemas.microsoft.com/office/drawing/2010/main" val="0"/>
                </a:ext>
              </a:extLst>
            </a:blip>
            <a:srcRect r="42021"/>
            <a:stretch/>
          </p:blipFill>
          <p:spPr>
            <a:xfrm>
              <a:off x="1827797" y="4484221"/>
              <a:ext cx="1281225" cy="1047750"/>
            </a:xfrm>
            <a:prstGeom prst="rect">
              <a:avLst/>
            </a:prstGeom>
          </p:spPr>
        </p:pic>
      </p:grpSp>
      <p:grpSp>
        <p:nvGrpSpPr>
          <p:cNvPr id="60" name="Group 59"/>
          <p:cNvGrpSpPr/>
          <p:nvPr/>
        </p:nvGrpSpPr>
        <p:grpSpPr>
          <a:xfrm>
            <a:off x="5448418" y="4956440"/>
            <a:ext cx="1549705" cy="1138505"/>
            <a:chOff x="540385" y="2757880"/>
            <a:chExt cx="1549705" cy="1138505"/>
          </a:xfrm>
        </p:grpSpPr>
        <p:sp>
          <p:nvSpPr>
            <p:cNvPr id="61" name="Rounded Rectangle 60"/>
            <p:cNvSpPr/>
            <p:nvPr/>
          </p:nvSpPr>
          <p:spPr bwMode="auto">
            <a:xfrm>
              <a:off x="540385" y="2757880"/>
              <a:ext cx="1549705" cy="1138505"/>
            </a:xfrm>
            <a:prstGeom prst="roundRect">
              <a:avLst/>
            </a:prstGeom>
            <a:solidFill>
              <a:schemeClr val="bg1"/>
            </a:solidFill>
            <a:ln w="28575">
              <a:solidFill>
                <a:srgbClr val="1D5D9A"/>
              </a:solid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bodyPr>
            <a:lstStyle/>
            <a:p>
              <a:pPr algn="ctr" eaLnBrk="0" hangingPunct="0">
                <a:spcBef>
                  <a:spcPct val="50000"/>
                </a:spcBef>
              </a:pPr>
              <a:endParaRPr lang="en-GB" smtClean="0">
                <a:solidFill>
                  <a:srgbClr val="000000"/>
                </a:solidFill>
                <a:latin typeface="Frutiger 45 Light" pitchFamily="34" charset="0"/>
              </a:endParaRPr>
            </a:p>
          </p:txBody>
        </p:sp>
        <p:pic>
          <p:nvPicPr>
            <p:cNvPr id="62" name="Picture 61"/>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7428" r="58495" b="27523"/>
            <a:stretch/>
          </p:blipFill>
          <p:spPr>
            <a:xfrm>
              <a:off x="588143" y="2938447"/>
              <a:ext cx="1397213" cy="706994"/>
            </a:xfrm>
            <a:prstGeom prst="rect">
              <a:avLst/>
            </a:prstGeom>
          </p:spPr>
        </p:pic>
      </p:grpSp>
      <p:grpSp>
        <p:nvGrpSpPr>
          <p:cNvPr id="69" name="Group 68"/>
          <p:cNvGrpSpPr>
            <a:grpSpLocks noChangeAspect="1"/>
          </p:cNvGrpSpPr>
          <p:nvPr/>
        </p:nvGrpSpPr>
        <p:grpSpPr>
          <a:xfrm>
            <a:off x="8552869" y="3734020"/>
            <a:ext cx="1408445" cy="1119698"/>
            <a:chOff x="4386263" y="2270125"/>
            <a:chExt cx="696913" cy="554038"/>
          </a:xfrm>
          <a:solidFill>
            <a:srgbClr val="48CFCC"/>
          </a:solidFill>
        </p:grpSpPr>
        <p:sp>
          <p:nvSpPr>
            <p:cNvPr id="70" name="Freeform 6"/>
            <p:cNvSpPr>
              <a:spLocks noEditPoints="1"/>
            </p:cNvSpPr>
            <p:nvPr/>
          </p:nvSpPr>
          <p:spPr bwMode="auto">
            <a:xfrm>
              <a:off x="4386263" y="2270125"/>
              <a:ext cx="696913" cy="469900"/>
            </a:xfrm>
            <a:custGeom>
              <a:avLst/>
              <a:gdLst>
                <a:gd name="T0" fmla="*/ 561 w 3509"/>
                <a:gd name="T1" fmla="*/ 782 h 2369"/>
                <a:gd name="T2" fmla="*/ 594 w 3509"/>
                <a:gd name="T3" fmla="*/ 684 h 2369"/>
                <a:gd name="T4" fmla="*/ 652 w 3509"/>
                <a:gd name="T5" fmla="*/ 594 h 2369"/>
                <a:gd name="T6" fmla="*/ 735 w 3509"/>
                <a:gd name="T7" fmla="*/ 512 h 2369"/>
                <a:gd name="T8" fmla="*/ 863 w 3509"/>
                <a:gd name="T9" fmla="*/ 423 h 2369"/>
                <a:gd name="T10" fmla="*/ 1137 w 3509"/>
                <a:gd name="T11" fmla="*/ 297 h 2369"/>
                <a:gd name="T12" fmla="*/ 1452 w 3509"/>
                <a:gd name="T13" fmla="*/ 226 h 2369"/>
                <a:gd name="T14" fmla="*/ 1805 w 3509"/>
                <a:gd name="T15" fmla="*/ 209 h 2369"/>
                <a:gd name="T16" fmla="*/ 2149 w 3509"/>
                <a:gd name="T17" fmla="*/ 244 h 2369"/>
                <a:gd name="T18" fmla="*/ 2456 w 3509"/>
                <a:gd name="T19" fmla="*/ 334 h 2369"/>
                <a:gd name="T20" fmla="*/ 2691 w 3509"/>
                <a:gd name="T21" fmla="*/ 460 h 2369"/>
                <a:gd name="T22" fmla="*/ 2787 w 3509"/>
                <a:gd name="T23" fmla="*/ 538 h 2369"/>
                <a:gd name="T24" fmla="*/ 2859 w 3509"/>
                <a:gd name="T25" fmla="*/ 624 h 2369"/>
                <a:gd name="T26" fmla="*/ 2909 w 3509"/>
                <a:gd name="T27" fmla="*/ 716 h 2369"/>
                <a:gd name="T28" fmla="*/ 2935 w 3509"/>
                <a:gd name="T29" fmla="*/ 816 h 2369"/>
                <a:gd name="T30" fmla="*/ 3507 w 3509"/>
                <a:gd name="T31" fmla="*/ 825 h 2369"/>
                <a:gd name="T32" fmla="*/ 3477 w 3509"/>
                <a:gd name="T33" fmla="*/ 697 h 2369"/>
                <a:gd name="T34" fmla="*/ 3411 w 3509"/>
                <a:gd name="T35" fmla="*/ 574 h 2369"/>
                <a:gd name="T36" fmla="*/ 3309 w 3509"/>
                <a:gd name="T37" fmla="*/ 460 h 2369"/>
                <a:gd name="T38" fmla="*/ 3170 w 3509"/>
                <a:gd name="T39" fmla="*/ 353 h 2369"/>
                <a:gd name="T40" fmla="*/ 2995 w 3509"/>
                <a:gd name="T41" fmla="*/ 254 h 2369"/>
                <a:gd name="T42" fmla="*/ 2794 w 3509"/>
                <a:gd name="T43" fmla="*/ 171 h 2369"/>
                <a:gd name="T44" fmla="*/ 2578 w 3509"/>
                <a:gd name="T45" fmla="*/ 103 h 2369"/>
                <a:gd name="T46" fmla="*/ 2349 w 3509"/>
                <a:gd name="T47" fmla="*/ 51 h 2369"/>
                <a:gd name="T48" fmla="*/ 2103 w 3509"/>
                <a:gd name="T49" fmla="*/ 17 h 2369"/>
                <a:gd name="T50" fmla="*/ 1842 w 3509"/>
                <a:gd name="T51" fmla="*/ 1 h 2369"/>
                <a:gd name="T52" fmla="*/ 1573 w 3509"/>
                <a:gd name="T53" fmla="*/ 4 h 2369"/>
                <a:gd name="T54" fmla="*/ 1319 w 3509"/>
                <a:gd name="T55" fmla="*/ 27 h 2369"/>
                <a:gd name="T56" fmla="*/ 1080 w 3509"/>
                <a:gd name="T57" fmla="*/ 67 h 2369"/>
                <a:gd name="T58" fmla="*/ 857 w 3509"/>
                <a:gd name="T59" fmla="*/ 123 h 2369"/>
                <a:gd name="T60" fmla="*/ 647 w 3509"/>
                <a:gd name="T61" fmla="*/ 196 h 2369"/>
                <a:gd name="T62" fmla="*/ 451 w 3509"/>
                <a:gd name="T63" fmla="*/ 286 h 2369"/>
                <a:gd name="T64" fmla="*/ 288 w 3509"/>
                <a:gd name="T65" fmla="*/ 387 h 2369"/>
                <a:gd name="T66" fmla="*/ 162 w 3509"/>
                <a:gd name="T67" fmla="*/ 497 h 2369"/>
                <a:gd name="T68" fmla="*/ 72 w 3509"/>
                <a:gd name="T69" fmla="*/ 615 h 2369"/>
                <a:gd name="T70" fmla="*/ 17 w 3509"/>
                <a:gd name="T71" fmla="*/ 739 h 2369"/>
                <a:gd name="T72" fmla="*/ 0 w 3509"/>
                <a:gd name="T73" fmla="*/ 869 h 2369"/>
                <a:gd name="T74" fmla="*/ 13 w 3509"/>
                <a:gd name="T75" fmla="*/ 976 h 2369"/>
                <a:gd name="T76" fmla="*/ 53 w 3509"/>
                <a:gd name="T77" fmla="*/ 1081 h 2369"/>
                <a:gd name="T78" fmla="*/ 120 w 3509"/>
                <a:gd name="T79" fmla="*/ 1184 h 2369"/>
                <a:gd name="T80" fmla="*/ 210 w 3509"/>
                <a:gd name="T81" fmla="*/ 1282 h 2369"/>
                <a:gd name="T82" fmla="*/ 368 w 3509"/>
                <a:gd name="T83" fmla="*/ 1408 h 2369"/>
                <a:gd name="T84" fmla="*/ 685 w 3509"/>
                <a:gd name="T85" fmla="*/ 1560 h 2369"/>
                <a:gd name="T86" fmla="*/ 1053 w 3509"/>
                <a:gd name="T87" fmla="*/ 1666 h 2369"/>
                <a:gd name="T88" fmla="*/ 906 w 3509"/>
                <a:gd name="T89" fmla="*/ 1938 h 2369"/>
                <a:gd name="T90" fmla="*/ 1624 w 3509"/>
                <a:gd name="T91" fmla="*/ 1535 h 2369"/>
                <a:gd name="T92" fmla="*/ 1290 w 3509"/>
                <a:gd name="T93" fmla="*/ 1491 h 2369"/>
                <a:gd name="T94" fmla="*/ 995 w 3509"/>
                <a:gd name="T95" fmla="*/ 1391 h 2369"/>
                <a:gd name="T96" fmla="*/ 785 w 3509"/>
                <a:gd name="T97" fmla="*/ 1266 h 2369"/>
                <a:gd name="T98" fmla="*/ 689 w 3509"/>
                <a:gd name="T99" fmla="*/ 1183 h 2369"/>
                <a:gd name="T100" fmla="*/ 620 w 3509"/>
                <a:gd name="T101" fmla="*/ 1095 h 2369"/>
                <a:gd name="T102" fmla="*/ 575 w 3509"/>
                <a:gd name="T103" fmla="*/ 1002 h 2369"/>
                <a:gd name="T104" fmla="*/ 554 w 3509"/>
                <a:gd name="T105" fmla="*/ 903 h 2369"/>
                <a:gd name="T106" fmla="*/ 1766 w 3509"/>
                <a:gd name="T107" fmla="*/ 1754 h 2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9" h="2369">
                  <a:moveTo>
                    <a:pt x="553" y="869"/>
                  </a:moveTo>
                  <a:lnTo>
                    <a:pt x="553" y="851"/>
                  </a:lnTo>
                  <a:lnTo>
                    <a:pt x="554" y="833"/>
                  </a:lnTo>
                  <a:lnTo>
                    <a:pt x="556" y="816"/>
                  </a:lnTo>
                  <a:lnTo>
                    <a:pt x="558" y="798"/>
                  </a:lnTo>
                  <a:lnTo>
                    <a:pt x="561" y="782"/>
                  </a:lnTo>
                  <a:lnTo>
                    <a:pt x="565" y="765"/>
                  </a:lnTo>
                  <a:lnTo>
                    <a:pt x="569" y="748"/>
                  </a:lnTo>
                  <a:lnTo>
                    <a:pt x="575" y="732"/>
                  </a:lnTo>
                  <a:lnTo>
                    <a:pt x="581" y="716"/>
                  </a:lnTo>
                  <a:lnTo>
                    <a:pt x="587" y="700"/>
                  </a:lnTo>
                  <a:lnTo>
                    <a:pt x="594" y="684"/>
                  </a:lnTo>
                  <a:lnTo>
                    <a:pt x="602" y="669"/>
                  </a:lnTo>
                  <a:lnTo>
                    <a:pt x="610" y="654"/>
                  </a:lnTo>
                  <a:lnTo>
                    <a:pt x="620" y="638"/>
                  </a:lnTo>
                  <a:lnTo>
                    <a:pt x="630" y="624"/>
                  </a:lnTo>
                  <a:lnTo>
                    <a:pt x="640" y="608"/>
                  </a:lnTo>
                  <a:lnTo>
                    <a:pt x="652" y="594"/>
                  </a:lnTo>
                  <a:lnTo>
                    <a:pt x="664" y="580"/>
                  </a:lnTo>
                  <a:lnTo>
                    <a:pt x="676" y="566"/>
                  </a:lnTo>
                  <a:lnTo>
                    <a:pt x="689" y="552"/>
                  </a:lnTo>
                  <a:lnTo>
                    <a:pt x="704" y="538"/>
                  </a:lnTo>
                  <a:lnTo>
                    <a:pt x="718" y="525"/>
                  </a:lnTo>
                  <a:lnTo>
                    <a:pt x="735" y="512"/>
                  </a:lnTo>
                  <a:lnTo>
                    <a:pt x="750" y="498"/>
                  </a:lnTo>
                  <a:lnTo>
                    <a:pt x="767" y="485"/>
                  </a:lnTo>
                  <a:lnTo>
                    <a:pt x="785" y="473"/>
                  </a:lnTo>
                  <a:lnTo>
                    <a:pt x="803" y="460"/>
                  </a:lnTo>
                  <a:lnTo>
                    <a:pt x="823" y="448"/>
                  </a:lnTo>
                  <a:lnTo>
                    <a:pt x="863" y="423"/>
                  </a:lnTo>
                  <a:lnTo>
                    <a:pt x="906" y="400"/>
                  </a:lnTo>
                  <a:lnTo>
                    <a:pt x="950" y="376"/>
                  </a:lnTo>
                  <a:lnTo>
                    <a:pt x="995" y="355"/>
                  </a:lnTo>
                  <a:lnTo>
                    <a:pt x="1041" y="334"/>
                  </a:lnTo>
                  <a:lnTo>
                    <a:pt x="1089" y="314"/>
                  </a:lnTo>
                  <a:lnTo>
                    <a:pt x="1137" y="297"/>
                  </a:lnTo>
                  <a:lnTo>
                    <a:pt x="1187" y="282"/>
                  </a:lnTo>
                  <a:lnTo>
                    <a:pt x="1238" y="267"/>
                  </a:lnTo>
                  <a:lnTo>
                    <a:pt x="1290" y="255"/>
                  </a:lnTo>
                  <a:lnTo>
                    <a:pt x="1343" y="244"/>
                  </a:lnTo>
                  <a:lnTo>
                    <a:pt x="1397" y="234"/>
                  </a:lnTo>
                  <a:lnTo>
                    <a:pt x="1452" y="226"/>
                  </a:lnTo>
                  <a:lnTo>
                    <a:pt x="1508" y="219"/>
                  </a:lnTo>
                  <a:lnTo>
                    <a:pt x="1566" y="214"/>
                  </a:lnTo>
                  <a:lnTo>
                    <a:pt x="1624" y="211"/>
                  </a:lnTo>
                  <a:lnTo>
                    <a:pt x="1683" y="209"/>
                  </a:lnTo>
                  <a:lnTo>
                    <a:pt x="1743" y="208"/>
                  </a:lnTo>
                  <a:lnTo>
                    <a:pt x="1805" y="209"/>
                  </a:lnTo>
                  <a:lnTo>
                    <a:pt x="1864" y="211"/>
                  </a:lnTo>
                  <a:lnTo>
                    <a:pt x="1924" y="214"/>
                  </a:lnTo>
                  <a:lnTo>
                    <a:pt x="1982" y="219"/>
                  </a:lnTo>
                  <a:lnTo>
                    <a:pt x="2039" y="226"/>
                  </a:lnTo>
                  <a:lnTo>
                    <a:pt x="2095" y="234"/>
                  </a:lnTo>
                  <a:lnTo>
                    <a:pt x="2149" y="244"/>
                  </a:lnTo>
                  <a:lnTo>
                    <a:pt x="2204" y="255"/>
                  </a:lnTo>
                  <a:lnTo>
                    <a:pt x="2256" y="267"/>
                  </a:lnTo>
                  <a:lnTo>
                    <a:pt x="2309" y="282"/>
                  </a:lnTo>
                  <a:lnTo>
                    <a:pt x="2359" y="297"/>
                  </a:lnTo>
                  <a:lnTo>
                    <a:pt x="2408" y="314"/>
                  </a:lnTo>
                  <a:lnTo>
                    <a:pt x="2456" y="334"/>
                  </a:lnTo>
                  <a:lnTo>
                    <a:pt x="2503" y="355"/>
                  </a:lnTo>
                  <a:lnTo>
                    <a:pt x="2550" y="376"/>
                  </a:lnTo>
                  <a:lnTo>
                    <a:pt x="2595" y="400"/>
                  </a:lnTo>
                  <a:lnTo>
                    <a:pt x="2636" y="423"/>
                  </a:lnTo>
                  <a:lnTo>
                    <a:pt x="2674" y="448"/>
                  </a:lnTo>
                  <a:lnTo>
                    <a:pt x="2691" y="460"/>
                  </a:lnTo>
                  <a:lnTo>
                    <a:pt x="2709" y="473"/>
                  </a:lnTo>
                  <a:lnTo>
                    <a:pt x="2726" y="485"/>
                  </a:lnTo>
                  <a:lnTo>
                    <a:pt x="2742" y="498"/>
                  </a:lnTo>
                  <a:lnTo>
                    <a:pt x="2758" y="512"/>
                  </a:lnTo>
                  <a:lnTo>
                    <a:pt x="2772" y="525"/>
                  </a:lnTo>
                  <a:lnTo>
                    <a:pt x="2787" y="538"/>
                  </a:lnTo>
                  <a:lnTo>
                    <a:pt x="2800" y="552"/>
                  </a:lnTo>
                  <a:lnTo>
                    <a:pt x="2813" y="566"/>
                  </a:lnTo>
                  <a:lnTo>
                    <a:pt x="2826" y="580"/>
                  </a:lnTo>
                  <a:lnTo>
                    <a:pt x="2838" y="594"/>
                  </a:lnTo>
                  <a:lnTo>
                    <a:pt x="2848" y="608"/>
                  </a:lnTo>
                  <a:lnTo>
                    <a:pt x="2859" y="624"/>
                  </a:lnTo>
                  <a:lnTo>
                    <a:pt x="2869" y="638"/>
                  </a:lnTo>
                  <a:lnTo>
                    <a:pt x="2878" y="654"/>
                  </a:lnTo>
                  <a:lnTo>
                    <a:pt x="2887" y="669"/>
                  </a:lnTo>
                  <a:lnTo>
                    <a:pt x="2894" y="684"/>
                  </a:lnTo>
                  <a:lnTo>
                    <a:pt x="2902" y="700"/>
                  </a:lnTo>
                  <a:lnTo>
                    <a:pt x="2909" y="716"/>
                  </a:lnTo>
                  <a:lnTo>
                    <a:pt x="2915" y="732"/>
                  </a:lnTo>
                  <a:lnTo>
                    <a:pt x="2920" y="748"/>
                  </a:lnTo>
                  <a:lnTo>
                    <a:pt x="2925" y="765"/>
                  </a:lnTo>
                  <a:lnTo>
                    <a:pt x="2929" y="782"/>
                  </a:lnTo>
                  <a:lnTo>
                    <a:pt x="2932" y="798"/>
                  </a:lnTo>
                  <a:lnTo>
                    <a:pt x="2935" y="816"/>
                  </a:lnTo>
                  <a:lnTo>
                    <a:pt x="2938" y="833"/>
                  </a:lnTo>
                  <a:lnTo>
                    <a:pt x="2939" y="851"/>
                  </a:lnTo>
                  <a:lnTo>
                    <a:pt x="2941" y="869"/>
                  </a:lnTo>
                  <a:lnTo>
                    <a:pt x="3509" y="869"/>
                  </a:lnTo>
                  <a:lnTo>
                    <a:pt x="3509" y="847"/>
                  </a:lnTo>
                  <a:lnTo>
                    <a:pt x="3507" y="825"/>
                  </a:lnTo>
                  <a:lnTo>
                    <a:pt x="3505" y="803"/>
                  </a:lnTo>
                  <a:lnTo>
                    <a:pt x="3501" y="781"/>
                  </a:lnTo>
                  <a:lnTo>
                    <a:pt x="3497" y="759"/>
                  </a:lnTo>
                  <a:lnTo>
                    <a:pt x="3491" y="739"/>
                  </a:lnTo>
                  <a:lnTo>
                    <a:pt x="3484" y="717"/>
                  </a:lnTo>
                  <a:lnTo>
                    <a:pt x="3477" y="697"/>
                  </a:lnTo>
                  <a:lnTo>
                    <a:pt x="3469" y="675"/>
                  </a:lnTo>
                  <a:lnTo>
                    <a:pt x="3460" y="655"/>
                  </a:lnTo>
                  <a:lnTo>
                    <a:pt x="3448" y="634"/>
                  </a:lnTo>
                  <a:lnTo>
                    <a:pt x="3437" y="615"/>
                  </a:lnTo>
                  <a:lnTo>
                    <a:pt x="3425" y="594"/>
                  </a:lnTo>
                  <a:lnTo>
                    <a:pt x="3411" y="574"/>
                  </a:lnTo>
                  <a:lnTo>
                    <a:pt x="3397" y="555"/>
                  </a:lnTo>
                  <a:lnTo>
                    <a:pt x="3382" y="535"/>
                  </a:lnTo>
                  <a:lnTo>
                    <a:pt x="3364" y="516"/>
                  </a:lnTo>
                  <a:lnTo>
                    <a:pt x="3347" y="497"/>
                  </a:lnTo>
                  <a:lnTo>
                    <a:pt x="3328" y="479"/>
                  </a:lnTo>
                  <a:lnTo>
                    <a:pt x="3309" y="460"/>
                  </a:lnTo>
                  <a:lnTo>
                    <a:pt x="3288" y="442"/>
                  </a:lnTo>
                  <a:lnTo>
                    <a:pt x="3267" y="423"/>
                  </a:lnTo>
                  <a:lnTo>
                    <a:pt x="3244" y="406"/>
                  </a:lnTo>
                  <a:lnTo>
                    <a:pt x="3221" y="387"/>
                  </a:lnTo>
                  <a:lnTo>
                    <a:pt x="3196" y="370"/>
                  </a:lnTo>
                  <a:lnTo>
                    <a:pt x="3170" y="353"/>
                  </a:lnTo>
                  <a:lnTo>
                    <a:pt x="3144" y="336"/>
                  </a:lnTo>
                  <a:lnTo>
                    <a:pt x="3116" y="320"/>
                  </a:lnTo>
                  <a:lnTo>
                    <a:pt x="3087" y="302"/>
                  </a:lnTo>
                  <a:lnTo>
                    <a:pt x="3057" y="286"/>
                  </a:lnTo>
                  <a:lnTo>
                    <a:pt x="3027" y="270"/>
                  </a:lnTo>
                  <a:lnTo>
                    <a:pt x="2995" y="254"/>
                  </a:lnTo>
                  <a:lnTo>
                    <a:pt x="2962" y="238"/>
                  </a:lnTo>
                  <a:lnTo>
                    <a:pt x="2929" y="224"/>
                  </a:lnTo>
                  <a:lnTo>
                    <a:pt x="2895" y="211"/>
                  </a:lnTo>
                  <a:lnTo>
                    <a:pt x="2862" y="196"/>
                  </a:lnTo>
                  <a:lnTo>
                    <a:pt x="2828" y="183"/>
                  </a:lnTo>
                  <a:lnTo>
                    <a:pt x="2794" y="171"/>
                  </a:lnTo>
                  <a:lnTo>
                    <a:pt x="2759" y="158"/>
                  </a:lnTo>
                  <a:lnTo>
                    <a:pt x="2723" y="146"/>
                  </a:lnTo>
                  <a:lnTo>
                    <a:pt x="2688" y="135"/>
                  </a:lnTo>
                  <a:lnTo>
                    <a:pt x="2652" y="123"/>
                  </a:lnTo>
                  <a:lnTo>
                    <a:pt x="2615" y="113"/>
                  </a:lnTo>
                  <a:lnTo>
                    <a:pt x="2578" y="103"/>
                  </a:lnTo>
                  <a:lnTo>
                    <a:pt x="2541" y="92"/>
                  </a:lnTo>
                  <a:lnTo>
                    <a:pt x="2503" y="83"/>
                  </a:lnTo>
                  <a:lnTo>
                    <a:pt x="2465" y="75"/>
                  </a:lnTo>
                  <a:lnTo>
                    <a:pt x="2428" y="67"/>
                  </a:lnTo>
                  <a:lnTo>
                    <a:pt x="2389" y="59"/>
                  </a:lnTo>
                  <a:lnTo>
                    <a:pt x="2349" y="51"/>
                  </a:lnTo>
                  <a:lnTo>
                    <a:pt x="2310" y="44"/>
                  </a:lnTo>
                  <a:lnTo>
                    <a:pt x="2270" y="38"/>
                  </a:lnTo>
                  <a:lnTo>
                    <a:pt x="2228" y="32"/>
                  </a:lnTo>
                  <a:lnTo>
                    <a:pt x="2187" y="27"/>
                  </a:lnTo>
                  <a:lnTo>
                    <a:pt x="2145" y="22"/>
                  </a:lnTo>
                  <a:lnTo>
                    <a:pt x="2103" y="17"/>
                  </a:lnTo>
                  <a:lnTo>
                    <a:pt x="2061" y="13"/>
                  </a:lnTo>
                  <a:lnTo>
                    <a:pt x="2018" y="9"/>
                  </a:lnTo>
                  <a:lnTo>
                    <a:pt x="1975" y="7"/>
                  </a:lnTo>
                  <a:lnTo>
                    <a:pt x="1931" y="4"/>
                  </a:lnTo>
                  <a:lnTo>
                    <a:pt x="1887" y="2"/>
                  </a:lnTo>
                  <a:lnTo>
                    <a:pt x="1842" y="1"/>
                  </a:lnTo>
                  <a:lnTo>
                    <a:pt x="1797" y="0"/>
                  </a:lnTo>
                  <a:lnTo>
                    <a:pt x="1750" y="0"/>
                  </a:lnTo>
                  <a:lnTo>
                    <a:pt x="1705" y="0"/>
                  </a:lnTo>
                  <a:lnTo>
                    <a:pt x="1661" y="1"/>
                  </a:lnTo>
                  <a:lnTo>
                    <a:pt x="1617" y="2"/>
                  </a:lnTo>
                  <a:lnTo>
                    <a:pt x="1573" y="4"/>
                  </a:lnTo>
                  <a:lnTo>
                    <a:pt x="1530" y="7"/>
                  </a:lnTo>
                  <a:lnTo>
                    <a:pt x="1487" y="9"/>
                  </a:lnTo>
                  <a:lnTo>
                    <a:pt x="1444" y="13"/>
                  </a:lnTo>
                  <a:lnTo>
                    <a:pt x="1402" y="17"/>
                  </a:lnTo>
                  <a:lnTo>
                    <a:pt x="1360" y="22"/>
                  </a:lnTo>
                  <a:lnTo>
                    <a:pt x="1319" y="27"/>
                  </a:lnTo>
                  <a:lnTo>
                    <a:pt x="1278" y="32"/>
                  </a:lnTo>
                  <a:lnTo>
                    <a:pt x="1238" y="38"/>
                  </a:lnTo>
                  <a:lnTo>
                    <a:pt x="1198" y="44"/>
                  </a:lnTo>
                  <a:lnTo>
                    <a:pt x="1158" y="51"/>
                  </a:lnTo>
                  <a:lnTo>
                    <a:pt x="1119" y="59"/>
                  </a:lnTo>
                  <a:lnTo>
                    <a:pt x="1080" y="67"/>
                  </a:lnTo>
                  <a:lnTo>
                    <a:pt x="1042" y="75"/>
                  </a:lnTo>
                  <a:lnTo>
                    <a:pt x="1004" y="83"/>
                  </a:lnTo>
                  <a:lnTo>
                    <a:pt x="966" y="92"/>
                  </a:lnTo>
                  <a:lnTo>
                    <a:pt x="930" y="103"/>
                  </a:lnTo>
                  <a:lnTo>
                    <a:pt x="893" y="113"/>
                  </a:lnTo>
                  <a:lnTo>
                    <a:pt x="857" y="123"/>
                  </a:lnTo>
                  <a:lnTo>
                    <a:pt x="821" y="135"/>
                  </a:lnTo>
                  <a:lnTo>
                    <a:pt x="785" y="146"/>
                  </a:lnTo>
                  <a:lnTo>
                    <a:pt x="750" y="158"/>
                  </a:lnTo>
                  <a:lnTo>
                    <a:pt x="715" y="171"/>
                  </a:lnTo>
                  <a:lnTo>
                    <a:pt x="681" y="183"/>
                  </a:lnTo>
                  <a:lnTo>
                    <a:pt x="647" y="196"/>
                  </a:lnTo>
                  <a:lnTo>
                    <a:pt x="614" y="211"/>
                  </a:lnTo>
                  <a:lnTo>
                    <a:pt x="580" y="224"/>
                  </a:lnTo>
                  <a:lnTo>
                    <a:pt x="547" y="238"/>
                  </a:lnTo>
                  <a:lnTo>
                    <a:pt x="514" y="254"/>
                  </a:lnTo>
                  <a:lnTo>
                    <a:pt x="482" y="270"/>
                  </a:lnTo>
                  <a:lnTo>
                    <a:pt x="451" y="286"/>
                  </a:lnTo>
                  <a:lnTo>
                    <a:pt x="422" y="302"/>
                  </a:lnTo>
                  <a:lnTo>
                    <a:pt x="393" y="320"/>
                  </a:lnTo>
                  <a:lnTo>
                    <a:pt x="365" y="336"/>
                  </a:lnTo>
                  <a:lnTo>
                    <a:pt x="339" y="353"/>
                  </a:lnTo>
                  <a:lnTo>
                    <a:pt x="313" y="370"/>
                  </a:lnTo>
                  <a:lnTo>
                    <a:pt x="288" y="387"/>
                  </a:lnTo>
                  <a:lnTo>
                    <a:pt x="265" y="406"/>
                  </a:lnTo>
                  <a:lnTo>
                    <a:pt x="242" y="423"/>
                  </a:lnTo>
                  <a:lnTo>
                    <a:pt x="221" y="442"/>
                  </a:lnTo>
                  <a:lnTo>
                    <a:pt x="200" y="460"/>
                  </a:lnTo>
                  <a:lnTo>
                    <a:pt x="181" y="479"/>
                  </a:lnTo>
                  <a:lnTo>
                    <a:pt x="162" y="497"/>
                  </a:lnTo>
                  <a:lnTo>
                    <a:pt x="144" y="516"/>
                  </a:lnTo>
                  <a:lnTo>
                    <a:pt x="127" y="535"/>
                  </a:lnTo>
                  <a:lnTo>
                    <a:pt x="112" y="555"/>
                  </a:lnTo>
                  <a:lnTo>
                    <a:pt x="97" y="574"/>
                  </a:lnTo>
                  <a:lnTo>
                    <a:pt x="84" y="594"/>
                  </a:lnTo>
                  <a:lnTo>
                    <a:pt x="72" y="615"/>
                  </a:lnTo>
                  <a:lnTo>
                    <a:pt x="61" y="634"/>
                  </a:lnTo>
                  <a:lnTo>
                    <a:pt x="49" y="655"/>
                  </a:lnTo>
                  <a:lnTo>
                    <a:pt x="40" y="675"/>
                  </a:lnTo>
                  <a:lnTo>
                    <a:pt x="32" y="697"/>
                  </a:lnTo>
                  <a:lnTo>
                    <a:pt x="25" y="717"/>
                  </a:lnTo>
                  <a:lnTo>
                    <a:pt x="17" y="739"/>
                  </a:lnTo>
                  <a:lnTo>
                    <a:pt x="12" y="759"/>
                  </a:lnTo>
                  <a:lnTo>
                    <a:pt x="8" y="781"/>
                  </a:lnTo>
                  <a:lnTo>
                    <a:pt x="4" y="803"/>
                  </a:lnTo>
                  <a:lnTo>
                    <a:pt x="2" y="825"/>
                  </a:lnTo>
                  <a:lnTo>
                    <a:pt x="0" y="847"/>
                  </a:lnTo>
                  <a:lnTo>
                    <a:pt x="0" y="869"/>
                  </a:lnTo>
                  <a:lnTo>
                    <a:pt x="0" y="887"/>
                  </a:lnTo>
                  <a:lnTo>
                    <a:pt x="1" y="905"/>
                  </a:lnTo>
                  <a:lnTo>
                    <a:pt x="3" y="923"/>
                  </a:lnTo>
                  <a:lnTo>
                    <a:pt x="6" y="941"/>
                  </a:lnTo>
                  <a:lnTo>
                    <a:pt x="9" y="959"/>
                  </a:lnTo>
                  <a:lnTo>
                    <a:pt x="13" y="976"/>
                  </a:lnTo>
                  <a:lnTo>
                    <a:pt x="18" y="994"/>
                  </a:lnTo>
                  <a:lnTo>
                    <a:pt x="24" y="1012"/>
                  </a:lnTo>
                  <a:lnTo>
                    <a:pt x="31" y="1030"/>
                  </a:lnTo>
                  <a:lnTo>
                    <a:pt x="38" y="1047"/>
                  </a:lnTo>
                  <a:lnTo>
                    <a:pt x="45" y="1065"/>
                  </a:lnTo>
                  <a:lnTo>
                    <a:pt x="53" y="1081"/>
                  </a:lnTo>
                  <a:lnTo>
                    <a:pt x="63" y="1099"/>
                  </a:lnTo>
                  <a:lnTo>
                    <a:pt x="73" y="1116"/>
                  </a:lnTo>
                  <a:lnTo>
                    <a:pt x="84" y="1132"/>
                  </a:lnTo>
                  <a:lnTo>
                    <a:pt x="95" y="1150"/>
                  </a:lnTo>
                  <a:lnTo>
                    <a:pt x="107" y="1166"/>
                  </a:lnTo>
                  <a:lnTo>
                    <a:pt x="120" y="1184"/>
                  </a:lnTo>
                  <a:lnTo>
                    <a:pt x="133" y="1200"/>
                  </a:lnTo>
                  <a:lnTo>
                    <a:pt x="148" y="1217"/>
                  </a:lnTo>
                  <a:lnTo>
                    <a:pt x="162" y="1233"/>
                  </a:lnTo>
                  <a:lnTo>
                    <a:pt x="177" y="1250"/>
                  </a:lnTo>
                  <a:lnTo>
                    <a:pt x="194" y="1266"/>
                  </a:lnTo>
                  <a:lnTo>
                    <a:pt x="210" y="1282"/>
                  </a:lnTo>
                  <a:lnTo>
                    <a:pt x="228" y="1299"/>
                  </a:lnTo>
                  <a:lnTo>
                    <a:pt x="246" y="1314"/>
                  </a:lnTo>
                  <a:lnTo>
                    <a:pt x="265" y="1330"/>
                  </a:lnTo>
                  <a:lnTo>
                    <a:pt x="284" y="1346"/>
                  </a:lnTo>
                  <a:lnTo>
                    <a:pt x="325" y="1377"/>
                  </a:lnTo>
                  <a:lnTo>
                    <a:pt x="368" y="1408"/>
                  </a:lnTo>
                  <a:lnTo>
                    <a:pt x="419" y="1436"/>
                  </a:lnTo>
                  <a:lnTo>
                    <a:pt x="469" y="1463"/>
                  </a:lnTo>
                  <a:lnTo>
                    <a:pt x="521" y="1489"/>
                  </a:lnTo>
                  <a:lnTo>
                    <a:pt x="575" y="1514"/>
                  </a:lnTo>
                  <a:lnTo>
                    <a:pt x="630" y="1537"/>
                  </a:lnTo>
                  <a:lnTo>
                    <a:pt x="685" y="1560"/>
                  </a:lnTo>
                  <a:lnTo>
                    <a:pt x="743" y="1581"/>
                  </a:lnTo>
                  <a:lnTo>
                    <a:pt x="802" y="1601"/>
                  </a:lnTo>
                  <a:lnTo>
                    <a:pt x="863" y="1620"/>
                  </a:lnTo>
                  <a:lnTo>
                    <a:pt x="924" y="1636"/>
                  </a:lnTo>
                  <a:lnTo>
                    <a:pt x="988" y="1652"/>
                  </a:lnTo>
                  <a:lnTo>
                    <a:pt x="1053" y="1666"/>
                  </a:lnTo>
                  <a:lnTo>
                    <a:pt x="1119" y="1679"/>
                  </a:lnTo>
                  <a:lnTo>
                    <a:pt x="1187" y="1690"/>
                  </a:lnTo>
                  <a:lnTo>
                    <a:pt x="1257" y="1700"/>
                  </a:lnTo>
                  <a:lnTo>
                    <a:pt x="1329" y="1708"/>
                  </a:lnTo>
                  <a:lnTo>
                    <a:pt x="1329" y="1715"/>
                  </a:lnTo>
                  <a:lnTo>
                    <a:pt x="906" y="1938"/>
                  </a:lnTo>
                  <a:lnTo>
                    <a:pt x="1750" y="2369"/>
                  </a:lnTo>
                  <a:lnTo>
                    <a:pt x="2595" y="1946"/>
                  </a:lnTo>
                  <a:lnTo>
                    <a:pt x="1827" y="1538"/>
                  </a:lnTo>
                  <a:lnTo>
                    <a:pt x="1743" y="1538"/>
                  </a:lnTo>
                  <a:lnTo>
                    <a:pt x="1683" y="1537"/>
                  </a:lnTo>
                  <a:lnTo>
                    <a:pt x="1624" y="1535"/>
                  </a:lnTo>
                  <a:lnTo>
                    <a:pt x="1566" y="1532"/>
                  </a:lnTo>
                  <a:lnTo>
                    <a:pt x="1508" y="1527"/>
                  </a:lnTo>
                  <a:lnTo>
                    <a:pt x="1452" y="1520"/>
                  </a:lnTo>
                  <a:lnTo>
                    <a:pt x="1397" y="1512"/>
                  </a:lnTo>
                  <a:lnTo>
                    <a:pt x="1343" y="1502"/>
                  </a:lnTo>
                  <a:lnTo>
                    <a:pt x="1290" y="1491"/>
                  </a:lnTo>
                  <a:lnTo>
                    <a:pt x="1238" y="1479"/>
                  </a:lnTo>
                  <a:lnTo>
                    <a:pt x="1187" y="1464"/>
                  </a:lnTo>
                  <a:lnTo>
                    <a:pt x="1137" y="1449"/>
                  </a:lnTo>
                  <a:lnTo>
                    <a:pt x="1089" y="1431"/>
                  </a:lnTo>
                  <a:lnTo>
                    <a:pt x="1041" y="1412"/>
                  </a:lnTo>
                  <a:lnTo>
                    <a:pt x="995" y="1391"/>
                  </a:lnTo>
                  <a:lnTo>
                    <a:pt x="950" y="1370"/>
                  </a:lnTo>
                  <a:lnTo>
                    <a:pt x="906" y="1346"/>
                  </a:lnTo>
                  <a:lnTo>
                    <a:pt x="863" y="1319"/>
                  </a:lnTo>
                  <a:lnTo>
                    <a:pt x="823" y="1294"/>
                  </a:lnTo>
                  <a:lnTo>
                    <a:pt x="803" y="1280"/>
                  </a:lnTo>
                  <a:lnTo>
                    <a:pt x="785" y="1266"/>
                  </a:lnTo>
                  <a:lnTo>
                    <a:pt x="767" y="1253"/>
                  </a:lnTo>
                  <a:lnTo>
                    <a:pt x="750" y="1239"/>
                  </a:lnTo>
                  <a:lnTo>
                    <a:pt x="735" y="1225"/>
                  </a:lnTo>
                  <a:lnTo>
                    <a:pt x="718" y="1212"/>
                  </a:lnTo>
                  <a:lnTo>
                    <a:pt x="704" y="1197"/>
                  </a:lnTo>
                  <a:lnTo>
                    <a:pt x="689" y="1183"/>
                  </a:lnTo>
                  <a:lnTo>
                    <a:pt x="676" y="1168"/>
                  </a:lnTo>
                  <a:lnTo>
                    <a:pt x="664" y="1154"/>
                  </a:lnTo>
                  <a:lnTo>
                    <a:pt x="652" y="1140"/>
                  </a:lnTo>
                  <a:lnTo>
                    <a:pt x="640" y="1125"/>
                  </a:lnTo>
                  <a:lnTo>
                    <a:pt x="630" y="1110"/>
                  </a:lnTo>
                  <a:lnTo>
                    <a:pt x="620" y="1095"/>
                  </a:lnTo>
                  <a:lnTo>
                    <a:pt x="610" y="1080"/>
                  </a:lnTo>
                  <a:lnTo>
                    <a:pt x="602" y="1065"/>
                  </a:lnTo>
                  <a:lnTo>
                    <a:pt x="594" y="1049"/>
                  </a:lnTo>
                  <a:lnTo>
                    <a:pt x="587" y="1034"/>
                  </a:lnTo>
                  <a:lnTo>
                    <a:pt x="581" y="1018"/>
                  </a:lnTo>
                  <a:lnTo>
                    <a:pt x="575" y="1002"/>
                  </a:lnTo>
                  <a:lnTo>
                    <a:pt x="569" y="986"/>
                  </a:lnTo>
                  <a:lnTo>
                    <a:pt x="565" y="970"/>
                  </a:lnTo>
                  <a:lnTo>
                    <a:pt x="561" y="954"/>
                  </a:lnTo>
                  <a:lnTo>
                    <a:pt x="558" y="937"/>
                  </a:lnTo>
                  <a:lnTo>
                    <a:pt x="556" y="921"/>
                  </a:lnTo>
                  <a:lnTo>
                    <a:pt x="554" y="903"/>
                  </a:lnTo>
                  <a:lnTo>
                    <a:pt x="553" y="887"/>
                  </a:lnTo>
                  <a:lnTo>
                    <a:pt x="553" y="869"/>
                  </a:lnTo>
                  <a:close/>
                  <a:moveTo>
                    <a:pt x="2089" y="1946"/>
                  </a:moveTo>
                  <a:lnTo>
                    <a:pt x="1766" y="2099"/>
                  </a:lnTo>
                  <a:lnTo>
                    <a:pt x="1406" y="1938"/>
                  </a:lnTo>
                  <a:lnTo>
                    <a:pt x="1766" y="1754"/>
                  </a:lnTo>
                  <a:lnTo>
                    <a:pt x="2089" y="19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Freeform 7"/>
            <p:cNvSpPr>
              <a:spLocks noEditPoints="1"/>
            </p:cNvSpPr>
            <p:nvPr/>
          </p:nvSpPr>
          <p:spPr bwMode="auto">
            <a:xfrm>
              <a:off x="4386263" y="2357438"/>
              <a:ext cx="696913" cy="466725"/>
            </a:xfrm>
            <a:custGeom>
              <a:avLst/>
              <a:gdLst>
                <a:gd name="T0" fmla="*/ 1673 w 3509"/>
                <a:gd name="T1" fmla="*/ 830 h 2353"/>
                <a:gd name="T2" fmla="*/ 2000 w 3509"/>
                <a:gd name="T3" fmla="*/ 841 h 2353"/>
                <a:gd name="T4" fmla="*/ 2266 w 3509"/>
                <a:gd name="T5" fmla="*/ 890 h 2353"/>
                <a:gd name="T6" fmla="*/ 2507 w 3509"/>
                <a:gd name="T7" fmla="*/ 977 h 2353"/>
                <a:gd name="T8" fmla="*/ 2700 w 3509"/>
                <a:gd name="T9" fmla="*/ 1088 h 2353"/>
                <a:gd name="T10" fmla="*/ 2788 w 3509"/>
                <a:gd name="T11" fmla="*/ 1157 h 2353"/>
                <a:gd name="T12" fmla="*/ 2856 w 3509"/>
                <a:gd name="T13" fmla="*/ 1229 h 2353"/>
                <a:gd name="T14" fmla="*/ 2907 w 3509"/>
                <a:gd name="T15" fmla="*/ 1304 h 2353"/>
                <a:gd name="T16" fmla="*/ 2939 w 3509"/>
                <a:gd name="T17" fmla="*/ 1382 h 2353"/>
                <a:gd name="T18" fmla="*/ 2955 w 3509"/>
                <a:gd name="T19" fmla="*/ 1465 h 2353"/>
                <a:gd name="T20" fmla="*/ 2953 w 3509"/>
                <a:gd name="T21" fmla="*/ 1548 h 2353"/>
                <a:gd name="T22" fmla="*/ 2934 w 3509"/>
                <a:gd name="T23" fmla="*/ 1628 h 2353"/>
                <a:gd name="T24" fmla="*/ 2898 w 3509"/>
                <a:gd name="T25" fmla="*/ 1704 h 2353"/>
                <a:gd name="T26" fmla="*/ 2844 w 3509"/>
                <a:gd name="T27" fmla="*/ 1778 h 2353"/>
                <a:gd name="T28" fmla="*/ 2772 w 3509"/>
                <a:gd name="T29" fmla="*/ 1847 h 2353"/>
                <a:gd name="T30" fmla="*/ 2681 w 3509"/>
                <a:gd name="T31" fmla="*/ 1916 h 2353"/>
                <a:gd name="T32" fmla="*/ 2460 w 3509"/>
                <a:gd name="T33" fmla="*/ 2034 h 2353"/>
                <a:gd name="T34" fmla="*/ 2215 w 3509"/>
                <a:gd name="T35" fmla="*/ 2114 h 2353"/>
                <a:gd name="T36" fmla="*/ 1942 w 3509"/>
                <a:gd name="T37" fmla="*/ 2155 h 2353"/>
                <a:gd name="T38" fmla="*/ 1645 w 3509"/>
                <a:gd name="T39" fmla="*/ 2158 h 2353"/>
                <a:gd name="T40" fmla="*/ 1358 w 3509"/>
                <a:gd name="T41" fmla="*/ 2125 h 2353"/>
                <a:gd name="T42" fmla="*/ 1098 w 3509"/>
                <a:gd name="T43" fmla="*/ 2054 h 2353"/>
                <a:gd name="T44" fmla="*/ 864 w 3509"/>
                <a:gd name="T45" fmla="*/ 1942 h 2353"/>
                <a:gd name="T46" fmla="*/ 723 w 3509"/>
                <a:gd name="T47" fmla="*/ 1834 h 2353"/>
                <a:gd name="T48" fmla="*/ 658 w 3509"/>
                <a:gd name="T49" fmla="*/ 1763 h 2353"/>
                <a:gd name="T50" fmla="*/ 609 w 3509"/>
                <a:gd name="T51" fmla="*/ 1689 h 2353"/>
                <a:gd name="T52" fmla="*/ 577 w 3509"/>
                <a:gd name="T53" fmla="*/ 1612 h 2353"/>
                <a:gd name="T54" fmla="*/ 562 w 3509"/>
                <a:gd name="T55" fmla="*/ 1532 h 2353"/>
                <a:gd name="T56" fmla="*/ 2 w 3509"/>
                <a:gd name="T57" fmla="*/ 1543 h 2353"/>
                <a:gd name="T58" fmla="*/ 25 w 3509"/>
                <a:gd name="T59" fmla="*/ 1651 h 2353"/>
                <a:gd name="T60" fmla="*/ 72 w 3509"/>
                <a:gd name="T61" fmla="*/ 1754 h 2353"/>
                <a:gd name="T62" fmla="*/ 144 w 3509"/>
                <a:gd name="T63" fmla="*/ 1853 h 2353"/>
                <a:gd name="T64" fmla="*/ 242 w 3509"/>
                <a:gd name="T65" fmla="*/ 1945 h 2353"/>
                <a:gd name="T66" fmla="*/ 365 w 3509"/>
                <a:gd name="T67" fmla="*/ 2032 h 2353"/>
                <a:gd name="T68" fmla="*/ 514 w 3509"/>
                <a:gd name="T69" fmla="*/ 2115 h 2353"/>
                <a:gd name="T70" fmla="*/ 681 w 3509"/>
                <a:gd name="T71" fmla="*/ 2184 h 2353"/>
                <a:gd name="T72" fmla="*/ 857 w 3509"/>
                <a:gd name="T73" fmla="*/ 2241 h 2353"/>
                <a:gd name="T74" fmla="*/ 1042 w 3509"/>
                <a:gd name="T75" fmla="*/ 2287 h 2353"/>
                <a:gd name="T76" fmla="*/ 1238 w 3509"/>
                <a:gd name="T77" fmla="*/ 2320 h 2353"/>
                <a:gd name="T78" fmla="*/ 1487 w 3509"/>
                <a:gd name="T79" fmla="*/ 2345 h 2353"/>
                <a:gd name="T80" fmla="*/ 1931 w 3509"/>
                <a:gd name="T81" fmla="*/ 2349 h 2353"/>
                <a:gd name="T82" fmla="*/ 2228 w 3509"/>
                <a:gd name="T83" fmla="*/ 2325 h 2353"/>
                <a:gd name="T84" fmla="*/ 2428 w 3509"/>
                <a:gd name="T85" fmla="*/ 2294 h 2353"/>
                <a:gd name="T86" fmla="*/ 2615 w 3509"/>
                <a:gd name="T87" fmla="*/ 2251 h 2353"/>
                <a:gd name="T88" fmla="*/ 2794 w 3509"/>
                <a:gd name="T89" fmla="*/ 2197 h 2353"/>
                <a:gd name="T90" fmla="*/ 2962 w 3509"/>
                <a:gd name="T91" fmla="*/ 2129 h 2353"/>
                <a:gd name="T92" fmla="*/ 3116 w 3509"/>
                <a:gd name="T93" fmla="*/ 2049 h 2353"/>
                <a:gd name="T94" fmla="*/ 3244 w 3509"/>
                <a:gd name="T95" fmla="*/ 1963 h 2353"/>
                <a:gd name="T96" fmla="*/ 3347 w 3509"/>
                <a:gd name="T97" fmla="*/ 1871 h 2353"/>
                <a:gd name="T98" fmla="*/ 3425 w 3509"/>
                <a:gd name="T99" fmla="*/ 1774 h 2353"/>
                <a:gd name="T100" fmla="*/ 3477 w 3509"/>
                <a:gd name="T101" fmla="*/ 1672 h 2353"/>
                <a:gd name="T102" fmla="*/ 3505 w 3509"/>
                <a:gd name="T103" fmla="*/ 1566 h 2353"/>
                <a:gd name="T104" fmla="*/ 3508 w 3509"/>
                <a:gd name="T105" fmla="*/ 1461 h 2353"/>
                <a:gd name="T106" fmla="*/ 3490 w 3509"/>
                <a:gd name="T107" fmla="*/ 1368 h 2353"/>
                <a:gd name="T108" fmla="*/ 3455 w 3509"/>
                <a:gd name="T109" fmla="*/ 1278 h 2353"/>
                <a:gd name="T110" fmla="*/ 3399 w 3509"/>
                <a:gd name="T111" fmla="*/ 1193 h 2353"/>
                <a:gd name="T112" fmla="*/ 3326 w 3509"/>
                <a:gd name="T113" fmla="*/ 1112 h 2353"/>
                <a:gd name="T114" fmla="*/ 3235 w 3509"/>
                <a:gd name="T115" fmla="*/ 1035 h 2353"/>
                <a:gd name="T116" fmla="*/ 3030 w 3509"/>
                <a:gd name="T117" fmla="*/ 905 h 2353"/>
                <a:gd name="T118" fmla="*/ 2760 w 3509"/>
                <a:gd name="T119" fmla="*/ 787 h 2353"/>
                <a:gd name="T120" fmla="*/ 2449 w 3509"/>
                <a:gd name="T121" fmla="*/ 700 h 2353"/>
                <a:gd name="T122" fmla="*/ 1406 w 3509"/>
                <a:gd name="T123" fmla="*/ 422 h 2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09" h="2353">
                  <a:moveTo>
                    <a:pt x="2173" y="653"/>
                  </a:moveTo>
                  <a:lnTo>
                    <a:pt x="2588" y="430"/>
                  </a:lnTo>
                  <a:lnTo>
                    <a:pt x="1766" y="0"/>
                  </a:lnTo>
                  <a:lnTo>
                    <a:pt x="906" y="422"/>
                  </a:lnTo>
                  <a:lnTo>
                    <a:pt x="1673" y="830"/>
                  </a:lnTo>
                  <a:lnTo>
                    <a:pt x="1766" y="830"/>
                  </a:lnTo>
                  <a:lnTo>
                    <a:pt x="1826" y="831"/>
                  </a:lnTo>
                  <a:lnTo>
                    <a:pt x="1885" y="833"/>
                  </a:lnTo>
                  <a:lnTo>
                    <a:pt x="1942" y="836"/>
                  </a:lnTo>
                  <a:lnTo>
                    <a:pt x="2000" y="841"/>
                  </a:lnTo>
                  <a:lnTo>
                    <a:pt x="2055" y="849"/>
                  </a:lnTo>
                  <a:lnTo>
                    <a:pt x="2109" y="857"/>
                  </a:lnTo>
                  <a:lnTo>
                    <a:pt x="2163" y="866"/>
                  </a:lnTo>
                  <a:lnTo>
                    <a:pt x="2215" y="877"/>
                  </a:lnTo>
                  <a:lnTo>
                    <a:pt x="2266" y="890"/>
                  </a:lnTo>
                  <a:lnTo>
                    <a:pt x="2317" y="904"/>
                  </a:lnTo>
                  <a:lnTo>
                    <a:pt x="2366" y="919"/>
                  </a:lnTo>
                  <a:lnTo>
                    <a:pt x="2414" y="937"/>
                  </a:lnTo>
                  <a:lnTo>
                    <a:pt x="2460" y="956"/>
                  </a:lnTo>
                  <a:lnTo>
                    <a:pt x="2507" y="977"/>
                  </a:lnTo>
                  <a:lnTo>
                    <a:pt x="2552" y="999"/>
                  </a:lnTo>
                  <a:lnTo>
                    <a:pt x="2595" y="1022"/>
                  </a:lnTo>
                  <a:lnTo>
                    <a:pt x="2640" y="1049"/>
                  </a:lnTo>
                  <a:lnTo>
                    <a:pt x="2681" y="1075"/>
                  </a:lnTo>
                  <a:lnTo>
                    <a:pt x="2700" y="1088"/>
                  </a:lnTo>
                  <a:lnTo>
                    <a:pt x="2720" y="1102"/>
                  </a:lnTo>
                  <a:lnTo>
                    <a:pt x="2737" y="1116"/>
                  </a:lnTo>
                  <a:lnTo>
                    <a:pt x="2755" y="1129"/>
                  </a:lnTo>
                  <a:lnTo>
                    <a:pt x="2772" y="1144"/>
                  </a:lnTo>
                  <a:lnTo>
                    <a:pt x="2788" y="1157"/>
                  </a:lnTo>
                  <a:lnTo>
                    <a:pt x="2803" y="1171"/>
                  </a:lnTo>
                  <a:lnTo>
                    <a:pt x="2817" y="1186"/>
                  </a:lnTo>
                  <a:lnTo>
                    <a:pt x="2831" y="1200"/>
                  </a:lnTo>
                  <a:lnTo>
                    <a:pt x="2844" y="1214"/>
                  </a:lnTo>
                  <a:lnTo>
                    <a:pt x="2856" y="1229"/>
                  </a:lnTo>
                  <a:lnTo>
                    <a:pt x="2868" y="1243"/>
                  </a:lnTo>
                  <a:lnTo>
                    <a:pt x="2879" y="1259"/>
                  </a:lnTo>
                  <a:lnTo>
                    <a:pt x="2888" y="1273"/>
                  </a:lnTo>
                  <a:lnTo>
                    <a:pt x="2898" y="1288"/>
                  </a:lnTo>
                  <a:lnTo>
                    <a:pt x="2907" y="1304"/>
                  </a:lnTo>
                  <a:lnTo>
                    <a:pt x="2915" y="1319"/>
                  </a:lnTo>
                  <a:lnTo>
                    <a:pt x="2922" y="1335"/>
                  </a:lnTo>
                  <a:lnTo>
                    <a:pt x="2928" y="1350"/>
                  </a:lnTo>
                  <a:lnTo>
                    <a:pt x="2934" y="1367"/>
                  </a:lnTo>
                  <a:lnTo>
                    <a:pt x="2939" y="1382"/>
                  </a:lnTo>
                  <a:lnTo>
                    <a:pt x="2944" y="1398"/>
                  </a:lnTo>
                  <a:lnTo>
                    <a:pt x="2948" y="1415"/>
                  </a:lnTo>
                  <a:lnTo>
                    <a:pt x="2951" y="1431"/>
                  </a:lnTo>
                  <a:lnTo>
                    <a:pt x="2953" y="1448"/>
                  </a:lnTo>
                  <a:lnTo>
                    <a:pt x="2955" y="1465"/>
                  </a:lnTo>
                  <a:lnTo>
                    <a:pt x="2956" y="1482"/>
                  </a:lnTo>
                  <a:lnTo>
                    <a:pt x="2956" y="1499"/>
                  </a:lnTo>
                  <a:lnTo>
                    <a:pt x="2956" y="1516"/>
                  </a:lnTo>
                  <a:lnTo>
                    <a:pt x="2955" y="1532"/>
                  </a:lnTo>
                  <a:lnTo>
                    <a:pt x="2953" y="1548"/>
                  </a:lnTo>
                  <a:lnTo>
                    <a:pt x="2951" y="1565"/>
                  </a:lnTo>
                  <a:lnTo>
                    <a:pt x="2948" y="1580"/>
                  </a:lnTo>
                  <a:lnTo>
                    <a:pt x="2944" y="1597"/>
                  </a:lnTo>
                  <a:lnTo>
                    <a:pt x="2939" y="1612"/>
                  </a:lnTo>
                  <a:lnTo>
                    <a:pt x="2934" y="1628"/>
                  </a:lnTo>
                  <a:lnTo>
                    <a:pt x="2928" y="1643"/>
                  </a:lnTo>
                  <a:lnTo>
                    <a:pt x="2922" y="1658"/>
                  </a:lnTo>
                  <a:lnTo>
                    <a:pt x="2915" y="1674"/>
                  </a:lnTo>
                  <a:lnTo>
                    <a:pt x="2907" y="1689"/>
                  </a:lnTo>
                  <a:lnTo>
                    <a:pt x="2898" y="1704"/>
                  </a:lnTo>
                  <a:lnTo>
                    <a:pt x="2888" y="1719"/>
                  </a:lnTo>
                  <a:lnTo>
                    <a:pt x="2879" y="1733"/>
                  </a:lnTo>
                  <a:lnTo>
                    <a:pt x="2868" y="1749"/>
                  </a:lnTo>
                  <a:lnTo>
                    <a:pt x="2856" y="1763"/>
                  </a:lnTo>
                  <a:lnTo>
                    <a:pt x="2844" y="1778"/>
                  </a:lnTo>
                  <a:lnTo>
                    <a:pt x="2831" y="1792"/>
                  </a:lnTo>
                  <a:lnTo>
                    <a:pt x="2817" y="1806"/>
                  </a:lnTo>
                  <a:lnTo>
                    <a:pt x="2803" y="1820"/>
                  </a:lnTo>
                  <a:lnTo>
                    <a:pt x="2788" y="1834"/>
                  </a:lnTo>
                  <a:lnTo>
                    <a:pt x="2772" y="1847"/>
                  </a:lnTo>
                  <a:lnTo>
                    <a:pt x="2755" y="1862"/>
                  </a:lnTo>
                  <a:lnTo>
                    <a:pt x="2737" y="1875"/>
                  </a:lnTo>
                  <a:lnTo>
                    <a:pt x="2720" y="1889"/>
                  </a:lnTo>
                  <a:lnTo>
                    <a:pt x="2700" y="1903"/>
                  </a:lnTo>
                  <a:lnTo>
                    <a:pt x="2681" y="1916"/>
                  </a:lnTo>
                  <a:lnTo>
                    <a:pt x="2640" y="1942"/>
                  </a:lnTo>
                  <a:lnTo>
                    <a:pt x="2595" y="1969"/>
                  </a:lnTo>
                  <a:lnTo>
                    <a:pt x="2552" y="1992"/>
                  </a:lnTo>
                  <a:lnTo>
                    <a:pt x="2507" y="2014"/>
                  </a:lnTo>
                  <a:lnTo>
                    <a:pt x="2460" y="2034"/>
                  </a:lnTo>
                  <a:lnTo>
                    <a:pt x="2414" y="2054"/>
                  </a:lnTo>
                  <a:lnTo>
                    <a:pt x="2366" y="2071"/>
                  </a:lnTo>
                  <a:lnTo>
                    <a:pt x="2317" y="2087"/>
                  </a:lnTo>
                  <a:lnTo>
                    <a:pt x="2266" y="2101"/>
                  </a:lnTo>
                  <a:lnTo>
                    <a:pt x="2215" y="2114"/>
                  </a:lnTo>
                  <a:lnTo>
                    <a:pt x="2163" y="2125"/>
                  </a:lnTo>
                  <a:lnTo>
                    <a:pt x="2109" y="2134"/>
                  </a:lnTo>
                  <a:lnTo>
                    <a:pt x="2055" y="2142"/>
                  </a:lnTo>
                  <a:lnTo>
                    <a:pt x="2000" y="2150"/>
                  </a:lnTo>
                  <a:lnTo>
                    <a:pt x="1942" y="2155"/>
                  </a:lnTo>
                  <a:lnTo>
                    <a:pt x="1885" y="2158"/>
                  </a:lnTo>
                  <a:lnTo>
                    <a:pt x="1826" y="2160"/>
                  </a:lnTo>
                  <a:lnTo>
                    <a:pt x="1766" y="2161"/>
                  </a:lnTo>
                  <a:lnTo>
                    <a:pt x="1704" y="2160"/>
                  </a:lnTo>
                  <a:lnTo>
                    <a:pt x="1645" y="2158"/>
                  </a:lnTo>
                  <a:lnTo>
                    <a:pt x="1585" y="2155"/>
                  </a:lnTo>
                  <a:lnTo>
                    <a:pt x="1527" y="2150"/>
                  </a:lnTo>
                  <a:lnTo>
                    <a:pt x="1469" y="2142"/>
                  </a:lnTo>
                  <a:lnTo>
                    <a:pt x="1414" y="2134"/>
                  </a:lnTo>
                  <a:lnTo>
                    <a:pt x="1358" y="2125"/>
                  </a:lnTo>
                  <a:lnTo>
                    <a:pt x="1304" y="2114"/>
                  </a:lnTo>
                  <a:lnTo>
                    <a:pt x="1251" y="2101"/>
                  </a:lnTo>
                  <a:lnTo>
                    <a:pt x="1199" y="2087"/>
                  </a:lnTo>
                  <a:lnTo>
                    <a:pt x="1148" y="2071"/>
                  </a:lnTo>
                  <a:lnTo>
                    <a:pt x="1098" y="2054"/>
                  </a:lnTo>
                  <a:lnTo>
                    <a:pt x="1049" y="2034"/>
                  </a:lnTo>
                  <a:lnTo>
                    <a:pt x="1000" y="2014"/>
                  </a:lnTo>
                  <a:lnTo>
                    <a:pt x="952" y="1992"/>
                  </a:lnTo>
                  <a:lnTo>
                    <a:pt x="906" y="1969"/>
                  </a:lnTo>
                  <a:lnTo>
                    <a:pt x="864" y="1942"/>
                  </a:lnTo>
                  <a:lnTo>
                    <a:pt x="825" y="1916"/>
                  </a:lnTo>
                  <a:lnTo>
                    <a:pt x="789" y="1889"/>
                  </a:lnTo>
                  <a:lnTo>
                    <a:pt x="755" y="1862"/>
                  </a:lnTo>
                  <a:lnTo>
                    <a:pt x="739" y="1847"/>
                  </a:lnTo>
                  <a:lnTo>
                    <a:pt x="723" y="1834"/>
                  </a:lnTo>
                  <a:lnTo>
                    <a:pt x="709" y="1820"/>
                  </a:lnTo>
                  <a:lnTo>
                    <a:pt x="696" y="1806"/>
                  </a:lnTo>
                  <a:lnTo>
                    <a:pt x="682" y="1792"/>
                  </a:lnTo>
                  <a:lnTo>
                    <a:pt x="670" y="1778"/>
                  </a:lnTo>
                  <a:lnTo>
                    <a:pt x="658" y="1763"/>
                  </a:lnTo>
                  <a:lnTo>
                    <a:pt x="646" y="1749"/>
                  </a:lnTo>
                  <a:lnTo>
                    <a:pt x="636" y="1733"/>
                  </a:lnTo>
                  <a:lnTo>
                    <a:pt x="627" y="1719"/>
                  </a:lnTo>
                  <a:lnTo>
                    <a:pt x="618" y="1704"/>
                  </a:lnTo>
                  <a:lnTo>
                    <a:pt x="609" y="1689"/>
                  </a:lnTo>
                  <a:lnTo>
                    <a:pt x="601" y="1674"/>
                  </a:lnTo>
                  <a:lnTo>
                    <a:pt x="594" y="1658"/>
                  </a:lnTo>
                  <a:lnTo>
                    <a:pt x="588" y="1643"/>
                  </a:lnTo>
                  <a:lnTo>
                    <a:pt x="582" y="1628"/>
                  </a:lnTo>
                  <a:lnTo>
                    <a:pt x="577" y="1612"/>
                  </a:lnTo>
                  <a:lnTo>
                    <a:pt x="573" y="1597"/>
                  </a:lnTo>
                  <a:lnTo>
                    <a:pt x="568" y="1580"/>
                  </a:lnTo>
                  <a:lnTo>
                    <a:pt x="566" y="1565"/>
                  </a:lnTo>
                  <a:lnTo>
                    <a:pt x="563" y="1548"/>
                  </a:lnTo>
                  <a:lnTo>
                    <a:pt x="562" y="1532"/>
                  </a:lnTo>
                  <a:lnTo>
                    <a:pt x="561" y="1516"/>
                  </a:lnTo>
                  <a:lnTo>
                    <a:pt x="560" y="1499"/>
                  </a:lnTo>
                  <a:lnTo>
                    <a:pt x="0" y="1499"/>
                  </a:lnTo>
                  <a:lnTo>
                    <a:pt x="0" y="1522"/>
                  </a:lnTo>
                  <a:lnTo>
                    <a:pt x="2" y="1543"/>
                  </a:lnTo>
                  <a:lnTo>
                    <a:pt x="4" y="1566"/>
                  </a:lnTo>
                  <a:lnTo>
                    <a:pt x="8" y="1587"/>
                  </a:lnTo>
                  <a:lnTo>
                    <a:pt x="12" y="1609"/>
                  </a:lnTo>
                  <a:lnTo>
                    <a:pt x="17" y="1631"/>
                  </a:lnTo>
                  <a:lnTo>
                    <a:pt x="25" y="1651"/>
                  </a:lnTo>
                  <a:lnTo>
                    <a:pt x="32" y="1672"/>
                  </a:lnTo>
                  <a:lnTo>
                    <a:pt x="40" y="1693"/>
                  </a:lnTo>
                  <a:lnTo>
                    <a:pt x="49" y="1714"/>
                  </a:lnTo>
                  <a:lnTo>
                    <a:pt x="61" y="1734"/>
                  </a:lnTo>
                  <a:lnTo>
                    <a:pt x="72" y="1754"/>
                  </a:lnTo>
                  <a:lnTo>
                    <a:pt x="84" y="1774"/>
                  </a:lnTo>
                  <a:lnTo>
                    <a:pt x="97" y="1794"/>
                  </a:lnTo>
                  <a:lnTo>
                    <a:pt x="112" y="1814"/>
                  </a:lnTo>
                  <a:lnTo>
                    <a:pt x="127" y="1833"/>
                  </a:lnTo>
                  <a:lnTo>
                    <a:pt x="144" y="1853"/>
                  </a:lnTo>
                  <a:lnTo>
                    <a:pt x="162" y="1871"/>
                  </a:lnTo>
                  <a:lnTo>
                    <a:pt x="181" y="1890"/>
                  </a:lnTo>
                  <a:lnTo>
                    <a:pt x="200" y="1908"/>
                  </a:lnTo>
                  <a:lnTo>
                    <a:pt x="221" y="1927"/>
                  </a:lnTo>
                  <a:lnTo>
                    <a:pt x="242" y="1945"/>
                  </a:lnTo>
                  <a:lnTo>
                    <a:pt x="265" y="1963"/>
                  </a:lnTo>
                  <a:lnTo>
                    <a:pt x="288" y="1981"/>
                  </a:lnTo>
                  <a:lnTo>
                    <a:pt x="313" y="1998"/>
                  </a:lnTo>
                  <a:lnTo>
                    <a:pt x="339" y="2015"/>
                  </a:lnTo>
                  <a:lnTo>
                    <a:pt x="365" y="2032"/>
                  </a:lnTo>
                  <a:lnTo>
                    <a:pt x="393" y="2049"/>
                  </a:lnTo>
                  <a:lnTo>
                    <a:pt x="422" y="2066"/>
                  </a:lnTo>
                  <a:lnTo>
                    <a:pt x="451" y="2083"/>
                  </a:lnTo>
                  <a:lnTo>
                    <a:pt x="482" y="2098"/>
                  </a:lnTo>
                  <a:lnTo>
                    <a:pt x="514" y="2115"/>
                  </a:lnTo>
                  <a:lnTo>
                    <a:pt x="547" y="2129"/>
                  </a:lnTo>
                  <a:lnTo>
                    <a:pt x="580" y="2143"/>
                  </a:lnTo>
                  <a:lnTo>
                    <a:pt x="614" y="2158"/>
                  </a:lnTo>
                  <a:lnTo>
                    <a:pt x="647" y="2171"/>
                  </a:lnTo>
                  <a:lnTo>
                    <a:pt x="681" y="2184"/>
                  </a:lnTo>
                  <a:lnTo>
                    <a:pt x="715" y="2197"/>
                  </a:lnTo>
                  <a:lnTo>
                    <a:pt x="750" y="2208"/>
                  </a:lnTo>
                  <a:lnTo>
                    <a:pt x="785" y="2220"/>
                  </a:lnTo>
                  <a:lnTo>
                    <a:pt x="821" y="2231"/>
                  </a:lnTo>
                  <a:lnTo>
                    <a:pt x="857" y="2241"/>
                  </a:lnTo>
                  <a:lnTo>
                    <a:pt x="893" y="2251"/>
                  </a:lnTo>
                  <a:lnTo>
                    <a:pt x="930" y="2261"/>
                  </a:lnTo>
                  <a:lnTo>
                    <a:pt x="966" y="2270"/>
                  </a:lnTo>
                  <a:lnTo>
                    <a:pt x="1004" y="2279"/>
                  </a:lnTo>
                  <a:lnTo>
                    <a:pt x="1042" y="2287"/>
                  </a:lnTo>
                  <a:lnTo>
                    <a:pt x="1080" y="2294"/>
                  </a:lnTo>
                  <a:lnTo>
                    <a:pt x="1119" y="2302"/>
                  </a:lnTo>
                  <a:lnTo>
                    <a:pt x="1158" y="2308"/>
                  </a:lnTo>
                  <a:lnTo>
                    <a:pt x="1198" y="2314"/>
                  </a:lnTo>
                  <a:lnTo>
                    <a:pt x="1238" y="2320"/>
                  </a:lnTo>
                  <a:lnTo>
                    <a:pt x="1278" y="2325"/>
                  </a:lnTo>
                  <a:lnTo>
                    <a:pt x="1319" y="2330"/>
                  </a:lnTo>
                  <a:lnTo>
                    <a:pt x="1360" y="2335"/>
                  </a:lnTo>
                  <a:lnTo>
                    <a:pt x="1402" y="2339"/>
                  </a:lnTo>
                  <a:lnTo>
                    <a:pt x="1487" y="2345"/>
                  </a:lnTo>
                  <a:lnTo>
                    <a:pt x="1573" y="2349"/>
                  </a:lnTo>
                  <a:lnTo>
                    <a:pt x="1661" y="2352"/>
                  </a:lnTo>
                  <a:lnTo>
                    <a:pt x="1750" y="2353"/>
                  </a:lnTo>
                  <a:lnTo>
                    <a:pt x="1842" y="2352"/>
                  </a:lnTo>
                  <a:lnTo>
                    <a:pt x="1931" y="2349"/>
                  </a:lnTo>
                  <a:lnTo>
                    <a:pt x="2018" y="2345"/>
                  </a:lnTo>
                  <a:lnTo>
                    <a:pt x="2103" y="2339"/>
                  </a:lnTo>
                  <a:lnTo>
                    <a:pt x="2145" y="2335"/>
                  </a:lnTo>
                  <a:lnTo>
                    <a:pt x="2187" y="2330"/>
                  </a:lnTo>
                  <a:lnTo>
                    <a:pt x="2228" y="2325"/>
                  </a:lnTo>
                  <a:lnTo>
                    <a:pt x="2270" y="2320"/>
                  </a:lnTo>
                  <a:lnTo>
                    <a:pt x="2310" y="2314"/>
                  </a:lnTo>
                  <a:lnTo>
                    <a:pt x="2349" y="2308"/>
                  </a:lnTo>
                  <a:lnTo>
                    <a:pt x="2389" y="2302"/>
                  </a:lnTo>
                  <a:lnTo>
                    <a:pt x="2428" y="2294"/>
                  </a:lnTo>
                  <a:lnTo>
                    <a:pt x="2465" y="2287"/>
                  </a:lnTo>
                  <a:lnTo>
                    <a:pt x="2503" y="2279"/>
                  </a:lnTo>
                  <a:lnTo>
                    <a:pt x="2541" y="2270"/>
                  </a:lnTo>
                  <a:lnTo>
                    <a:pt x="2578" y="2261"/>
                  </a:lnTo>
                  <a:lnTo>
                    <a:pt x="2615" y="2251"/>
                  </a:lnTo>
                  <a:lnTo>
                    <a:pt x="2652" y="2241"/>
                  </a:lnTo>
                  <a:lnTo>
                    <a:pt x="2688" y="2231"/>
                  </a:lnTo>
                  <a:lnTo>
                    <a:pt x="2723" y="2220"/>
                  </a:lnTo>
                  <a:lnTo>
                    <a:pt x="2759" y="2208"/>
                  </a:lnTo>
                  <a:lnTo>
                    <a:pt x="2794" y="2197"/>
                  </a:lnTo>
                  <a:lnTo>
                    <a:pt x="2828" y="2184"/>
                  </a:lnTo>
                  <a:lnTo>
                    <a:pt x="2862" y="2171"/>
                  </a:lnTo>
                  <a:lnTo>
                    <a:pt x="2895" y="2158"/>
                  </a:lnTo>
                  <a:lnTo>
                    <a:pt x="2929" y="2143"/>
                  </a:lnTo>
                  <a:lnTo>
                    <a:pt x="2962" y="2129"/>
                  </a:lnTo>
                  <a:lnTo>
                    <a:pt x="2995" y="2115"/>
                  </a:lnTo>
                  <a:lnTo>
                    <a:pt x="3027" y="2098"/>
                  </a:lnTo>
                  <a:lnTo>
                    <a:pt x="3057" y="2083"/>
                  </a:lnTo>
                  <a:lnTo>
                    <a:pt x="3087" y="2066"/>
                  </a:lnTo>
                  <a:lnTo>
                    <a:pt x="3116" y="2049"/>
                  </a:lnTo>
                  <a:lnTo>
                    <a:pt x="3144" y="2032"/>
                  </a:lnTo>
                  <a:lnTo>
                    <a:pt x="3170" y="2015"/>
                  </a:lnTo>
                  <a:lnTo>
                    <a:pt x="3196" y="1998"/>
                  </a:lnTo>
                  <a:lnTo>
                    <a:pt x="3221" y="1981"/>
                  </a:lnTo>
                  <a:lnTo>
                    <a:pt x="3244" y="1963"/>
                  </a:lnTo>
                  <a:lnTo>
                    <a:pt x="3267" y="1945"/>
                  </a:lnTo>
                  <a:lnTo>
                    <a:pt x="3288" y="1927"/>
                  </a:lnTo>
                  <a:lnTo>
                    <a:pt x="3309" y="1908"/>
                  </a:lnTo>
                  <a:lnTo>
                    <a:pt x="3328" y="1890"/>
                  </a:lnTo>
                  <a:lnTo>
                    <a:pt x="3347" y="1871"/>
                  </a:lnTo>
                  <a:lnTo>
                    <a:pt x="3364" y="1853"/>
                  </a:lnTo>
                  <a:lnTo>
                    <a:pt x="3382" y="1833"/>
                  </a:lnTo>
                  <a:lnTo>
                    <a:pt x="3397" y="1814"/>
                  </a:lnTo>
                  <a:lnTo>
                    <a:pt x="3411" y="1794"/>
                  </a:lnTo>
                  <a:lnTo>
                    <a:pt x="3425" y="1774"/>
                  </a:lnTo>
                  <a:lnTo>
                    <a:pt x="3437" y="1754"/>
                  </a:lnTo>
                  <a:lnTo>
                    <a:pt x="3448" y="1734"/>
                  </a:lnTo>
                  <a:lnTo>
                    <a:pt x="3460" y="1714"/>
                  </a:lnTo>
                  <a:lnTo>
                    <a:pt x="3469" y="1693"/>
                  </a:lnTo>
                  <a:lnTo>
                    <a:pt x="3477" y="1672"/>
                  </a:lnTo>
                  <a:lnTo>
                    <a:pt x="3484" y="1651"/>
                  </a:lnTo>
                  <a:lnTo>
                    <a:pt x="3491" y="1631"/>
                  </a:lnTo>
                  <a:lnTo>
                    <a:pt x="3497" y="1609"/>
                  </a:lnTo>
                  <a:lnTo>
                    <a:pt x="3501" y="1587"/>
                  </a:lnTo>
                  <a:lnTo>
                    <a:pt x="3505" y="1566"/>
                  </a:lnTo>
                  <a:lnTo>
                    <a:pt x="3507" y="1543"/>
                  </a:lnTo>
                  <a:lnTo>
                    <a:pt x="3509" y="1522"/>
                  </a:lnTo>
                  <a:lnTo>
                    <a:pt x="3509" y="1499"/>
                  </a:lnTo>
                  <a:lnTo>
                    <a:pt x="3509" y="1480"/>
                  </a:lnTo>
                  <a:lnTo>
                    <a:pt x="3508" y="1461"/>
                  </a:lnTo>
                  <a:lnTo>
                    <a:pt x="3506" y="1442"/>
                  </a:lnTo>
                  <a:lnTo>
                    <a:pt x="3503" y="1423"/>
                  </a:lnTo>
                  <a:lnTo>
                    <a:pt x="3500" y="1405"/>
                  </a:lnTo>
                  <a:lnTo>
                    <a:pt x="3496" y="1386"/>
                  </a:lnTo>
                  <a:lnTo>
                    <a:pt x="3490" y="1368"/>
                  </a:lnTo>
                  <a:lnTo>
                    <a:pt x="3484" y="1349"/>
                  </a:lnTo>
                  <a:lnTo>
                    <a:pt x="3478" y="1332"/>
                  </a:lnTo>
                  <a:lnTo>
                    <a:pt x="3471" y="1313"/>
                  </a:lnTo>
                  <a:lnTo>
                    <a:pt x="3463" y="1296"/>
                  </a:lnTo>
                  <a:lnTo>
                    <a:pt x="3455" y="1278"/>
                  </a:lnTo>
                  <a:lnTo>
                    <a:pt x="3445" y="1261"/>
                  </a:lnTo>
                  <a:lnTo>
                    <a:pt x="3435" y="1244"/>
                  </a:lnTo>
                  <a:lnTo>
                    <a:pt x="3424" y="1227"/>
                  </a:lnTo>
                  <a:lnTo>
                    <a:pt x="3412" y="1210"/>
                  </a:lnTo>
                  <a:lnTo>
                    <a:pt x="3399" y="1193"/>
                  </a:lnTo>
                  <a:lnTo>
                    <a:pt x="3387" y="1176"/>
                  </a:lnTo>
                  <a:lnTo>
                    <a:pt x="3372" y="1160"/>
                  </a:lnTo>
                  <a:lnTo>
                    <a:pt x="3358" y="1145"/>
                  </a:lnTo>
                  <a:lnTo>
                    <a:pt x="3343" y="1128"/>
                  </a:lnTo>
                  <a:lnTo>
                    <a:pt x="3326" y="1112"/>
                  </a:lnTo>
                  <a:lnTo>
                    <a:pt x="3310" y="1096"/>
                  </a:lnTo>
                  <a:lnTo>
                    <a:pt x="3291" y="1081"/>
                  </a:lnTo>
                  <a:lnTo>
                    <a:pt x="3274" y="1065"/>
                  </a:lnTo>
                  <a:lnTo>
                    <a:pt x="3254" y="1050"/>
                  </a:lnTo>
                  <a:lnTo>
                    <a:pt x="3235" y="1035"/>
                  </a:lnTo>
                  <a:lnTo>
                    <a:pt x="3214" y="1019"/>
                  </a:lnTo>
                  <a:lnTo>
                    <a:pt x="3171" y="990"/>
                  </a:lnTo>
                  <a:lnTo>
                    <a:pt x="3125" y="961"/>
                  </a:lnTo>
                  <a:lnTo>
                    <a:pt x="3078" y="933"/>
                  </a:lnTo>
                  <a:lnTo>
                    <a:pt x="3030" y="905"/>
                  </a:lnTo>
                  <a:lnTo>
                    <a:pt x="2978" y="879"/>
                  </a:lnTo>
                  <a:lnTo>
                    <a:pt x="2926" y="855"/>
                  </a:lnTo>
                  <a:lnTo>
                    <a:pt x="2873" y="831"/>
                  </a:lnTo>
                  <a:lnTo>
                    <a:pt x="2817" y="809"/>
                  </a:lnTo>
                  <a:lnTo>
                    <a:pt x="2760" y="787"/>
                  </a:lnTo>
                  <a:lnTo>
                    <a:pt x="2700" y="766"/>
                  </a:lnTo>
                  <a:lnTo>
                    <a:pt x="2640" y="748"/>
                  </a:lnTo>
                  <a:lnTo>
                    <a:pt x="2578" y="730"/>
                  </a:lnTo>
                  <a:lnTo>
                    <a:pt x="2515" y="714"/>
                  </a:lnTo>
                  <a:lnTo>
                    <a:pt x="2449" y="700"/>
                  </a:lnTo>
                  <a:lnTo>
                    <a:pt x="2382" y="685"/>
                  </a:lnTo>
                  <a:lnTo>
                    <a:pt x="2314" y="673"/>
                  </a:lnTo>
                  <a:lnTo>
                    <a:pt x="2244" y="663"/>
                  </a:lnTo>
                  <a:lnTo>
                    <a:pt x="2173" y="653"/>
                  </a:lnTo>
                  <a:close/>
                  <a:moveTo>
                    <a:pt x="1406" y="422"/>
                  </a:moveTo>
                  <a:lnTo>
                    <a:pt x="1750" y="254"/>
                  </a:lnTo>
                  <a:lnTo>
                    <a:pt x="2096" y="430"/>
                  </a:lnTo>
                  <a:lnTo>
                    <a:pt x="1750" y="614"/>
                  </a:lnTo>
                  <a:lnTo>
                    <a:pt x="1406" y="4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2" name="Group 1"/>
          <p:cNvGrpSpPr/>
          <p:nvPr/>
        </p:nvGrpSpPr>
        <p:grpSpPr>
          <a:xfrm>
            <a:off x="4294517" y="6189713"/>
            <a:ext cx="1549705" cy="1138505"/>
            <a:chOff x="4294517" y="6189713"/>
            <a:chExt cx="1549705" cy="1138505"/>
          </a:xfrm>
        </p:grpSpPr>
        <p:sp>
          <p:nvSpPr>
            <p:cNvPr id="43" name="Rounded Rectangle 42"/>
            <p:cNvSpPr/>
            <p:nvPr/>
          </p:nvSpPr>
          <p:spPr bwMode="auto">
            <a:xfrm>
              <a:off x="4294517" y="6189713"/>
              <a:ext cx="1549705" cy="1138505"/>
            </a:xfrm>
            <a:prstGeom prst="roundRect">
              <a:avLst/>
            </a:prstGeom>
            <a:solidFill>
              <a:schemeClr val="bg1"/>
            </a:solidFill>
            <a:ln w="28575">
              <a:solidFill>
                <a:srgbClr val="1D5D9A"/>
              </a:solid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bodyPr>
            <a:lstStyle/>
            <a:p>
              <a:pPr algn="ctr" eaLnBrk="0" hangingPunct="0">
                <a:spcBef>
                  <a:spcPct val="50000"/>
                </a:spcBef>
              </a:pPr>
              <a:endParaRPr lang="en-GB" smtClean="0">
                <a:solidFill>
                  <a:srgbClr val="000000"/>
                </a:solidFill>
                <a:latin typeface="Frutiger 45 Light" pitchFamily="34" charset="0"/>
              </a:endParaRPr>
            </a:p>
          </p:txBody>
        </p:sp>
        <p:pic>
          <p:nvPicPr>
            <p:cNvPr id="48" name="Picture 47"/>
            <p:cNvPicPr>
              <a:picLocks noChangeAspect="1"/>
            </p:cNvPicPr>
            <p:nvPr/>
          </p:nvPicPr>
          <p:blipFill rotWithShape="1">
            <a:blip r:embed="rId8" cstate="print">
              <a:extLst>
                <a:ext uri="{28A0092B-C50C-407E-A947-70E740481C1C}">
                  <a14:useLocalDpi xmlns:a14="http://schemas.microsoft.com/office/drawing/2010/main" val="0"/>
                </a:ext>
              </a:extLst>
            </a:blip>
            <a:stretch/>
          </p:blipFill>
          <p:spPr>
            <a:xfrm>
              <a:off x="4550127" y="6262451"/>
              <a:ext cx="1038484" cy="993028"/>
            </a:xfrm>
            <a:prstGeom prst="rect">
              <a:avLst/>
            </a:prstGeom>
            <a:ln>
              <a:noFill/>
            </a:ln>
            <a:effectLst>
              <a:softEdge rad="112500"/>
            </a:effectLst>
          </p:spPr>
        </p:pic>
      </p:grpSp>
      <p:grpSp>
        <p:nvGrpSpPr>
          <p:cNvPr id="3" name="Group 2"/>
          <p:cNvGrpSpPr/>
          <p:nvPr/>
        </p:nvGrpSpPr>
        <p:grpSpPr>
          <a:xfrm>
            <a:off x="7756220" y="2489892"/>
            <a:ext cx="1549705" cy="1138505"/>
            <a:chOff x="7756220" y="2489892"/>
            <a:chExt cx="1549705" cy="1138505"/>
          </a:xfrm>
        </p:grpSpPr>
        <p:sp>
          <p:nvSpPr>
            <p:cNvPr id="37" name="Rounded Rectangle 36"/>
            <p:cNvSpPr/>
            <p:nvPr/>
          </p:nvSpPr>
          <p:spPr bwMode="auto">
            <a:xfrm>
              <a:off x="7756220" y="2489892"/>
              <a:ext cx="1549705" cy="1138505"/>
            </a:xfrm>
            <a:prstGeom prst="roundRect">
              <a:avLst/>
            </a:prstGeom>
            <a:solidFill>
              <a:schemeClr val="bg1"/>
            </a:solidFill>
            <a:ln w="28575">
              <a:solidFill>
                <a:srgbClr val="1D5D9A"/>
              </a:solidFill>
            </a:ln>
            <a:effectLst>
              <a:outerShdw blurRad="50800" dist="38100" dir="2700000" algn="tl" rotWithShape="0">
                <a:prstClr val="black">
                  <a:alpha val="40000"/>
                </a:prstClr>
              </a:outerShdw>
            </a:effectLst>
            <a:extLst/>
          </p:spPr>
          <p:txBody>
            <a:bodyPr vert="horz" wrap="square" lIns="0" tIns="0" rIns="0" bIns="0" numCol="1" rtlCol="0" anchor="t" anchorCtr="0" compatLnSpc="1">
              <a:prstTxWarp prst="textNoShape">
                <a:avLst/>
              </a:prstTxWarp>
            </a:bodyPr>
            <a:lstStyle/>
            <a:p>
              <a:pPr algn="ctr" eaLnBrk="0" hangingPunct="0">
                <a:spcBef>
                  <a:spcPct val="50000"/>
                </a:spcBef>
              </a:pPr>
              <a:endParaRPr lang="en-GB" smtClean="0">
                <a:solidFill>
                  <a:srgbClr val="000000"/>
                </a:solidFill>
                <a:latin typeface="Frutiger 45 Light" pitchFamily="34" charset="0"/>
              </a:endParaRPr>
            </a:p>
          </p:txBody>
        </p:sp>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02893" y="2555538"/>
              <a:ext cx="1064440" cy="1007212"/>
            </a:xfrm>
            <a:prstGeom prst="rect">
              <a:avLst/>
            </a:prstGeom>
            <a:ln>
              <a:noFill/>
            </a:ln>
            <a:effectLst>
              <a:softEdge rad="112500"/>
            </a:effectLst>
          </p:spPr>
        </p:pic>
      </p:grpSp>
    </p:spTree>
    <p:extLst>
      <p:ext uri="{BB962C8B-B14F-4D97-AF65-F5344CB8AC3E}">
        <p14:creationId xmlns:p14="http://schemas.microsoft.com/office/powerpoint/2010/main" val="3477454676"/>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Chart 49"/>
          <p:cNvGraphicFramePr>
            <a:graphicFrameLocks/>
          </p:cNvGraphicFramePr>
          <p:nvPr>
            <p:extLst>
              <p:ext uri="{D42A27DB-BD31-4B8C-83A1-F6EECF244321}">
                <p14:modId xmlns:p14="http://schemas.microsoft.com/office/powerpoint/2010/main" val="1317961868"/>
              </p:ext>
            </p:extLst>
          </p:nvPr>
        </p:nvGraphicFramePr>
        <p:xfrm>
          <a:off x="5252911" y="2112141"/>
          <a:ext cx="4187952" cy="1802311"/>
        </p:xfrm>
        <a:graphic>
          <a:graphicData uri="http://schemas.openxmlformats.org/drawingml/2006/chart">
            <c:chart xmlns:c="http://schemas.openxmlformats.org/drawingml/2006/chart" xmlns:r="http://schemas.openxmlformats.org/officeDocument/2006/relationships" r:id="rId5"/>
          </a:graphicData>
        </a:graphic>
      </p:graphicFrame>
      <p:sp>
        <p:nvSpPr>
          <p:cNvPr id="45058" name="PAGE HEADING"/>
          <p:cNvSpPr>
            <a:spLocks noGrp="1" noChangeArrowheads="1"/>
          </p:cNvSpPr>
          <p:nvPr>
            <p:ph type="title"/>
            <p:custDataLst>
              <p:tags r:id="rId2"/>
            </p:custDataLst>
          </p:nvPr>
        </p:nvSpPr>
        <p:spPr>
          <a:xfrm>
            <a:off x="774700" y="0"/>
            <a:ext cx="8104188" cy="9413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eaLnBrk="1" hangingPunct="1"/>
            <a:r>
              <a:rPr lang="zh-CN" altLang="en-US" sz="3200" dirty="0"/>
              <a:t>零</a:t>
            </a:r>
            <a:r>
              <a:rPr lang="zh-CN" altLang="en-US" sz="3200" dirty="0" smtClean="0"/>
              <a:t>售银行业务改</a:t>
            </a:r>
            <a:r>
              <a:rPr lang="zh-CN" altLang="en-US" sz="3200" dirty="0"/>
              <a:t>革转型效果逐步显现</a:t>
            </a:r>
            <a:endParaRPr lang="zh-CN" altLang="en-US" sz="3200" dirty="0">
              <a:latin typeface="+mn-lt"/>
              <a:ea typeface="STKaiti"/>
            </a:endParaRPr>
          </a:p>
        </p:txBody>
      </p:sp>
      <p:sp>
        <p:nvSpPr>
          <p:cNvPr id="47" name="LAYOUT SOURCE"/>
          <p:cNvSpPr txBox="1">
            <a:spLocks noChangeArrowheads="1"/>
          </p:cNvSpPr>
          <p:nvPr/>
        </p:nvSpPr>
        <p:spPr bwMode="auto">
          <a:xfrm>
            <a:off x="776288" y="6499919"/>
            <a:ext cx="8646391"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800" rIns="0" bIns="0" anchor="b">
            <a:spAutoFit/>
          </a:bodyPr>
          <a:lstStyle>
            <a:lvl1pPr marL="822325" indent="-822325"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ts val="600"/>
              </a:spcBef>
            </a:pPr>
            <a:r>
              <a:rPr lang="zh-CN" altLang="en-US" sz="1000" b="0" dirty="0">
                <a:solidFill>
                  <a:srgbClr val="000000"/>
                </a:solidFill>
                <a:latin typeface="Frutiger 45 Light"/>
                <a:ea typeface="STKaiti"/>
              </a:rPr>
              <a:t>资料来源</a:t>
            </a:r>
            <a:r>
              <a:rPr lang="en-US" altLang="zh-CN" sz="1000" b="0" dirty="0">
                <a:solidFill>
                  <a:srgbClr val="000000"/>
                </a:solidFill>
                <a:latin typeface="Frutiger 45 Light"/>
                <a:ea typeface="STKaiti"/>
              </a:rPr>
              <a:t>: 	</a:t>
            </a:r>
            <a:r>
              <a:rPr lang="zh-CN" altLang="en-US" sz="1000" b="0" dirty="0" smtClean="0">
                <a:solidFill>
                  <a:srgbClr val="000000"/>
                </a:solidFill>
                <a:latin typeface="Frutiger 45 Light"/>
                <a:ea typeface="STKaiti"/>
              </a:rPr>
              <a:t>公司半年报、公司年报</a:t>
            </a:r>
            <a:endParaRPr lang="en-US" altLang="zh-CN" sz="1000" b="0" dirty="0" smtClean="0">
              <a:solidFill>
                <a:srgbClr val="000000"/>
              </a:solidFill>
              <a:latin typeface="Frutiger 45 Light"/>
              <a:ea typeface="STKaiti"/>
            </a:endParaRPr>
          </a:p>
          <a:p>
            <a:pPr>
              <a:spcBef>
                <a:spcPts val="0"/>
              </a:spcBef>
            </a:pPr>
            <a:r>
              <a:rPr lang="zh-CN" altLang="en-US" sz="1000" b="0" dirty="0" smtClean="0">
                <a:solidFill>
                  <a:srgbClr val="000000"/>
                </a:solidFill>
                <a:latin typeface="Frutiger 45 Light"/>
                <a:ea typeface="STKaiti"/>
              </a:rPr>
              <a:t>注</a:t>
            </a:r>
            <a:r>
              <a:rPr lang="en-US" altLang="zh-CN" sz="1000" b="0" dirty="0">
                <a:solidFill>
                  <a:srgbClr val="000000"/>
                </a:solidFill>
                <a:latin typeface="Frutiger 45 Light"/>
                <a:ea typeface="STKaiti"/>
              </a:rPr>
              <a:t>: 	</a:t>
            </a:r>
            <a:endParaRPr lang="en-US" altLang="zh-CN" sz="1000" b="0" dirty="0" smtClean="0">
              <a:solidFill>
                <a:srgbClr val="000000"/>
              </a:solidFill>
              <a:latin typeface="Frutiger 45 Light"/>
              <a:ea typeface="STKaiti"/>
            </a:endParaRPr>
          </a:p>
          <a:p>
            <a:pPr marL="231775" indent="-231775">
              <a:spcBef>
                <a:spcPts val="0"/>
              </a:spcBef>
            </a:pPr>
            <a:r>
              <a:rPr lang="en-US" altLang="zh-CN" sz="1000" b="0" dirty="0" smtClean="0">
                <a:latin typeface="Frutiger 45 Light"/>
                <a:ea typeface="STKaiti"/>
              </a:rPr>
              <a:t>1	</a:t>
            </a:r>
            <a:r>
              <a:rPr lang="zh-CN" altLang="en-US" sz="1000" b="0" dirty="0">
                <a:latin typeface="Frutiger 45 Light"/>
                <a:ea typeface="STKaiti"/>
              </a:rPr>
              <a:t>银行口</a:t>
            </a:r>
            <a:r>
              <a:rPr lang="zh-CN" altLang="en-US" sz="1000" b="0" dirty="0" smtClean="0">
                <a:latin typeface="Frutiger 45 Light"/>
                <a:ea typeface="STKaiti"/>
              </a:rPr>
              <a:t>径</a:t>
            </a:r>
            <a:endParaRPr lang="zh-CN" altLang="en-US" sz="1000" b="0" dirty="0">
              <a:latin typeface="Frutiger 45 Light"/>
              <a:ea typeface="STKaiti"/>
            </a:endParaRPr>
          </a:p>
        </p:txBody>
      </p:sp>
      <p:sp>
        <p:nvSpPr>
          <p:cNvPr id="101" name="LAYOUT HEADER"/>
          <p:cNvSpPr txBox="1">
            <a:spLocks noChangeArrowheads="1"/>
          </p:cNvSpPr>
          <p:nvPr/>
        </p:nvSpPr>
        <p:spPr bwMode="auto">
          <a:xfrm>
            <a:off x="5252911" y="3948113"/>
            <a:ext cx="41879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defPPr>
              <a:defRPr lang="en-US"/>
            </a:defPPr>
            <a:lvl1pPr algn="l">
              <a:defRPr>
                <a:latin typeface="+mn-lt"/>
                <a:ea typeface="+mj-ea"/>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pPr>
              <a:spcBef>
                <a:spcPct val="60000"/>
              </a:spcBef>
            </a:pPr>
            <a:r>
              <a:rPr lang="zh-CN" altLang="en-US" sz="1600" dirty="0" smtClean="0">
                <a:solidFill>
                  <a:srgbClr val="000000"/>
                </a:solidFill>
              </a:rPr>
              <a:t>零售贷款规模</a:t>
            </a:r>
            <a:r>
              <a:rPr lang="en-US" altLang="zh-CN" sz="1600" baseline="30000" dirty="0" smtClean="0">
                <a:solidFill>
                  <a:srgbClr val="000000"/>
                </a:solidFill>
              </a:rPr>
              <a:t>1</a:t>
            </a:r>
            <a:endParaRPr lang="en-US" altLang="zh-CN" sz="1600" dirty="0">
              <a:solidFill>
                <a:srgbClr val="000000"/>
              </a:solidFill>
            </a:endParaRPr>
          </a:p>
        </p:txBody>
      </p:sp>
      <p:sp>
        <p:nvSpPr>
          <p:cNvPr id="106" name="LAYOUT HEADER"/>
          <p:cNvSpPr txBox="1">
            <a:spLocks noChangeArrowheads="1"/>
          </p:cNvSpPr>
          <p:nvPr/>
        </p:nvSpPr>
        <p:spPr bwMode="auto">
          <a:xfrm>
            <a:off x="5258804" y="4217895"/>
            <a:ext cx="420211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100" b="0" dirty="0">
                <a:solidFill>
                  <a:srgbClr val="000000"/>
                </a:solidFill>
                <a:latin typeface="Frutiger 45 Light"/>
                <a:ea typeface="STKaiti"/>
              </a:rPr>
              <a:t>（百万元人民币）</a:t>
            </a:r>
            <a:endParaRPr lang="zh-TW" altLang="en-US" sz="1100" b="0" dirty="0">
              <a:solidFill>
                <a:srgbClr val="000000"/>
              </a:solidFill>
              <a:latin typeface="Frutiger 45 Light"/>
              <a:ea typeface="STKaiti"/>
            </a:endParaRPr>
          </a:p>
        </p:txBody>
      </p:sp>
      <p:sp>
        <p:nvSpPr>
          <p:cNvPr id="39" name="LAYOUT HEADER"/>
          <p:cNvSpPr txBox="1">
            <a:spLocks noChangeArrowheads="1"/>
          </p:cNvSpPr>
          <p:nvPr/>
        </p:nvSpPr>
        <p:spPr bwMode="auto">
          <a:xfrm>
            <a:off x="774700" y="3948113"/>
            <a:ext cx="41879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defPPr>
              <a:defRPr lang="en-US"/>
            </a:defPPr>
            <a:lvl1pPr algn="l">
              <a:defRPr>
                <a:latin typeface="+mn-lt"/>
                <a:ea typeface="+mj-ea"/>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zh-CN" altLang="en-US" sz="1600" dirty="0" smtClean="0">
                <a:solidFill>
                  <a:srgbClr val="000000"/>
                </a:solidFill>
              </a:rPr>
              <a:t>零售存款（含小微企业存款）规模</a:t>
            </a:r>
            <a:r>
              <a:rPr lang="en-US" altLang="zh-CN" sz="1600" baseline="30000" dirty="0" smtClean="0">
                <a:solidFill>
                  <a:srgbClr val="000000"/>
                </a:solidFill>
              </a:rPr>
              <a:t>1</a:t>
            </a:r>
            <a:endParaRPr lang="zh-CN" altLang="en-US" sz="1600" baseline="30000" dirty="0">
              <a:solidFill>
                <a:srgbClr val="000000"/>
              </a:solidFill>
            </a:endParaRPr>
          </a:p>
        </p:txBody>
      </p:sp>
      <p:grpSp>
        <p:nvGrpSpPr>
          <p:cNvPr id="27" name="Group 26"/>
          <p:cNvGrpSpPr/>
          <p:nvPr/>
        </p:nvGrpSpPr>
        <p:grpSpPr>
          <a:xfrm rot="789901">
            <a:off x="6719877" y="2095191"/>
            <a:ext cx="1725613" cy="314591"/>
            <a:chOff x="6558404" y="1954271"/>
            <a:chExt cx="1725613" cy="314591"/>
          </a:xfrm>
        </p:grpSpPr>
        <p:sp>
          <p:nvSpPr>
            <p:cNvPr id="28" name="Line 26"/>
            <p:cNvSpPr>
              <a:spLocks noChangeShapeType="1"/>
            </p:cNvSpPr>
            <p:nvPr/>
          </p:nvSpPr>
          <p:spPr bwMode="auto">
            <a:xfrm rot="20133713">
              <a:off x="6722529" y="2062087"/>
              <a:ext cx="1453311" cy="206775"/>
            </a:xfrm>
            <a:prstGeom prst="line">
              <a:avLst/>
            </a:prstGeom>
            <a:noFill/>
            <a:ln w="19050">
              <a:solidFill>
                <a:srgbClr val="969696"/>
              </a:solidFill>
              <a:round/>
              <a:headEnd/>
              <a:tailEnd type="triangle" w="med" len="med"/>
            </a:ln>
          </p:spPr>
          <p:txBody>
            <a:bodyPr lIns="0" tIns="0" rIns="0" bIns="0"/>
            <a:lstStyle/>
            <a:p>
              <a:endParaRPr lang="en-US" sz="1000">
                <a:latin typeface="Frutiger 45 Light"/>
                <a:ea typeface="STKaiti"/>
              </a:endParaRPr>
            </a:p>
          </p:txBody>
        </p:sp>
        <p:sp>
          <p:nvSpPr>
            <p:cNvPr id="29" name="Text Box 25"/>
            <p:cNvSpPr txBox="1">
              <a:spLocks noChangeArrowheads="1"/>
            </p:cNvSpPr>
            <p:nvPr/>
          </p:nvSpPr>
          <p:spPr bwMode="auto">
            <a:xfrm rot="20612001">
              <a:off x="6558404" y="1954271"/>
              <a:ext cx="1725613" cy="184666"/>
            </a:xfrm>
            <a:prstGeom prst="rect">
              <a:avLst/>
            </a:prstGeom>
            <a:noFill/>
            <a:ln w="9525">
              <a:noFill/>
              <a:miter lim="800000"/>
              <a:headEnd/>
              <a:tailEnd/>
            </a:ln>
          </p:spPr>
          <p:txBody>
            <a:bodyPr lIns="0" tIns="0" rIns="0" bIns="0">
              <a:spAutoFit/>
            </a:bodyPr>
            <a:lstStyle/>
            <a:p>
              <a:pPr algn="ctr" eaLnBrk="0" hangingPunct="0">
                <a:spcBef>
                  <a:spcPct val="50000"/>
                </a:spcBef>
              </a:pPr>
              <a:r>
                <a:rPr lang="zh-CN" altLang="en-US" b="0" dirty="0">
                  <a:solidFill>
                    <a:srgbClr val="000000"/>
                  </a:solidFill>
                  <a:latin typeface="+mn-lt"/>
                </a:rPr>
                <a:t>增长率</a:t>
              </a:r>
              <a:r>
                <a:rPr lang="en-US" altLang="zh-CN" b="0" dirty="0" smtClean="0">
                  <a:solidFill>
                    <a:srgbClr val="000000"/>
                  </a:solidFill>
                  <a:latin typeface="+mn-lt"/>
                </a:rPr>
                <a:t>=4.03%</a:t>
              </a:r>
              <a:endParaRPr lang="en-US" altLang="zh-CN" b="0" dirty="0">
                <a:solidFill>
                  <a:srgbClr val="000000"/>
                </a:solidFill>
                <a:latin typeface="+mn-lt"/>
              </a:endParaRPr>
            </a:p>
          </p:txBody>
        </p:sp>
      </p:grpSp>
      <p:sp>
        <p:nvSpPr>
          <p:cNvPr id="30" name="LAYOUT HEADER"/>
          <p:cNvSpPr txBox="1">
            <a:spLocks noChangeArrowheads="1"/>
          </p:cNvSpPr>
          <p:nvPr/>
        </p:nvSpPr>
        <p:spPr bwMode="auto">
          <a:xfrm>
            <a:off x="5244039" y="1895051"/>
            <a:ext cx="419682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smtClean="0">
                <a:latin typeface="Frutiger 45 Light"/>
                <a:ea typeface="STKaiti"/>
              </a:rPr>
              <a:t>（</a:t>
            </a:r>
            <a:r>
              <a:rPr lang="zh-CN" altLang="en-US" sz="1100" b="0" dirty="0">
                <a:latin typeface="Frutiger 45 Light"/>
                <a:ea typeface="STKaiti"/>
              </a:rPr>
              <a:t>千户</a:t>
            </a:r>
            <a:r>
              <a:rPr lang="zh-CN" sz="1100" b="0" dirty="0" smtClean="0">
                <a:latin typeface="Frutiger 45 Light"/>
                <a:ea typeface="STKaiti"/>
              </a:rPr>
              <a:t>）</a:t>
            </a:r>
            <a:endParaRPr lang="zh-CN" sz="1100" b="0" dirty="0">
              <a:latin typeface="Frutiger 45 Light"/>
              <a:ea typeface="STKaiti"/>
            </a:endParaRPr>
          </a:p>
        </p:txBody>
      </p:sp>
      <p:sp>
        <p:nvSpPr>
          <p:cNvPr id="37" name="LAYOUT HEADER"/>
          <p:cNvSpPr txBox="1">
            <a:spLocks noChangeArrowheads="1"/>
          </p:cNvSpPr>
          <p:nvPr/>
        </p:nvSpPr>
        <p:spPr bwMode="auto">
          <a:xfrm>
            <a:off x="776288" y="1651000"/>
            <a:ext cx="41879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ct val="60000"/>
              </a:spcBef>
            </a:pPr>
            <a:r>
              <a:rPr lang="zh-CN" altLang="en-US" sz="1600" dirty="0">
                <a:solidFill>
                  <a:srgbClr val="000000"/>
                </a:solidFill>
              </a:rPr>
              <a:t>零售业</a:t>
            </a:r>
            <a:r>
              <a:rPr lang="zh-CN" altLang="en-US" sz="1600" dirty="0" smtClean="0">
                <a:solidFill>
                  <a:srgbClr val="000000"/>
                </a:solidFill>
              </a:rPr>
              <a:t>务净收入及占公</a:t>
            </a:r>
            <a:r>
              <a:rPr lang="zh-CN" altLang="en-US" sz="1600" dirty="0">
                <a:solidFill>
                  <a:srgbClr val="000000"/>
                </a:solidFill>
              </a:rPr>
              <a:t>司营业收</a:t>
            </a:r>
            <a:r>
              <a:rPr lang="zh-CN" altLang="en-US" sz="1600" dirty="0" smtClean="0">
                <a:solidFill>
                  <a:srgbClr val="000000"/>
                </a:solidFill>
              </a:rPr>
              <a:t>入比</a:t>
            </a:r>
            <a:r>
              <a:rPr lang="en-US" altLang="zh-CN" sz="1600" baseline="30000" dirty="0" smtClean="0">
                <a:solidFill>
                  <a:srgbClr val="000000"/>
                </a:solidFill>
              </a:rPr>
              <a:t>1</a:t>
            </a:r>
            <a:endParaRPr lang="zh-CN" altLang="en-US" sz="1600" baseline="30000" dirty="0">
              <a:solidFill>
                <a:srgbClr val="000000"/>
              </a:solidFill>
            </a:endParaRPr>
          </a:p>
        </p:txBody>
      </p:sp>
      <p:sp>
        <p:nvSpPr>
          <p:cNvPr id="38" name="LAYOUT HEADER"/>
          <p:cNvSpPr txBox="1">
            <a:spLocks noChangeArrowheads="1"/>
          </p:cNvSpPr>
          <p:nvPr/>
        </p:nvSpPr>
        <p:spPr bwMode="auto">
          <a:xfrm>
            <a:off x="5244039" y="1651000"/>
            <a:ext cx="41879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ct val="60000"/>
              </a:spcBef>
            </a:pPr>
            <a:r>
              <a:rPr lang="zh-CN" altLang="en-US" sz="1600" dirty="0">
                <a:solidFill>
                  <a:srgbClr val="000000"/>
                </a:solidFill>
              </a:rPr>
              <a:t>个</a:t>
            </a:r>
            <a:r>
              <a:rPr lang="zh-CN" altLang="en-US" sz="1600" dirty="0" smtClean="0">
                <a:solidFill>
                  <a:srgbClr val="000000"/>
                </a:solidFill>
              </a:rPr>
              <a:t>人零售户数</a:t>
            </a:r>
            <a:r>
              <a:rPr lang="en-US" altLang="zh-CN" sz="1600" baseline="30000" dirty="0">
                <a:solidFill>
                  <a:srgbClr val="000000"/>
                </a:solidFill>
              </a:rPr>
              <a:t>1</a:t>
            </a:r>
            <a:endParaRPr lang="zh-CN" altLang="en-US" sz="1600" baseline="30000" dirty="0">
              <a:solidFill>
                <a:srgbClr val="000000"/>
              </a:solidFill>
            </a:endParaRPr>
          </a:p>
        </p:txBody>
      </p:sp>
      <p:sp>
        <p:nvSpPr>
          <p:cNvPr id="44" name="LAYOUT HEADER"/>
          <p:cNvSpPr txBox="1">
            <a:spLocks noChangeArrowheads="1"/>
          </p:cNvSpPr>
          <p:nvPr/>
        </p:nvSpPr>
        <p:spPr bwMode="auto">
          <a:xfrm>
            <a:off x="783641" y="4217895"/>
            <a:ext cx="421698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100" b="0" dirty="0">
                <a:solidFill>
                  <a:srgbClr val="000000"/>
                </a:solidFill>
                <a:latin typeface="Frutiger 45 Light"/>
                <a:ea typeface="STKaiti"/>
              </a:rPr>
              <a:t>（百万元人民币）</a:t>
            </a:r>
            <a:endParaRPr lang="zh-TW" altLang="en-US" sz="1100" b="0" dirty="0">
              <a:solidFill>
                <a:srgbClr val="000000"/>
              </a:solidFill>
              <a:latin typeface="Frutiger 45 Light"/>
              <a:ea typeface="STKaiti"/>
            </a:endParaRPr>
          </a:p>
        </p:txBody>
      </p:sp>
      <p:graphicFrame>
        <p:nvGraphicFramePr>
          <p:cNvPr id="26" name="Chart 25"/>
          <p:cNvGraphicFramePr>
            <a:graphicFrameLocks/>
          </p:cNvGraphicFramePr>
          <p:nvPr>
            <p:extLst>
              <p:ext uri="{D42A27DB-BD31-4B8C-83A1-F6EECF244321}">
                <p14:modId xmlns:p14="http://schemas.microsoft.com/office/powerpoint/2010/main" val="2393282581"/>
              </p:ext>
            </p:extLst>
          </p:nvPr>
        </p:nvGraphicFramePr>
        <p:xfrm>
          <a:off x="842042" y="2036389"/>
          <a:ext cx="4187952" cy="1802311"/>
        </p:xfrm>
        <a:graphic>
          <a:graphicData uri="http://schemas.openxmlformats.org/drawingml/2006/chart">
            <c:chart xmlns:c="http://schemas.openxmlformats.org/drawingml/2006/chart" xmlns:r="http://schemas.openxmlformats.org/officeDocument/2006/relationships" r:id="rId6"/>
          </a:graphicData>
        </a:graphic>
      </p:graphicFrame>
      <p:grpSp>
        <p:nvGrpSpPr>
          <p:cNvPr id="3" name="Group 2"/>
          <p:cNvGrpSpPr/>
          <p:nvPr/>
        </p:nvGrpSpPr>
        <p:grpSpPr>
          <a:xfrm>
            <a:off x="2221694" y="4444823"/>
            <a:ext cx="1863263" cy="218208"/>
            <a:chOff x="2221694" y="4397198"/>
            <a:chExt cx="1863263" cy="218208"/>
          </a:xfrm>
        </p:grpSpPr>
        <p:sp>
          <p:nvSpPr>
            <p:cNvPr id="43" name="Text Box 25"/>
            <p:cNvSpPr txBox="1">
              <a:spLocks noChangeArrowheads="1"/>
            </p:cNvSpPr>
            <p:nvPr/>
          </p:nvSpPr>
          <p:spPr bwMode="auto">
            <a:xfrm rot="21409247">
              <a:off x="2221694" y="4397198"/>
              <a:ext cx="1725613" cy="184666"/>
            </a:xfrm>
            <a:prstGeom prst="rect">
              <a:avLst/>
            </a:prstGeom>
            <a:noFill/>
            <a:ln w="9525">
              <a:noFill/>
              <a:miter lim="800000"/>
              <a:headEnd/>
              <a:tailEnd/>
            </a:ln>
          </p:spPr>
          <p:txBody>
            <a:bodyPr lIns="0" tIns="0" rIns="0" bIns="0">
              <a:spAutoFit/>
            </a:bodyPr>
            <a:lstStyle/>
            <a:p>
              <a:pPr algn="ctr" eaLnBrk="0" hangingPunct="0">
                <a:spcBef>
                  <a:spcPct val="50000"/>
                </a:spcBef>
              </a:pPr>
              <a:r>
                <a:rPr lang="zh-CN" altLang="en-US" b="0" dirty="0">
                  <a:solidFill>
                    <a:srgbClr val="000000"/>
                  </a:solidFill>
                  <a:latin typeface="Frutiger 45 Light"/>
                  <a:ea typeface="STKaiti"/>
                </a:rPr>
                <a:t>增长率</a:t>
              </a:r>
              <a:r>
                <a:rPr lang="en-US" altLang="zh-CN" b="0" dirty="0" smtClean="0">
                  <a:solidFill>
                    <a:srgbClr val="000000"/>
                  </a:solidFill>
                  <a:latin typeface="Frutiger 45 Light"/>
                  <a:ea typeface="STKaiti"/>
                </a:rPr>
                <a:t>=13.18%</a:t>
              </a:r>
              <a:endParaRPr lang="en-US" altLang="zh-CN" b="0" dirty="0">
                <a:solidFill>
                  <a:srgbClr val="000000"/>
                </a:solidFill>
                <a:latin typeface="Frutiger 45 Light"/>
                <a:ea typeface="STKaiti"/>
              </a:endParaRPr>
            </a:p>
          </p:txBody>
        </p:sp>
        <p:sp>
          <p:nvSpPr>
            <p:cNvPr id="45" name="Line 26"/>
            <p:cNvSpPr>
              <a:spLocks noChangeShapeType="1"/>
            </p:cNvSpPr>
            <p:nvPr/>
          </p:nvSpPr>
          <p:spPr bwMode="auto">
            <a:xfrm rot="21384118">
              <a:off x="2254718" y="4600205"/>
              <a:ext cx="1830239" cy="15201"/>
            </a:xfrm>
            <a:prstGeom prst="line">
              <a:avLst/>
            </a:prstGeom>
            <a:noFill/>
            <a:ln w="19050">
              <a:solidFill>
                <a:srgbClr val="969696"/>
              </a:solidFill>
              <a:round/>
              <a:headEnd/>
              <a:tailEnd type="triangle" w="med" len="med"/>
            </a:ln>
          </p:spPr>
          <p:txBody>
            <a:bodyPr lIns="0" tIns="0" rIns="0" bIns="0"/>
            <a:lstStyle/>
            <a:p>
              <a:endParaRPr lang="en-US" sz="1000">
                <a:latin typeface="Frutiger 45 Light"/>
                <a:ea typeface="STKaiti"/>
              </a:endParaRPr>
            </a:p>
          </p:txBody>
        </p:sp>
      </p:grpSp>
      <p:sp>
        <p:nvSpPr>
          <p:cNvPr id="34" name="Text Box 12"/>
          <p:cNvSpPr txBox="1">
            <a:spLocks noChangeArrowheads="1"/>
          </p:cNvSpPr>
          <p:nvPr/>
        </p:nvSpPr>
        <p:spPr bwMode="auto">
          <a:xfrm>
            <a:off x="776288" y="1047750"/>
            <a:ext cx="85455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400" dirty="0" smtClean="0">
                <a:solidFill>
                  <a:schemeClr val="accent1"/>
                </a:solidFill>
                <a:latin typeface="Frutiger 45 Light"/>
                <a:ea typeface="STKaiti"/>
              </a:rPr>
              <a:t>持</a:t>
            </a:r>
            <a:r>
              <a:rPr lang="zh-CN" altLang="en-US" sz="1400" dirty="0">
                <a:solidFill>
                  <a:schemeClr val="accent1"/>
                </a:solidFill>
                <a:latin typeface="Frutiger 45 Light"/>
                <a:ea typeface="STKaiti"/>
              </a:rPr>
              <a:t>续深化零售财</a:t>
            </a:r>
            <a:r>
              <a:rPr lang="zh-CN" altLang="en-US" sz="1400" dirty="0" smtClean="0">
                <a:solidFill>
                  <a:schemeClr val="accent1"/>
                </a:solidFill>
                <a:latin typeface="Frutiger 45 Light"/>
                <a:ea typeface="STKaiti"/>
              </a:rPr>
              <a:t>富管</a:t>
            </a:r>
            <a:r>
              <a:rPr lang="zh-CN" altLang="en-US" sz="1400" dirty="0">
                <a:solidFill>
                  <a:schemeClr val="accent1"/>
                </a:solidFill>
                <a:latin typeface="Frutiger 45 Light"/>
                <a:ea typeface="STKaiti"/>
              </a:rPr>
              <a:t>理与资产业务双轮驱动发展模式，强化客群细分经营、垂</a:t>
            </a:r>
            <a:r>
              <a:rPr lang="zh-CN" altLang="en-US" sz="1400" dirty="0" smtClean="0">
                <a:solidFill>
                  <a:schemeClr val="accent1"/>
                </a:solidFill>
                <a:latin typeface="Frutiger 45 Light"/>
                <a:ea typeface="STKaiti"/>
              </a:rPr>
              <a:t>直化</a:t>
            </a:r>
            <a:r>
              <a:rPr lang="zh-CN" altLang="en-US" sz="1400" dirty="0">
                <a:solidFill>
                  <a:schemeClr val="accent1"/>
                </a:solidFill>
                <a:latin typeface="Frutiger 45 Light"/>
                <a:ea typeface="STKaiti"/>
              </a:rPr>
              <a:t>管理，优化产品服务体系，提升专业服务能力，培育特色客群金融服务品牌，打造差异</a:t>
            </a:r>
            <a:r>
              <a:rPr lang="zh-CN" altLang="en-US" sz="1400" dirty="0" smtClean="0">
                <a:solidFill>
                  <a:schemeClr val="accent1"/>
                </a:solidFill>
                <a:latin typeface="Frutiger 45 Light"/>
                <a:ea typeface="STKaiti"/>
              </a:rPr>
              <a:t>化竞</a:t>
            </a:r>
            <a:r>
              <a:rPr lang="zh-CN" altLang="en-US" sz="1400" dirty="0">
                <a:solidFill>
                  <a:schemeClr val="accent1"/>
                </a:solidFill>
                <a:latin typeface="Frutiger 45 Light"/>
                <a:ea typeface="STKaiti"/>
              </a:rPr>
              <a:t>争优</a:t>
            </a:r>
            <a:r>
              <a:rPr lang="zh-CN" altLang="en-US" sz="1400" dirty="0" smtClean="0">
                <a:solidFill>
                  <a:schemeClr val="accent1"/>
                </a:solidFill>
                <a:latin typeface="Frutiger 45 Light"/>
                <a:ea typeface="STKaiti"/>
              </a:rPr>
              <a:t>势</a:t>
            </a:r>
            <a:endParaRPr lang="zh-CN" altLang="en-US" sz="1400" dirty="0">
              <a:solidFill>
                <a:schemeClr val="accent1"/>
              </a:solidFill>
              <a:latin typeface="Frutiger 45 Light"/>
              <a:ea typeface="STKaiti"/>
            </a:endParaRPr>
          </a:p>
        </p:txBody>
      </p:sp>
      <p:grpSp>
        <p:nvGrpSpPr>
          <p:cNvPr id="2" name="Group 1"/>
          <p:cNvGrpSpPr/>
          <p:nvPr/>
        </p:nvGrpSpPr>
        <p:grpSpPr>
          <a:xfrm>
            <a:off x="6763820" y="4452125"/>
            <a:ext cx="1830239" cy="227733"/>
            <a:chOff x="6762815" y="1707777"/>
            <a:chExt cx="1830239" cy="227733"/>
          </a:xfrm>
        </p:grpSpPr>
        <p:sp>
          <p:nvSpPr>
            <p:cNvPr id="91" name="Text Box 25"/>
            <p:cNvSpPr txBox="1">
              <a:spLocks noChangeArrowheads="1"/>
            </p:cNvSpPr>
            <p:nvPr/>
          </p:nvSpPr>
          <p:spPr bwMode="auto">
            <a:xfrm rot="21224224">
              <a:off x="6786941" y="1707777"/>
              <a:ext cx="1725613" cy="184666"/>
            </a:xfrm>
            <a:prstGeom prst="rect">
              <a:avLst/>
            </a:prstGeom>
            <a:noFill/>
            <a:ln w="9525">
              <a:noFill/>
              <a:miter lim="800000"/>
              <a:headEnd/>
              <a:tailEnd/>
            </a:ln>
          </p:spPr>
          <p:txBody>
            <a:bodyPr lIns="0" tIns="0" rIns="0" bIns="0">
              <a:spAutoFit/>
            </a:bodyPr>
            <a:lstStyle/>
            <a:p>
              <a:pPr algn="ctr" eaLnBrk="0" hangingPunct="0">
                <a:spcBef>
                  <a:spcPct val="50000"/>
                </a:spcBef>
              </a:pPr>
              <a:r>
                <a:rPr lang="zh-CN" altLang="en-US" b="0" dirty="0">
                  <a:solidFill>
                    <a:srgbClr val="000000"/>
                  </a:solidFill>
                  <a:latin typeface="Frutiger 45 Light"/>
                  <a:ea typeface="STKaiti"/>
                </a:rPr>
                <a:t>增长率</a:t>
              </a:r>
              <a:r>
                <a:rPr lang="en-US" altLang="zh-CN" b="0" dirty="0" smtClean="0">
                  <a:solidFill>
                    <a:srgbClr val="000000"/>
                  </a:solidFill>
                  <a:latin typeface="Frutiger 45 Light"/>
                  <a:ea typeface="STKaiti"/>
                </a:rPr>
                <a:t>=7.26%</a:t>
              </a:r>
              <a:endParaRPr lang="en-US" altLang="zh-CN" b="0" dirty="0">
                <a:solidFill>
                  <a:srgbClr val="000000"/>
                </a:solidFill>
                <a:latin typeface="Frutiger 45 Light"/>
                <a:ea typeface="STKaiti"/>
              </a:endParaRPr>
            </a:p>
          </p:txBody>
        </p:sp>
        <p:sp>
          <p:nvSpPr>
            <p:cNvPr id="92" name="Line 26"/>
            <p:cNvSpPr>
              <a:spLocks noChangeShapeType="1"/>
            </p:cNvSpPr>
            <p:nvPr/>
          </p:nvSpPr>
          <p:spPr bwMode="auto">
            <a:xfrm rot="21199095">
              <a:off x="6762815" y="1920309"/>
              <a:ext cx="1830239" cy="15201"/>
            </a:xfrm>
            <a:prstGeom prst="line">
              <a:avLst/>
            </a:prstGeom>
            <a:noFill/>
            <a:ln w="19050">
              <a:solidFill>
                <a:srgbClr val="969696"/>
              </a:solidFill>
              <a:round/>
              <a:headEnd/>
              <a:tailEnd type="triangle" w="med" len="med"/>
            </a:ln>
          </p:spPr>
          <p:txBody>
            <a:bodyPr lIns="0" tIns="0" rIns="0" bIns="0"/>
            <a:lstStyle/>
            <a:p>
              <a:endParaRPr lang="en-US" sz="1000">
                <a:latin typeface="Frutiger 45 Light"/>
                <a:ea typeface="STKaiti"/>
              </a:endParaRPr>
            </a:p>
          </p:txBody>
        </p:sp>
      </p:grpSp>
      <p:sp>
        <p:nvSpPr>
          <p:cNvPr id="31" name="LAYOUT HEADER"/>
          <p:cNvSpPr txBox="1">
            <a:spLocks noChangeArrowheads="1"/>
          </p:cNvSpPr>
          <p:nvPr/>
        </p:nvSpPr>
        <p:spPr bwMode="auto">
          <a:xfrm>
            <a:off x="783641" y="1895051"/>
            <a:ext cx="421698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100" b="0" dirty="0">
                <a:solidFill>
                  <a:srgbClr val="000000"/>
                </a:solidFill>
                <a:latin typeface="Frutiger 45 Light"/>
                <a:ea typeface="STKaiti"/>
              </a:rPr>
              <a:t>（百万元人民币）</a:t>
            </a:r>
            <a:endParaRPr lang="zh-TW" altLang="en-US" sz="1100" b="0" dirty="0">
              <a:solidFill>
                <a:srgbClr val="000000"/>
              </a:solidFill>
              <a:latin typeface="Frutiger 45 Light"/>
              <a:ea typeface="STKaiti"/>
            </a:endParaRPr>
          </a:p>
        </p:txBody>
      </p:sp>
      <p:grpSp>
        <p:nvGrpSpPr>
          <p:cNvPr id="33" name="Group 32"/>
          <p:cNvGrpSpPr/>
          <p:nvPr/>
        </p:nvGrpSpPr>
        <p:grpSpPr>
          <a:xfrm>
            <a:off x="2237853" y="2395109"/>
            <a:ext cx="1886994" cy="251530"/>
            <a:chOff x="6778143" y="1735485"/>
            <a:chExt cx="1886994" cy="251530"/>
          </a:xfrm>
        </p:grpSpPr>
        <p:sp>
          <p:nvSpPr>
            <p:cNvPr id="35" name="Text Box 25"/>
            <p:cNvSpPr txBox="1">
              <a:spLocks noChangeArrowheads="1"/>
            </p:cNvSpPr>
            <p:nvPr/>
          </p:nvSpPr>
          <p:spPr bwMode="auto">
            <a:xfrm rot="21340908">
              <a:off x="6786941" y="1735485"/>
              <a:ext cx="1725613" cy="184666"/>
            </a:xfrm>
            <a:prstGeom prst="rect">
              <a:avLst/>
            </a:prstGeom>
            <a:noFill/>
            <a:ln w="9525">
              <a:noFill/>
              <a:miter lim="800000"/>
              <a:headEnd/>
              <a:tailEnd/>
            </a:ln>
          </p:spPr>
          <p:txBody>
            <a:bodyPr lIns="0" tIns="0" rIns="0" bIns="0">
              <a:spAutoFit/>
            </a:bodyPr>
            <a:lstStyle/>
            <a:p>
              <a:pPr algn="ctr" eaLnBrk="0" hangingPunct="0">
                <a:spcBef>
                  <a:spcPct val="50000"/>
                </a:spcBef>
              </a:pPr>
              <a:r>
                <a:rPr lang="zh-CN" altLang="en-US" b="0" dirty="0">
                  <a:solidFill>
                    <a:srgbClr val="000000"/>
                  </a:solidFill>
                  <a:latin typeface="Frutiger 45 Light"/>
                  <a:ea typeface="STKaiti"/>
                </a:rPr>
                <a:t>增长率</a:t>
              </a:r>
              <a:r>
                <a:rPr lang="en-US" altLang="zh-CN" b="0" dirty="0" smtClean="0">
                  <a:solidFill>
                    <a:srgbClr val="000000"/>
                  </a:solidFill>
                  <a:latin typeface="Frutiger 45 Light"/>
                  <a:ea typeface="STKaiti"/>
                </a:rPr>
                <a:t>=13.72%</a:t>
              </a:r>
              <a:endParaRPr lang="en-US" altLang="zh-CN" b="0" dirty="0">
                <a:solidFill>
                  <a:srgbClr val="000000"/>
                </a:solidFill>
                <a:latin typeface="Frutiger 45 Light"/>
                <a:ea typeface="STKaiti"/>
              </a:endParaRPr>
            </a:p>
          </p:txBody>
        </p:sp>
        <p:sp>
          <p:nvSpPr>
            <p:cNvPr id="46" name="Line 26"/>
            <p:cNvSpPr>
              <a:spLocks noChangeShapeType="1"/>
            </p:cNvSpPr>
            <p:nvPr/>
          </p:nvSpPr>
          <p:spPr bwMode="auto">
            <a:xfrm rot="21199095">
              <a:off x="6778143" y="1885831"/>
              <a:ext cx="1886994" cy="101184"/>
            </a:xfrm>
            <a:prstGeom prst="line">
              <a:avLst/>
            </a:prstGeom>
            <a:noFill/>
            <a:ln w="19050">
              <a:solidFill>
                <a:srgbClr val="969696"/>
              </a:solidFill>
              <a:round/>
              <a:headEnd/>
              <a:tailEnd type="triangle" w="med" len="med"/>
            </a:ln>
          </p:spPr>
          <p:txBody>
            <a:bodyPr lIns="0" tIns="0" rIns="0" bIns="0"/>
            <a:lstStyle/>
            <a:p>
              <a:endParaRPr lang="en-US" sz="1000">
                <a:latin typeface="Frutiger 45 Light"/>
                <a:ea typeface="STKaiti"/>
              </a:endParaRPr>
            </a:p>
          </p:txBody>
        </p:sp>
      </p:grpSp>
      <p:sp>
        <p:nvSpPr>
          <p:cNvPr id="4" name="TextBox 3"/>
          <p:cNvSpPr txBox="1"/>
          <p:nvPr/>
        </p:nvSpPr>
        <p:spPr>
          <a:xfrm>
            <a:off x="776288" y="2077789"/>
            <a:ext cx="890587" cy="246221"/>
          </a:xfrm>
          <a:prstGeom prst="rect">
            <a:avLst/>
          </a:prstGeom>
          <a:noFill/>
        </p:spPr>
        <p:txBody>
          <a:bodyPr wrap="square" lIns="0" rIns="0" rtlCol="0">
            <a:spAutoFit/>
          </a:bodyPr>
          <a:lstStyle/>
          <a:p>
            <a:pPr algn="l"/>
            <a:r>
              <a:rPr lang="zh-CN" altLang="en-US" sz="1000" dirty="0" smtClean="0"/>
              <a:t>占营业收入比</a:t>
            </a:r>
            <a:endParaRPr lang="en-US" sz="1000" dirty="0"/>
          </a:p>
        </p:txBody>
      </p:sp>
      <p:sp>
        <p:nvSpPr>
          <p:cNvPr id="48" name="Oval 1034"/>
          <p:cNvSpPr>
            <a:spLocks noChangeArrowheads="1"/>
          </p:cNvSpPr>
          <p:nvPr/>
        </p:nvSpPr>
        <p:spPr bwMode="auto">
          <a:xfrm>
            <a:off x="1933575" y="2047985"/>
            <a:ext cx="814635" cy="279817"/>
          </a:xfrm>
          <a:prstGeom prst="ellipse">
            <a:avLst/>
          </a:prstGeom>
          <a:gradFill rotWithShape="0">
            <a:gsLst>
              <a:gs pos="0">
                <a:srgbClr val="0C1C3E"/>
              </a:gs>
              <a:gs pos="50000">
                <a:srgbClr val="193D85"/>
              </a:gs>
              <a:gs pos="100000">
                <a:srgbClr val="0C1C3E"/>
              </a:gs>
            </a:gsLst>
            <a:lin ang="0" scaled="1"/>
          </a:gradFill>
          <a:ln w="9525">
            <a:noFill/>
            <a:round/>
            <a:headEnd/>
            <a:tailEnd/>
          </a:ln>
        </p:spPr>
        <p:txBody>
          <a:bodyPr lIns="35934" tIns="35934" rIns="35934" bIns="35934" anchor="ctr"/>
          <a:lstStyle/>
          <a:p>
            <a:pPr algn="ctr"/>
            <a:r>
              <a:rPr lang="en-US" altLang="zh-CN" sz="1000" b="0" dirty="0">
                <a:solidFill>
                  <a:schemeClr val="bg1"/>
                </a:solidFill>
                <a:latin typeface="Frutiger 45 Light"/>
                <a:ea typeface="STKaiti"/>
              </a:rPr>
              <a:t>38.03%</a:t>
            </a:r>
          </a:p>
        </p:txBody>
      </p:sp>
      <p:sp>
        <p:nvSpPr>
          <p:cNvPr id="49" name="Oval 1034"/>
          <p:cNvSpPr>
            <a:spLocks noChangeArrowheads="1"/>
          </p:cNvSpPr>
          <p:nvPr/>
        </p:nvSpPr>
        <p:spPr bwMode="auto">
          <a:xfrm>
            <a:off x="3668303" y="2047985"/>
            <a:ext cx="814635" cy="279817"/>
          </a:xfrm>
          <a:prstGeom prst="ellipse">
            <a:avLst/>
          </a:prstGeom>
          <a:gradFill rotWithShape="0">
            <a:gsLst>
              <a:gs pos="0">
                <a:srgbClr val="0C1C3E"/>
              </a:gs>
              <a:gs pos="50000">
                <a:srgbClr val="193D85"/>
              </a:gs>
              <a:gs pos="100000">
                <a:srgbClr val="0C1C3E"/>
              </a:gs>
            </a:gsLst>
            <a:lin ang="0" scaled="1"/>
          </a:gradFill>
          <a:ln w="9525">
            <a:noFill/>
            <a:round/>
            <a:headEnd/>
            <a:tailEnd/>
          </a:ln>
        </p:spPr>
        <p:txBody>
          <a:bodyPr lIns="35934" tIns="35934" rIns="35934" bIns="35934" anchor="ctr"/>
          <a:lstStyle/>
          <a:p>
            <a:pPr algn="ctr"/>
            <a:r>
              <a:rPr lang="en-US" altLang="zh-CN" sz="1000" b="0" dirty="0" smtClean="0">
                <a:solidFill>
                  <a:schemeClr val="bg1"/>
                </a:solidFill>
                <a:latin typeface="Frutiger 45 Light"/>
                <a:ea typeface="STKaiti"/>
              </a:rPr>
              <a:t>39.19%</a:t>
            </a:r>
            <a:endParaRPr lang="en-US" altLang="zh-CN" sz="1000" b="0" dirty="0">
              <a:solidFill>
                <a:schemeClr val="bg1"/>
              </a:solidFill>
              <a:latin typeface="Frutiger 45 Light"/>
              <a:ea typeface="STKaiti"/>
            </a:endParaRPr>
          </a:p>
        </p:txBody>
      </p:sp>
      <p:graphicFrame>
        <p:nvGraphicFramePr>
          <p:cNvPr id="51" name="Chart 50"/>
          <p:cNvGraphicFramePr>
            <a:graphicFrameLocks/>
          </p:cNvGraphicFramePr>
          <p:nvPr>
            <p:extLst>
              <p:ext uri="{D42A27DB-BD31-4B8C-83A1-F6EECF244321}">
                <p14:modId xmlns:p14="http://schemas.microsoft.com/office/powerpoint/2010/main" val="3901311504"/>
              </p:ext>
            </p:extLst>
          </p:nvPr>
        </p:nvGraphicFramePr>
        <p:xfrm>
          <a:off x="776288" y="4655430"/>
          <a:ext cx="4187952" cy="180231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2" name="Chart 51"/>
          <p:cNvGraphicFramePr>
            <a:graphicFrameLocks/>
          </p:cNvGraphicFramePr>
          <p:nvPr>
            <p:extLst>
              <p:ext uri="{D42A27DB-BD31-4B8C-83A1-F6EECF244321}">
                <p14:modId xmlns:p14="http://schemas.microsoft.com/office/powerpoint/2010/main" val="2309611903"/>
              </p:ext>
            </p:extLst>
          </p:nvPr>
        </p:nvGraphicFramePr>
        <p:xfrm>
          <a:off x="5252911" y="4655430"/>
          <a:ext cx="4187952" cy="1802311"/>
        </p:xfrm>
        <a:graphic>
          <a:graphicData uri="http://schemas.openxmlformats.org/drawingml/2006/chart">
            <c:chart xmlns:c="http://schemas.openxmlformats.org/drawingml/2006/chart" xmlns:r="http://schemas.openxmlformats.org/officeDocument/2006/relationships" r:id="rId8"/>
          </a:graphicData>
        </a:graphic>
      </p:graphicFrame>
      <p:sp>
        <p:nvSpPr>
          <p:cNvPr id="40" name="灯片编号占位符 2"/>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DA4D46A5-F5BB-40CD-9DA3-609321B52D7B}" type="slidenum">
              <a:rPr lang="en-US" altLang="zh-CN" sz="900" b="0">
                <a:solidFill>
                  <a:srgbClr val="000000"/>
                </a:solidFill>
                <a:latin typeface="Frutiger 45 Light"/>
                <a:ea typeface="STKaiti"/>
                <a:cs typeface="Arial Unicode MS" pitchFamily="34" charset="-122"/>
              </a:rPr>
              <a:pPr algn="r">
                <a:spcBef>
                  <a:spcPct val="0"/>
                </a:spcBef>
              </a:pPr>
              <a:t>9</a:t>
            </a:fld>
            <a:endParaRPr lang="en-US" altLang="zh-CN" sz="900" b="0">
              <a:solidFill>
                <a:srgbClr val="000000"/>
              </a:solidFill>
              <a:latin typeface="Frutiger 45 Light"/>
              <a:ea typeface="STKaiti"/>
              <a:cs typeface="Arial Unicode MS" pitchFamily="34" charset="-122"/>
            </a:endParaRPr>
          </a:p>
        </p:txBody>
      </p:sp>
    </p:spTree>
    <p:custDataLst>
      <p:tags r:id="rId1"/>
    </p:custDataLst>
    <p:extLst>
      <p:ext uri="{BB962C8B-B14F-4D97-AF65-F5344CB8AC3E}">
        <p14:creationId xmlns:p14="http://schemas.microsoft.com/office/powerpoint/2010/main" val="335171128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a:graphicFrameLocks/>
          </p:cNvGraphicFramePr>
          <p:nvPr>
            <p:extLst>
              <p:ext uri="{D42A27DB-BD31-4B8C-83A1-F6EECF244321}">
                <p14:modId xmlns:p14="http://schemas.microsoft.com/office/powerpoint/2010/main" val="2093058417"/>
              </p:ext>
            </p:extLst>
          </p:nvPr>
        </p:nvGraphicFramePr>
        <p:xfrm>
          <a:off x="3691255" y="2194230"/>
          <a:ext cx="2834640" cy="41306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Chart 42"/>
          <p:cNvGraphicFramePr>
            <a:graphicFrameLocks/>
          </p:cNvGraphicFramePr>
          <p:nvPr>
            <p:extLst>
              <p:ext uri="{D42A27DB-BD31-4B8C-83A1-F6EECF244321}">
                <p14:modId xmlns:p14="http://schemas.microsoft.com/office/powerpoint/2010/main" val="1696195567"/>
              </p:ext>
            </p:extLst>
          </p:nvPr>
        </p:nvGraphicFramePr>
        <p:xfrm>
          <a:off x="776287" y="2193987"/>
          <a:ext cx="2834640" cy="413061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Chart 35"/>
          <p:cNvGraphicFramePr>
            <a:graphicFrameLocks/>
          </p:cNvGraphicFramePr>
          <p:nvPr>
            <p:extLst>
              <p:ext uri="{D42A27DB-BD31-4B8C-83A1-F6EECF244321}">
                <p14:modId xmlns:p14="http://schemas.microsoft.com/office/powerpoint/2010/main" val="2362065621"/>
              </p:ext>
            </p:extLst>
          </p:nvPr>
        </p:nvGraphicFramePr>
        <p:xfrm>
          <a:off x="6606223" y="2189093"/>
          <a:ext cx="2834640" cy="4130613"/>
        </p:xfrm>
        <a:graphic>
          <a:graphicData uri="http://schemas.openxmlformats.org/drawingml/2006/chart">
            <c:chart xmlns:c="http://schemas.openxmlformats.org/drawingml/2006/chart" xmlns:r="http://schemas.openxmlformats.org/officeDocument/2006/relationships" r:id="rId7"/>
          </a:graphicData>
        </a:graphic>
      </p:graphicFrame>
      <p:sp>
        <p:nvSpPr>
          <p:cNvPr id="45058" name="PAGE HEADING"/>
          <p:cNvSpPr>
            <a:spLocks noGrp="1" noChangeArrowheads="1"/>
          </p:cNvSpPr>
          <p:nvPr>
            <p:ph type="title"/>
            <p:custDataLst>
              <p:tags r:id="rId2"/>
            </p:custDataLst>
          </p:nvPr>
        </p:nvSpPr>
        <p:spPr>
          <a:xfrm>
            <a:off x="765174" y="0"/>
            <a:ext cx="9159876" cy="9413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eaLnBrk="1" hangingPunct="1"/>
            <a:r>
              <a:rPr lang="zh-CN" altLang="en-US" sz="3200" dirty="0" smtClean="0">
                <a:solidFill>
                  <a:schemeClr val="tx1"/>
                </a:solidFill>
              </a:rPr>
              <a:t>深入推进小微及社区金融发展模式升级</a:t>
            </a:r>
            <a:endParaRPr lang="zh-CN" altLang="en-US" sz="3200" dirty="0">
              <a:solidFill>
                <a:schemeClr val="tx1"/>
              </a:solidFill>
            </a:endParaRPr>
          </a:p>
        </p:txBody>
      </p:sp>
      <p:sp>
        <p:nvSpPr>
          <p:cNvPr id="47" name="LAYOUT SOURCE"/>
          <p:cNvSpPr txBox="1">
            <a:spLocks noChangeArrowheads="1"/>
          </p:cNvSpPr>
          <p:nvPr/>
        </p:nvSpPr>
        <p:spPr bwMode="auto">
          <a:xfrm>
            <a:off x="776288" y="6334125"/>
            <a:ext cx="8646391"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800" rIns="0" bIns="0" anchor="b">
            <a:spAutoFit/>
          </a:bodyPr>
          <a:lstStyle>
            <a:lvl1pPr marL="822325" indent="-822325"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ts val="600"/>
              </a:spcBef>
            </a:pPr>
            <a:r>
              <a:rPr lang="zh-CN" altLang="en-US" sz="1000" b="0" dirty="0">
                <a:solidFill>
                  <a:srgbClr val="000000"/>
                </a:solidFill>
                <a:latin typeface="Frutiger 45 Light"/>
                <a:ea typeface="STKaiti"/>
              </a:rPr>
              <a:t>资料来源</a:t>
            </a:r>
            <a:r>
              <a:rPr lang="en-US" altLang="zh-CN" sz="1000" b="0" dirty="0">
                <a:solidFill>
                  <a:srgbClr val="000000"/>
                </a:solidFill>
                <a:latin typeface="Frutiger 45 Light"/>
                <a:ea typeface="STKaiti"/>
              </a:rPr>
              <a:t>: 	</a:t>
            </a:r>
            <a:r>
              <a:rPr lang="zh-CN" altLang="en-US" sz="1000" b="0" dirty="0" smtClean="0">
                <a:solidFill>
                  <a:srgbClr val="000000"/>
                </a:solidFill>
                <a:latin typeface="Frutiger 45 Light"/>
                <a:ea typeface="STKaiti"/>
              </a:rPr>
              <a:t>公司半年报、公司年报</a:t>
            </a:r>
            <a:endParaRPr lang="en-US" altLang="zh-CN" sz="1000" b="0" dirty="0" smtClean="0">
              <a:solidFill>
                <a:srgbClr val="000000"/>
              </a:solidFill>
              <a:latin typeface="Frutiger 45 Light"/>
              <a:ea typeface="STKaiti"/>
            </a:endParaRPr>
          </a:p>
          <a:p>
            <a:pPr>
              <a:spcBef>
                <a:spcPts val="0"/>
              </a:spcBef>
            </a:pPr>
            <a:r>
              <a:rPr lang="zh-CN" altLang="en-US" sz="1000" b="0" dirty="0" smtClean="0">
                <a:solidFill>
                  <a:srgbClr val="000000"/>
                </a:solidFill>
                <a:latin typeface="Frutiger 45 Light"/>
                <a:ea typeface="STKaiti"/>
              </a:rPr>
              <a:t>注</a:t>
            </a:r>
            <a:r>
              <a:rPr lang="en-US" altLang="zh-CN" sz="1000" b="0" dirty="0">
                <a:solidFill>
                  <a:srgbClr val="000000"/>
                </a:solidFill>
                <a:latin typeface="Frutiger 45 Light"/>
                <a:ea typeface="STKaiti"/>
              </a:rPr>
              <a:t>: 	</a:t>
            </a:r>
            <a:endParaRPr lang="en-US" altLang="zh-CN" sz="1000" b="0" dirty="0" smtClean="0">
              <a:solidFill>
                <a:srgbClr val="000000"/>
              </a:solidFill>
              <a:latin typeface="Frutiger 45 Light"/>
              <a:ea typeface="STKaiti"/>
            </a:endParaRPr>
          </a:p>
          <a:p>
            <a:pPr marL="231775" indent="-231775">
              <a:spcBef>
                <a:spcPts val="0"/>
              </a:spcBef>
            </a:pPr>
            <a:r>
              <a:rPr lang="en-US" altLang="zh-CN" sz="1000" b="0" dirty="0" smtClean="0">
                <a:latin typeface="Frutiger 45 Light"/>
                <a:ea typeface="STKaiti"/>
              </a:rPr>
              <a:t>1	</a:t>
            </a:r>
            <a:r>
              <a:rPr lang="zh-CN" altLang="en-US" sz="1000" b="0" dirty="0">
                <a:latin typeface="Frutiger 45 Light"/>
                <a:ea typeface="STKaiti"/>
              </a:rPr>
              <a:t>银行口</a:t>
            </a:r>
            <a:r>
              <a:rPr lang="zh-CN" altLang="en-US" sz="1000" b="0" dirty="0" smtClean="0">
                <a:latin typeface="Frutiger 45 Light"/>
                <a:ea typeface="STKaiti"/>
              </a:rPr>
              <a:t>径</a:t>
            </a:r>
            <a:endParaRPr lang="zh-CN" altLang="en-US" sz="1000" b="0" dirty="0">
              <a:latin typeface="Frutiger 45 Light"/>
              <a:ea typeface="STKaiti"/>
            </a:endParaRPr>
          </a:p>
        </p:txBody>
      </p:sp>
      <p:sp>
        <p:nvSpPr>
          <p:cNvPr id="99" name="LAYOUT HEADER"/>
          <p:cNvSpPr txBox="1">
            <a:spLocks noChangeArrowheads="1"/>
          </p:cNvSpPr>
          <p:nvPr/>
        </p:nvSpPr>
        <p:spPr bwMode="auto">
          <a:xfrm>
            <a:off x="783639" y="2146740"/>
            <a:ext cx="267919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a:latin typeface="Frutiger 45 Light"/>
                <a:ea typeface="STKaiti"/>
              </a:rPr>
              <a:t>（百万元人民币）</a:t>
            </a:r>
          </a:p>
        </p:txBody>
      </p:sp>
      <p:sp>
        <p:nvSpPr>
          <p:cNvPr id="101" name="LAYOUT HEADER"/>
          <p:cNvSpPr txBox="1">
            <a:spLocks noChangeArrowheads="1"/>
          </p:cNvSpPr>
          <p:nvPr/>
        </p:nvSpPr>
        <p:spPr bwMode="auto">
          <a:xfrm>
            <a:off x="6688773" y="1874687"/>
            <a:ext cx="2834640" cy="24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defPPr>
              <a:defRPr lang="en-US"/>
            </a:defPPr>
            <a:lvl1pPr algn="l">
              <a:defRPr>
                <a:latin typeface="+mn-lt"/>
                <a:ea typeface="+mj-ea"/>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pPr>
              <a:spcBef>
                <a:spcPct val="60000"/>
              </a:spcBef>
            </a:pPr>
            <a:r>
              <a:rPr lang="zh-CN" altLang="en-US" sz="1600" dirty="0" smtClean="0"/>
              <a:t>小微企业存款</a:t>
            </a:r>
            <a:r>
              <a:rPr lang="en-US" altLang="zh-CN" sz="1600" baseline="30000" dirty="0" smtClean="0"/>
              <a:t>1</a:t>
            </a:r>
            <a:endParaRPr lang="en-US" altLang="zh-CN" sz="1600" dirty="0"/>
          </a:p>
        </p:txBody>
      </p:sp>
      <p:sp>
        <p:nvSpPr>
          <p:cNvPr id="106" name="LAYOUT HEADER"/>
          <p:cNvSpPr txBox="1">
            <a:spLocks noChangeArrowheads="1"/>
          </p:cNvSpPr>
          <p:nvPr/>
        </p:nvSpPr>
        <p:spPr bwMode="auto">
          <a:xfrm>
            <a:off x="6606222" y="2146740"/>
            <a:ext cx="267919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100" b="0" dirty="0" smtClean="0">
                <a:solidFill>
                  <a:srgbClr val="000000"/>
                </a:solidFill>
                <a:latin typeface="Frutiger 45 Light"/>
                <a:ea typeface="STKaiti"/>
              </a:rPr>
              <a:t>（</a:t>
            </a:r>
            <a:r>
              <a:rPr lang="zh-CN" altLang="en-US" sz="1100" b="0" dirty="0">
                <a:latin typeface="Frutiger 45 Light"/>
                <a:ea typeface="STKaiti"/>
              </a:rPr>
              <a:t>百万元人民币</a:t>
            </a:r>
            <a:r>
              <a:rPr lang="zh-CN" altLang="en-US" sz="1100" b="0" dirty="0" smtClean="0">
                <a:solidFill>
                  <a:srgbClr val="000000"/>
                </a:solidFill>
                <a:latin typeface="Frutiger 45 Light"/>
                <a:ea typeface="STKaiti"/>
              </a:rPr>
              <a:t>）</a:t>
            </a:r>
            <a:endParaRPr lang="zh-TW" altLang="en-US" sz="1100" b="0" dirty="0">
              <a:solidFill>
                <a:srgbClr val="000000"/>
              </a:solidFill>
              <a:latin typeface="Frutiger 45 Light"/>
              <a:ea typeface="STKaiti"/>
            </a:endParaRPr>
          </a:p>
        </p:txBody>
      </p:sp>
      <p:sp>
        <p:nvSpPr>
          <p:cNvPr id="39" name="LAYOUT HEADER"/>
          <p:cNvSpPr txBox="1">
            <a:spLocks noChangeArrowheads="1"/>
          </p:cNvSpPr>
          <p:nvPr/>
        </p:nvSpPr>
        <p:spPr bwMode="auto">
          <a:xfrm>
            <a:off x="3687887" y="1874687"/>
            <a:ext cx="3066741" cy="24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defPPr>
              <a:defRPr lang="en-US"/>
            </a:defPPr>
            <a:lvl1pPr algn="l">
              <a:defRPr>
                <a:latin typeface="+mn-lt"/>
                <a:ea typeface="+mj-ea"/>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zh-CN" altLang="en-US" sz="1600" dirty="0"/>
              <a:t>小</a:t>
            </a:r>
            <a:r>
              <a:rPr lang="zh-CN" altLang="en-US" sz="1600" dirty="0" smtClean="0"/>
              <a:t>微</a:t>
            </a:r>
            <a:r>
              <a:rPr lang="zh-CN" altLang="en-US" sz="1600" dirty="0"/>
              <a:t>个人存款</a:t>
            </a:r>
            <a:r>
              <a:rPr lang="en-US" altLang="zh-CN" sz="1600" baseline="30000" dirty="0" smtClean="0"/>
              <a:t>1</a:t>
            </a:r>
            <a:endParaRPr lang="zh-CN" altLang="en-US" sz="1600" baseline="30000" dirty="0"/>
          </a:p>
        </p:txBody>
      </p:sp>
      <p:sp>
        <p:nvSpPr>
          <p:cNvPr id="40" name="LAYOUT HEADER"/>
          <p:cNvSpPr txBox="1">
            <a:spLocks noChangeArrowheads="1"/>
          </p:cNvSpPr>
          <p:nvPr/>
        </p:nvSpPr>
        <p:spPr bwMode="auto">
          <a:xfrm>
            <a:off x="3694930" y="2146740"/>
            <a:ext cx="267919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100" b="0" dirty="0" smtClean="0">
                <a:solidFill>
                  <a:srgbClr val="000000"/>
                </a:solidFill>
                <a:latin typeface="Frutiger 45 Light"/>
                <a:ea typeface="STKaiti"/>
              </a:rPr>
              <a:t>（</a:t>
            </a:r>
            <a:r>
              <a:rPr lang="zh-CN" altLang="en-US" sz="1100" b="0" dirty="0">
                <a:latin typeface="Frutiger 45 Light"/>
                <a:ea typeface="STKaiti"/>
              </a:rPr>
              <a:t>百万元人民币</a:t>
            </a:r>
            <a:r>
              <a:rPr lang="zh-CN" altLang="en-US" sz="1100" b="0" dirty="0" smtClean="0">
                <a:solidFill>
                  <a:srgbClr val="000000"/>
                </a:solidFill>
                <a:latin typeface="Frutiger 45 Light"/>
                <a:ea typeface="STKaiti"/>
              </a:rPr>
              <a:t>）</a:t>
            </a:r>
            <a:endParaRPr lang="zh-CN" altLang="en-US" sz="1100" b="0" dirty="0">
              <a:solidFill>
                <a:srgbClr val="000000"/>
              </a:solidFill>
              <a:latin typeface="Frutiger 45 Light"/>
              <a:ea typeface="STKaiti"/>
            </a:endParaRPr>
          </a:p>
        </p:txBody>
      </p:sp>
      <p:sp>
        <p:nvSpPr>
          <p:cNvPr id="37" name="LAYOUT HEADER"/>
          <p:cNvSpPr txBox="1">
            <a:spLocks noChangeArrowheads="1"/>
          </p:cNvSpPr>
          <p:nvPr/>
        </p:nvSpPr>
        <p:spPr bwMode="auto">
          <a:xfrm>
            <a:off x="783641" y="1874687"/>
            <a:ext cx="2834640" cy="24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defPPr>
              <a:defRPr lang="en-US"/>
            </a:defPPr>
            <a:lvl1pPr algn="l">
              <a:defRPr>
                <a:latin typeface="+mn-lt"/>
                <a:ea typeface="+mj-ea"/>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zh-CN" altLang="en-US" sz="1600" dirty="0" smtClean="0">
                <a:solidFill>
                  <a:srgbClr val="000000"/>
                </a:solidFill>
              </a:rPr>
              <a:t>小微贷款规模</a:t>
            </a:r>
            <a:r>
              <a:rPr lang="en-US" altLang="zh-CN" sz="1600" baseline="30000" dirty="0" smtClean="0">
                <a:solidFill>
                  <a:srgbClr val="000000"/>
                </a:solidFill>
              </a:rPr>
              <a:t>1</a:t>
            </a:r>
            <a:endParaRPr lang="zh-CN" altLang="en-US" sz="1600" baseline="30000" dirty="0">
              <a:solidFill>
                <a:srgbClr val="000000"/>
              </a:solidFill>
            </a:endParaRPr>
          </a:p>
        </p:txBody>
      </p:sp>
      <p:grpSp>
        <p:nvGrpSpPr>
          <p:cNvPr id="2" name="Group 1"/>
          <p:cNvGrpSpPr/>
          <p:nvPr/>
        </p:nvGrpSpPr>
        <p:grpSpPr>
          <a:xfrm rot="217624">
            <a:off x="7566194" y="2410990"/>
            <a:ext cx="1367052" cy="277916"/>
            <a:chOff x="7537132" y="2330012"/>
            <a:chExt cx="1367052" cy="277916"/>
          </a:xfrm>
        </p:grpSpPr>
        <p:sp>
          <p:nvSpPr>
            <p:cNvPr id="53" name="Line 26"/>
            <p:cNvSpPr>
              <a:spLocks noChangeShapeType="1"/>
            </p:cNvSpPr>
            <p:nvPr/>
          </p:nvSpPr>
          <p:spPr bwMode="auto">
            <a:xfrm rot="20745205">
              <a:off x="7538069" y="2514944"/>
              <a:ext cx="1366115" cy="92984"/>
            </a:xfrm>
            <a:prstGeom prst="line">
              <a:avLst/>
            </a:prstGeom>
            <a:noFill/>
            <a:ln w="19050">
              <a:solidFill>
                <a:srgbClr val="969696"/>
              </a:solidFill>
              <a:round/>
              <a:headEnd/>
              <a:tailEnd type="triangle" w="med" len="med"/>
            </a:ln>
          </p:spPr>
          <p:txBody>
            <a:bodyPr lIns="0" tIns="0" rIns="0" bIns="0"/>
            <a:lstStyle/>
            <a:p>
              <a:endParaRPr lang="en-US">
                <a:latin typeface="Frutiger 45 Light"/>
                <a:ea typeface="STKaiti"/>
              </a:endParaRPr>
            </a:p>
          </p:txBody>
        </p:sp>
        <p:sp>
          <p:nvSpPr>
            <p:cNvPr id="57" name="Text Box 25"/>
            <p:cNvSpPr txBox="1">
              <a:spLocks noChangeArrowheads="1"/>
            </p:cNvSpPr>
            <p:nvPr/>
          </p:nvSpPr>
          <p:spPr bwMode="auto">
            <a:xfrm rot="20949248">
              <a:off x="7537132" y="2330012"/>
              <a:ext cx="1310750" cy="184666"/>
            </a:xfrm>
            <a:prstGeom prst="rect">
              <a:avLst/>
            </a:prstGeom>
            <a:noFill/>
            <a:ln w="9525">
              <a:noFill/>
              <a:miter lim="800000"/>
              <a:headEnd/>
              <a:tailEnd/>
            </a:ln>
          </p:spPr>
          <p:txBody>
            <a:bodyPr wrap="square" lIns="0" tIns="0" rIns="0" bIns="0">
              <a:spAutoFit/>
            </a:bodyPr>
            <a:lstStyle/>
            <a:p>
              <a:pPr algn="ctr" eaLnBrk="0" hangingPunct="0">
                <a:spcBef>
                  <a:spcPct val="50000"/>
                </a:spcBef>
              </a:pPr>
              <a:r>
                <a:rPr lang="zh-CN" altLang="en-US" b="0" dirty="0">
                  <a:solidFill>
                    <a:srgbClr val="000000"/>
                  </a:solidFill>
                  <a:latin typeface="Frutiger 45 Light"/>
                  <a:ea typeface="STKaiti"/>
                </a:rPr>
                <a:t>增长率</a:t>
              </a:r>
              <a:r>
                <a:rPr lang="en-US" altLang="zh-CN" b="0" dirty="0" smtClean="0">
                  <a:solidFill>
                    <a:srgbClr val="000000"/>
                  </a:solidFill>
                  <a:latin typeface="Frutiger 45 Light"/>
                  <a:ea typeface="STKaiti"/>
                </a:rPr>
                <a:t>=8.14%</a:t>
              </a:r>
              <a:endParaRPr lang="en-US" altLang="zh-CN" b="0" dirty="0">
                <a:solidFill>
                  <a:srgbClr val="000000"/>
                </a:solidFill>
                <a:latin typeface="Frutiger 45 Light"/>
                <a:ea typeface="STKaiti"/>
              </a:endParaRPr>
            </a:p>
          </p:txBody>
        </p:sp>
      </p:grpSp>
      <p:grpSp>
        <p:nvGrpSpPr>
          <p:cNvPr id="3" name="Group 2"/>
          <p:cNvGrpSpPr/>
          <p:nvPr/>
        </p:nvGrpSpPr>
        <p:grpSpPr>
          <a:xfrm rot="20677595">
            <a:off x="4737174" y="2386635"/>
            <a:ext cx="1400438" cy="263343"/>
            <a:chOff x="4674886" y="2515213"/>
            <a:chExt cx="1400438" cy="263343"/>
          </a:xfrm>
        </p:grpSpPr>
        <p:sp>
          <p:nvSpPr>
            <p:cNvPr id="55" name="Line 26"/>
            <p:cNvSpPr>
              <a:spLocks noChangeShapeType="1"/>
            </p:cNvSpPr>
            <p:nvPr/>
          </p:nvSpPr>
          <p:spPr bwMode="auto">
            <a:xfrm rot="20745205">
              <a:off x="4676746" y="2660930"/>
              <a:ext cx="1398578" cy="117626"/>
            </a:xfrm>
            <a:prstGeom prst="line">
              <a:avLst/>
            </a:prstGeom>
            <a:noFill/>
            <a:ln w="19050">
              <a:solidFill>
                <a:srgbClr val="969696"/>
              </a:solidFill>
              <a:round/>
              <a:headEnd/>
              <a:tailEnd type="triangle" w="med" len="med"/>
            </a:ln>
          </p:spPr>
          <p:txBody>
            <a:bodyPr lIns="0" tIns="0" rIns="0" bIns="0"/>
            <a:lstStyle/>
            <a:p>
              <a:endParaRPr lang="en-US">
                <a:latin typeface="Frutiger 45 Light"/>
                <a:ea typeface="STKaiti"/>
              </a:endParaRPr>
            </a:p>
          </p:txBody>
        </p:sp>
        <p:sp>
          <p:nvSpPr>
            <p:cNvPr id="58" name="Text Box 25"/>
            <p:cNvSpPr txBox="1">
              <a:spLocks noChangeArrowheads="1"/>
            </p:cNvSpPr>
            <p:nvPr/>
          </p:nvSpPr>
          <p:spPr bwMode="auto">
            <a:xfrm rot="21012754">
              <a:off x="4674886" y="2515213"/>
              <a:ext cx="1363508" cy="184666"/>
            </a:xfrm>
            <a:prstGeom prst="rect">
              <a:avLst/>
            </a:prstGeom>
            <a:noFill/>
            <a:ln w="9525">
              <a:noFill/>
              <a:miter lim="800000"/>
              <a:headEnd/>
              <a:tailEnd/>
            </a:ln>
          </p:spPr>
          <p:txBody>
            <a:bodyPr wrap="square" lIns="0" tIns="0" rIns="0" bIns="0">
              <a:spAutoFit/>
            </a:bodyPr>
            <a:lstStyle/>
            <a:p>
              <a:pPr algn="ctr" eaLnBrk="0" hangingPunct="0">
                <a:spcBef>
                  <a:spcPct val="50000"/>
                </a:spcBef>
              </a:pPr>
              <a:r>
                <a:rPr lang="zh-CN" altLang="en-US" b="0" dirty="0">
                  <a:solidFill>
                    <a:srgbClr val="000000"/>
                  </a:solidFill>
                  <a:latin typeface="Frutiger 45 Light"/>
                  <a:ea typeface="STKaiti"/>
                </a:rPr>
                <a:t>增长率</a:t>
              </a:r>
              <a:r>
                <a:rPr lang="en-US" altLang="zh-CN" b="0" dirty="0" smtClean="0">
                  <a:solidFill>
                    <a:srgbClr val="000000"/>
                  </a:solidFill>
                  <a:latin typeface="Frutiger 45 Light"/>
                  <a:ea typeface="STKaiti"/>
                </a:rPr>
                <a:t>=18.74%</a:t>
              </a:r>
              <a:endParaRPr lang="en-US" altLang="zh-CN" b="0" dirty="0">
                <a:solidFill>
                  <a:srgbClr val="000000"/>
                </a:solidFill>
                <a:latin typeface="Frutiger 45 Light"/>
                <a:ea typeface="STKaiti"/>
              </a:endParaRPr>
            </a:p>
          </p:txBody>
        </p:sp>
      </p:grpSp>
      <p:sp>
        <p:nvSpPr>
          <p:cNvPr id="31" name="Text Box 12"/>
          <p:cNvSpPr txBox="1">
            <a:spLocks noChangeArrowheads="1"/>
          </p:cNvSpPr>
          <p:nvPr/>
        </p:nvSpPr>
        <p:spPr bwMode="auto">
          <a:xfrm>
            <a:off x="776287" y="1047750"/>
            <a:ext cx="8664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400" dirty="0" smtClean="0">
                <a:solidFill>
                  <a:schemeClr val="accent1"/>
                </a:solidFill>
                <a:latin typeface="Frutiger 45 Light"/>
                <a:ea typeface="STKaiti"/>
              </a:rPr>
              <a:t>丰</a:t>
            </a:r>
            <a:r>
              <a:rPr lang="zh-CN" altLang="en-US" sz="1400" dirty="0">
                <a:solidFill>
                  <a:schemeClr val="accent1"/>
                </a:solidFill>
                <a:latin typeface="Frutiger 45 Light"/>
                <a:ea typeface="STKaiti"/>
              </a:rPr>
              <a:t>富小微专属产品与服务</a:t>
            </a:r>
            <a:r>
              <a:rPr lang="zh-CN" altLang="en-US" sz="1400" dirty="0" smtClean="0">
                <a:solidFill>
                  <a:schemeClr val="accent1"/>
                </a:solidFill>
                <a:latin typeface="Frutiger 45 Light"/>
                <a:ea typeface="STKaiti"/>
              </a:rPr>
              <a:t>，通</a:t>
            </a:r>
            <a:r>
              <a:rPr lang="zh-CN" altLang="en-US" sz="1400" dirty="0">
                <a:solidFill>
                  <a:schemeClr val="accent1"/>
                </a:solidFill>
                <a:latin typeface="Frutiger 45 Light"/>
                <a:ea typeface="STKaiti"/>
              </a:rPr>
              <a:t>过小微贷款、</a:t>
            </a:r>
            <a:r>
              <a:rPr lang="zh-CN" altLang="en-US" sz="1400" dirty="0" smtClean="0">
                <a:solidFill>
                  <a:schemeClr val="accent1"/>
                </a:solidFill>
                <a:latin typeface="Frutiger 45 Light"/>
                <a:ea typeface="STKaiti"/>
              </a:rPr>
              <a:t>小微</a:t>
            </a:r>
            <a:r>
              <a:rPr lang="zh-CN" altLang="en-US" sz="1400" dirty="0">
                <a:solidFill>
                  <a:schemeClr val="accent1"/>
                </a:solidFill>
                <a:latin typeface="Frutiger 45 Light"/>
                <a:ea typeface="STKaiti"/>
              </a:rPr>
              <a:t>专属理财、小微专属存款、小微专属医疗保障、行业结算应用、三方支付等，提供差异化产品组合配置方案，满足小微客户个人及其企业、员工、家庭等全面需</a:t>
            </a:r>
            <a:r>
              <a:rPr lang="zh-CN" altLang="en-US" sz="1400" dirty="0" smtClean="0">
                <a:solidFill>
                  <a:schemeClr val="accent1"/>
                </a:solidFill>
                <a:latin typeface="Frutiger 45 Light"/>
                <a:ea typeface="STKaiti"/>
              </a:rPr>
              <a:t>求，全</a:t>
            </a:r>
            <a:r>
              <a:rPr lang="zh-CN" altLang="en-US" sz="1400" dirty="0">
                <a:solidFill>
                  <a:schemeClr val="accent1"/>
                </a:solidFill>
                <a:latin typeface="Frutiger 45 Light"/>
                <a:ea typeface="STKaiti"/>
              </a:rPr>
              <a:t>力支持小微企业提升经营发展</a:t>
            </a:r>
            <a:r>
              <a:rPr lang="zh-CN" altLang="en-US" sz="1400" dirty="0" smtClean="0">
                <a:solidFill>
                  <a:schemeClr val="accent1"/>
                </a:solidFill>
                <a:latin typeface="Frutiger 45 Light"/>
                <a:ea typeface="STKaiti"/>
              </a:rPr>
              <a:t>稳定</a:t>
            </a:r>
            <a:r>
              <a:rPr lang="zh-CN" altLang="en-US" sz="1400" dirty="0">
                <a:solidFill>
                  <a:schemeClr val="accent1"/>
                </a:solidFill>
                <a:latin typeface="Frutiger 45 Light"/>
                <a:ea typeface="STKaiti"/>
              </a:rPr>
              <a:t>性与持续</a:t>
            </a:r>
            <a:r>
              <a:rPr lang="zh-CN" altLang="en-US" sz="1400" dirty="0" smtClean="0">
                <a:solidFill>
                  <a:schemeClr val="accent1"/>
                </a:solidFill>
                <a:latin typeface="Frutiger 45 Light"/>
                <a:ea typeface="STKaiti"/>
              </a:rPr>
              <a:t>性</a:t>
            </a:r>
            <a:endParaRPr lang="zh-CN" altLang="en-US" sz="1400" dirty="0">
              <a:solidFill>
                <a:schemeClr val="accent1"/>
              </a:solidFill>
              <a:latin typeface="Frutiger 45 Light"/>
              <a:ea typeface="STKaiti"/>
            </a:endParaRPr>
          </a:p>
        </p:txBody>
      </p:sp>
      <p:grpSp>
        <p:nvGrpSpPr>
          <p:cNvPr id="28" name="Group 27"/>
          <p:cNvGrpSpPr/>
          <p:nvPr/>
        </p:nvGrpSpPr>
        <p:grpSpPr>
          <a:xfrm rot="403484">
            <a:off x="1583638" y="2378567"/>
            <a:ext cx="1725613" cy="314590"/>
            <a:chOff x="6568820" y="1998790"/>
            <a:chExt cx="1725613" cy="314590"/>
          </a:xfrm>
        </p:grpSpPr>
        <p:sp>
          <p:nvSpPr>
            <p:cNvPr id="29" name="Line 26"/>
            <p:cNvSpPr>
              <a:spLocks noChangeShapeType="1"/>
            </p:cNvSpPr>
            <p:nvPr/>
          </p:nvSpPr>
          <p:spPr bwMode="auto">
            <a:xfrm rot="20133713">
              <a:off x="6732940" y="2106605"/>
              <a:ext cx="1453311" cy="206775"/>
            </a:xfrm>
            <a:prstGeom prst="line">
              <a:avLst/>
            </a:prstGeom>
            <a:noFill/>
            <a:ln w="19050">
              <a:solidFill>
                <a:srgbClr val="969696"/>
              </a:solidFill>
              <a:round/>
              <a:headEnd/>
              <a:tailEnd type="triangle" w="med" len="med"/>
            </a:ln>
          </p:spPr>
          <p:txBody>
            <a:bodyPr lIns="0" tIns="0" rIns="0" bIns="0"/>
            <a:lstStyle/>
            <a:p>
              <a:endParaRPr lang="en-US" sz="1000">
                <a:latin typeface="Frutiger 45 Light"/>
                <a:ea typeface="STKaiti"/>
              </a:endParaRPr>
            </a:p>
          </p:txBody>
        </p:sp>
        <p:sp>
          <p:nvSpPr>
            <p:cNvPr id="33" name="Text Box 25"/>
            <p:cNvSpPr txBox="1">
              <a:spLocks noChangeArrowheads="1"/>
            </p:cNvSpPr>
            <p:nvPr/>
          </p:nvSpPr>
          <p:spPr bwMode="auto">
            <a:xfrm rot="20612001">
              <a:off x="6568820" y="1998790"/>
              <a:ext cx="1725613" cy="184666"/>
            </a:xfrm>
            <a:prstGeom prst="rect">
              <a:avLst/>
            </a:prstGeom>
            <a:noFill/>
            <a:ln w="9525">
              <a:noFill/>
              <a:miter lim="800000"/>
              <a:headEnd/>
              <a:tailEnd/>
            </a:ln>
          </p:spPr>
          <p:txBody>
            <a:bodyPr lIns="0" tIns="0" rIns="0" bIns="0">
              <a:spAutoFit/>
            </a:bodyPr>
            <a:lstStyle/>
            <a:p>
              <a:pPr algn="ctr" eaLnBrk="0" hangingPunct="0">
                <a:spcBef>
                  <a:spcPct val="50000"/>
                </a:spcBef>
              </a:pPr>
              <a:r>
                <a:rPr lang="zh-CN" altLang="en-US" b="0" dirty="0">
                  <a:solidFill>
                    <a:srgbClr val="000000"/>
                  </a:solidFill>
                  <a:latin typeface="+mn-lt"/>
                </a:rPr>
                <a:t>增长率</a:t>
              </a:r>
              <a:r>
                <a:rPr lang="en-US" altLang="zh-CN" b="0" dirty="0" smtClean="0">
                  <a:solidFill>
                    <a:srgbClr val="000000"/>
                  </a:solidFill>
                  <a:latin typeface="+mn-lt"/>
                </a:rPr>
                <a:t>=6.64%</a:t>
              </a:r>
              <a:endParaRPr lang="en-US" altLang="zh-CN" b="0" dirty="0">
                <a:solidFill>
                  <a:srgbClr val="000000"/>
                </a:solidFill>
                <a:latin typeface="+mn-lt"/>
              </a:endParaRPr>
            </a:p>
          </p:txBody>
        </p:sp>
      </p:grpSp>
      <p:sp>
        <p:nvSpPr>
          <p:cNvPr id="22" name="灯片编号占位符 3"/>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eaLnBrk="1" hangingPunct="1">
              <a:spcBef>
                <a:spcPct val="0"/>
              </a:spcBef>
            </a:pPr>
            <a:fld id="{D98EEA28-29A4-46DE-B678-1BE94F5A4559}" type="slidenum">
              <a:rPr lang="en-US" altLang="zh-CN" sz="900" b="0">
                <a:latin typeface="Frutiger 45 Light"/>
                <a:ea typeface="STKaiti"/>
                <a:cs typeface="Arial Unicode MS" pitchFamily="34" charset="-122"/>
              </a:rPr>
              <a:pPr algn="r" eaLnBrk="1" hangingPunct="1">
                <a:spcBef>
                  <a:spcPct val="0"/>
                </a:spcBef>
              </a:pPr>
              <a:t>10</a:t>
            </a:fld>
            <a:endParaRPr lang="en-US" altLang="zh-CN" sz="900" b="0">
              <a:latin typeface="Frutiger 45 Light"/>
              <a:ea typeface="STKaiti"/>
              <a:cs typeface="Arial Unicode MS" pitchFamily="34" charset="-122"/>
            </a:endParaRPr>
          </a:p>
        </p:txBody>
      </p:sp>
    </p:spTree>
    <p:custDataLst>
      <p:tags r:id="rId1"/>
    </p:custDataLst>
    <p:extLst>
      <p:ext uri="{BB962C8B-B14F-4D97-AF65-F5344CB8AC3E}">
        <p14:creationId xmlns:p14="http://schemas.microsoft.com/office/powerpoint/2010/main" val="17598129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AYOUT HEADER"/>
          <p:cNvSpPr txBox="1">
            <a:spLocks noChangeArrowheads="1"/>
          </p:cNvSpPr>
          <p:nvPr/>
        </p:nvSpPr>
        <p:spPr bwMode="auto">
          <a:xfrm>
            <a:off x="5214398" y="1812925"/>
            <a:ext cx="4226465"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ct val="60000"/>
              </a:spcBef>
            </a:pPr>
            <a:r>
              <a:rPr lang="zh-CN" altLang="en-US" sz="1600" dirty="0">
                <a:solidFill>
                  <a:srgbClr val="000000"/>
                </a:solidFill>
              </a:rPr>
              <a:t>信用卡实现交易额</a:t>
            </a:r>
            <a:r>
              <a:rPr lang="en-US" altLang="zh-CN" sz="1600" baseline="30000" dirty="0">
                <a:solidFill>
                  <a:srgbClr val="000000"/>
                </a:solidFill>
              </a:rPr>
              <a:t>1</a:t>
            </a:r>
            <a:endParaRPr lang="zh-CN" altLang="en-US" sz="1600" baseline="30000" dirty="0">
              <a:solidFill>
                <a:srgbClr val="000000"/>
              </a:solidFill>
            </a:endParaRPr>
          </a:p>
        </p:txBody>
      </p:sp>
      <p:graphicFrame>
        <p:nvGraphicFramePr>
          <p:cNvPr id="42" name="Chart 41"/>
          <p:cNvGraphicFramePr>
            <a:graphicFrameLocks/>
          </p:cNvGraphicFramePr>
          <p:nvPr>
            <p:extLst>
              <p:ext uri="{D42A27DB-BD31-4B8C-83A1-F6EECF244321}">
                <p14:modId xmlns:p14="http://schemas.microsoft.com/office/powerpoint/2010/main" val="815727084"/>
              </p:ext>
            </p:extLst>
          </p:nvPr>
        </p:nvGraphicFramePr>
        <p:xfrm>
          <a:off x="5250670" y="4229100"/>
          <a:ext cx="4190193" cy="2063115"/>
        </p:xfrm>
        <a:graphic>
          <a:graphicData uri="http://schemas.openxmlformats.org/drawingml/2006/chart">
            <c:chart xmlns:c="http://schemas.openxmlformats.org/drawingml/2006/chart" xmlns:r="http://schemas.openxmlformats.org/officeDocument/2006/relationships" r:id="rId5"/>
          </a:graphicData>
        </a:graphic>
      </p:graphicFrame>
      <p:sp>
        <p:nvSpPr>
          <p:cNvPr id="45058" name="PAGE HEADING"/>
          <p:cNvSpPr>
            <a:spLocks noGrp="1" noChangeArrowheads="1"/>
          </p:cNvSpPr>
          <p:nvPr>
            <p:ph type="title"/>
            <p:custDataLst>
              <p:tags r:id="rId2"/>
            </p:custDataLst>
          </p:nvPr>
        </p:nvSpPr>
        <p:spPr>
          <a:xfrm>
            <a:off x="774160" y="0"/>
            <a:ext cx="8450522" cy="9413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eaLnBrk="1" hangingPunct="1"/>
            <a:r>
              <a:rPr lang="zh-CN" altLang="en-US" dirty="0">
                <a:solidFill>
                  <a:schemeClr val="tx1"/>
                </a:solidFill>
                <a:latin typeface="+mn-lt"/>
              </a:rPr>
              <a:t>信用卡业</a:t>
            </a:r>
            <a:r>
              <a:rPr lang="zh-CN" altLang="en-US" dirty="0" smtClean="0">
                <a:solidFill>
                  <a:schemeClr val="tx1"/>
                </a:solidFill>
                <a:latin typeface="+mn-lt"/>
              </a:rPr>
              <a:t>务扎</a:t>
            </a:r>
            <a:r>
              <a:rPr lang="zh-CN" altLang="en-US" dirty="0">
                <a:solidFill>
                  <a:schemeClr val="tx1"/>
                </a:solidFill>
                <a:latin typeface="+mn-lt"/>
              </a:rPr>
              <a:t>实推进</a:t>
            </a:r>
            <a:r>
              <a:rPr lang="zh-CN" altLang="en-US" dirty="0" smtClean="0">
                <a:solidFill>
                  <a:schemeClr val="tx1"/>
                </a:solidFill>
                <a:latin typeface="+mn-lt"/>
              </a:rPr>
              <a:t>，</a:t>
            </a:r>
            <a:r>
              <a:rPr lang="zh-CN" altLang="en-US" dirty="0" smtClean="0">
                <a:solidFill>
                  <a:schemeClr val="tx1"/>
                </a:solidFill>
                <a:latin typeface="+mn-lt"/>
                <a:ea typeface="STKaiti"/>
              </a:rPr>
              <a:t>私人银行业务转型提效</a:t>
            </a:r>
            <a:endParaRPr lang="zh-CN" altLang="en-US" dirty="0">
              <a:solidFill>
                <a:schemeClr val="tx1"/>
              </a:solidFill>
              <a:latin typeface="+mn-lt"/>
              <a:ea typeface="STKaiti"/>
            </a:endParaRPr>
          </a:p>
        </p:txBody>
      </p:sp>
      <p:sp>
        <p:nvSpPr>
          <p:cNvPr id="47" name="LAYOUT SOURCE"/>
          <p:cNvSpPr txBox="1">
            <a:spLocks noChangeArrowheads="1"/>
          </p:cNvSpPr>
          <p:nvPr/>
        </p:nvSpPr>
        <p:spPr bwMode="auto">
          <a:xfrm>
            <a:off x="776288" y="6278464"/>
            <a:ext cx="8646391"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800" rIns="0" bIns="0" anchor="b">
            <a:spAutoFit/>
          </a:bodyPr>
          <a:lstStyle>
            <a:lvl1pPr marL="822325" indent="-822325"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ts val="600"/>
              </a:spcBef>
            </a:pPr>
            <a:r>
              <a:rPr lang="zh-CN" altLang="en-US" sz="1000" b="0" dirty="0">
                <a:latin typeface="Frutiger 45 Light"/>
                <a:ea typeface="STKaiti"/>
              </a:rPr>
              <a:t>资料来源</a:t>
            </a:r>
            <a:r>
              <a:rPr lang="en-US" altLang="zh-CN" sz="1000" b="0" dirty="0">
                <a:latin typeface="Frutiger 45 Light"/>
                <a:ea typeface="STKaiti"/>
              </a:rPr>
              <a:t>: 	</a:t>
            </a:r>
            <a:r>
              <a:rPr lang="zh-CN" altLang="en-US" sz="1000" b="0" dirty="0" smtClean="0">
                <a:latin typeface="Frutiger 45 Light"/>
                <a:ea typeface="STKaiti"/>
              </a:rPr>
              <a:t>公司半年报、公司年报</a:t>
            </a:r>
            <a:endParaRPr lang="en-US" altLang="zh-CN" sz="1000" b="0" dirty="0" smtClean="0">
              <a:latin typeface="Frutiger 45 Light"/>
              <a:ea typeface="STKaiti"/>
            </a:endParaRPr>
          </a:p>
          <a:p>
            <a:pPr>
              <a:spcBef>
                <a:spcPts val="0"/>
              </a:spcBef>
            </a:pPr>
            <a:r>
              <a:rPr lang="zh-CN" altLang="en-US" sz="1000" b="0" dirty="0" smtClean="0">
                <a:latin typeface="Frutiger 45 Light"/>
                <a:ea typeface="STKaiti"/>
              </a:rPr>
              <a:t>注</a:t>
            </a:r>
            <a:r>
              <a:rPr lang="en-US" altLang="zh-CN" sz="1000" b="0" dirty="0">
                <a:latin typeface="Frutiger 45 Light"/>
                <a:ea typeface="STKaiti"/>
              </a:rPr>
              <a:t>: 	</a:t>
            </a:r>
            <a:endParaRPr lang="en-US" altLang="zh-CN" sz="1000" b="0" dirty="0" smtClean="0">
              <a:latin typeface="Frutiger 45 Light"/>
              <a:ea typeface="STKaiti"/>
            </a:endParaRPr>
          </a:p>
          <a:p>
            <a:pPr marL="231775" indent="-231775">
              <a:spcBef>
                <a:spcPts val="0"/>
              </a:spcBef>
            </a:pPr>
            <a:r>
              <a:rPr lang="en-US" altLang="zh-CN" sz="1000" b="0" dirty="0" smtClean="0">
                <a:latin typeface="Frutiger 45 Light"/>
                <a:ea typeface="STKaiti"/>
              </a:rPr>
              <a:t>1	</a:t>
            </a:r>
            <a:r>
              <a:rPr lang="zh-CN" altLang="en-US" sz="1000" b="0" dirty="0">
                <a:latin typeface="Frutiger 45 Light"/>
                <a:ea typeface="STKaiti"/>
              </a:rPr>
              <a:t>银行口</a:t>
            </a:r>
            <a:r>
              <a:rPr lang="zh-CN" altLang="en-US" sz="1000" b="0" dirty="0" smtClean="0">
                <a:latin typeface="Frutiger 45 Light"/>
                <a:ea typeface="STKaiti"/>
              </a:rPr>
              <a:t>径</a:t>
            </a:r>
            <a:endParaRPr lang="en-US" altLang="zh-CN" sz="1000" b="0" dirty="0" smtClean="0">
              <a:latin typeface="Frutiger 45 Light"/>
              <a:ea typeface="STKaiti"/>
            </a:endParaRPr>
          </a:p>
          <a:p>
            <a:pPr marL="231775" indent="-231775">
              <a:spcBef>
                <a:spcPts val="0"/>
              </a:spcBef>
            </a:pPr>
            <a:r>
              <a:rPr lang="en-US" altLang="zh-CN" sz="1000" b="0" dirty="0" smtClean="0">
                <a:latin typeface="Frutiger 45 Light"/>
                <a:ea typeface="STKaiti"/>
              </a:rPr>
              <a:t>2	</a:t>
            </a:r>
            <a:r>
              <a:rPr lang="zh-CN" altLang="en-US" sz="1000" b="0" dirty="0" smtClean="0">
                <a:latin typeface="Frutiger 45 Light"/>
                <a:ea typeface="STKaiti"/>
              </a:rPr>
              <a:t>达标客户为金融资产</a:t>
            </a:r>
            <a:r>
              <a:rPr lang="en-US" altLang="zh-CN" sz="1000" b="0" dirty="0">
                <a:latin typeface="Frutiger 45 Light"/>
                <a:ea typeface="STKaiti"/>
              </a:rPr>
              <a:t>6</a:t>
            </a:r>
            <a:r>
              <a:rPr lang="en-US" altLang="zh-CN" sz="1000" b="0" dirty="0" smtClean="0">
                <a:latin typeface="Frutiger 45 Light"/>
                <a:ea typeface="STKaiti"/>
              </a:rPr>
              <a:t>00</a:t>
            </a:r>
            <a:r>
              <a:rPr lang="zh-CN" altLang="en-US" sz="1000" b="0" dirty="0" smtClean="0">
                <a:latin typeface="Frutiger 45 Light"/>
                <a:ea typeface="STKaiti"/>
              </a:rPr>
              <a:t>万元以上客户</a:t>
            </a:r>
            <a:endParaRPr lang="zh-CN" altLang="en-US" sz="1000" b="0" dirty="0">
              <a:latin typeface="Frutiger 45 Light"/>
              <a:ea typeface="STKaiti"/>
            </a:endParaRPr>
          </a:p>
        </p:txBody>
      </p:sp>
      <p:sp>
        <p:nvSpPr>
          <p:cNvPr id="56" name="灯片编号占位符 2"/>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DA4D46A5-F5BB-40CD-9DA3-609321B52D7B}" type="slidenum">
              <a:rPr lang="en-US" altLang="zh-CN" sz="900" b="0">
                <a:solidFill>
                  <a:srgbClr val="000000"/>
                </a:solidFill>
                <a:latin typeface="Frutiger 45 Light"/>
                <a:ea typeface="STKaiti"/>
                <a:cs typeface="Arial Unicode MS" pitchFamily="34" charset="-122"/>
              </a:rPr>
              <a:pPr algn="r">
                <a:spcBef>
                  <a:spcPct val="0"/>
                </a:spcBef>
              </a:pPr>
              <a:t>11</a:t>
            </a:fld>
            <a:endParaRPr lang="en-US" altLang="zh-CN" sz="900" b="0" dirty="0">
              <a:solidFill>
                <a:srgbClr val="000000"/>
              </a:solidFill>
              <a:latin typeface="Frutiger 45 Light"/>
              <a:ea typeface="STKaiti"/>
              <a:cs typeface="Arial Unicode MS" pitchFamily="34" charset="-122"/>
            </a:endParaRPr>
          </a:p>
        </p:txBody>
      </p:sp>
      <p:sp>
        <p:nvSpPr>
          <p:cNvPr id="99" name="LAYOUT HEADER"/>
          <p:cNvSpPr txBox="1">
            <a:spLocks noChangeArrowheads="1"/>
          </p:cNvSpPr>
          <p:nvPr/>
        </p:nvSpPr>
        <p:spPr bwMode="auto">
          <a:xfrm>
            <a:off x="5214399" y="2048934"/>
            <a:ext cx="422646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a:latin typeface="Frutiger 45 Light"/>
                <a:ea typeface="STKaiti"/>
              </a:rPr>
              <a:t>（百万元人民币）</a:t>
            </a:r>
          </a:p>
        </p:txBody>
      </p:sp>
      <p:sp>
        <p:nvSpPr>
          <p:cNvPr id="101" name="LAYOUT HEADER"/>
          <p:cNvSpPr txBox="1">
            <a:spLocks noChangeArrowheads="1"/>
          </p:cNvSpPr>
          <p:nvPr/>
        </p:nvSpPr>
        <p:spPr bwMode="auto">
          <a:xfrm>
            <a:off x="5243034" y="3862388"/>
            <a:ext cx="41879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defPPr>
              <a:defRPr lang="en-US"/>
            </a:defPPr>
            <a:lvl1pPr algn="l">
              <a:defRPr>
                <a:latin typeface="+mn-lt"/>
                <a:ea typeface="+mj-ea"/>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pPr>
              <a:spcBef>
                <a:spcPct val="60000"/>
              </a:spcBef>
            </a:pPr>
            <a:r>
              <a:rPr lang="zh-CN" altLang="en-US" sz="1600" dirty="0"/>
              <a:t>私人银</a:t>
            </a:r>
            <a:r>
              <a:rPr lang="zh-CN" altLang="en-US" sz="1600" dirty="0" smtClean="0"/>
              <a:t>行达标客户金融资产管理规模</a:t>
            </a:r>
            <a:r>
              <a:rPr lang="en-US" altLang="zh-CN" sz="1600" baseline="30000" dirty="0" smtClean="0"/>
              <a:t>1</a:t>
            </a:r>
            <a:r>
              <a:rPr lang="en-US" altLang="zh-CN" sz="1600" baseline="30000" dirty="0"/>
              <a:t>,</a:t>
            </a:r>
            <a:r>
              <a:rPr lang="en-US" altLang="zh-CN" sz="1600" baseline="30000" dirty="0" smtClean="0"/>
              <a:t>2</a:t>
            </a:r>
            <a:endParaRPr lang="en-US" altLang="zh-CN" sz="1600" dirty="0"/>
          </a:p>
        </p:txBody>
      </p:sp>
      <p:sp>
        <p:nvSpPr>
          <p:cNvPr id="106" name="LAYOUT HEADER"/>
          <p:cNvSpPr txBox="1">
            <a:spLocks noChangeArrowheads="1"/>
          </p:cNvSpPr>
          <p:nvPr/>
        </p:nvSpPr>
        <p:spPr bwMode="auto">
          <a:xfrm>
            <a:off x="5234513" y="4111206"/>
            <a:ext cx="420634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100" b="0" dirty="0">
                <a:latin typeface="Frutiger 45 Light"/>
                <a:ea typeface="STKaiti"/>
              </a:rPr>
              <a:t>（百万元人民币）</a:t>
            </a:r>
            <a:endParaRPr lang="zh-TW" altLang="en-US" sz="1100" b="0" dirty="0">
              <a:latin typeface="Frutiger 45 Light"/>
              <a:ea typeface="STKaiti"/>
            </a:endParaRPr>
          </a:p>
        </p:txBody>
      </p:sp>
      <p:sp>
        <p:nvSpPr>
          <p:cNvPr id="39" name="LAYOUT HEADER"/>
          <p:cNvSpPr txBox="1">
            <a:spLocks noChangeArrowheads="1"/>
          </p:cNvSpPr>
          <p:nvPr/>
        </p:nvSpPr>
        <p:spPr bwMode="auto">
          <a:xfrm>
            <a:off x="774159" y="1815565"/>
            <a:ext cx="4226465"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defPPr>
              <a:defRPr lang="en-US"/>
            </a:defPPr>
            <a:lvl1pPr algn="l">
              <a:defRPr>
                <a:latin typeface="+mn-lt"/>
                <a:ea typeface="+mj-ea"/>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zh-CN" altLang="en-US" sz="1600" dirty="0" smtClean="0">
                <a:solidFill>
                  <a:srgbClr val="000000"/>
                </a:solidFill>
              </a:rPr>
              <a:t>信用卡累计发卡量</a:t>
            </a:r>
            <a:r>
              <a:rPr lang="en-US" altLang="zh-CN" sz="1600" baseline="30000" dirty="0" smtClean="0">
                <a:solidFill>
                  <a:srgbClr val="000000"/>
                </a:solidFill>
              </a:rPr>
              <a:t>1</a:t>
            </a:r>
            <a:endParaRPr lang="zh-CN" altLang="en-US" sz="1600" baseline="30000" dirty="0">
              <a:solidFill>
                <a:srgbClr val="000000"/>
              </a:solidFill>
            </a:endParaRPr>
          </a:p>
        </p:txBody>
      </p:sp>
      <p:sp>
        <p:nvSpPr>
          <p:cNvPr id="40" name="LAYOUT HEADER"/>
          <p:cNvSpPr txBox="1">
            <a:spLocks noChangeArrowheads="1"/>
          </p:cNvSpPr>
          <p:nvPr/>
        </p:nvSpPr>
        <p:spPr bwMode="auto">
          <a:xfrm>
            <a:off x="774160" y="2048935"/>
            <a:ext cx="42264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100" b="0" dirty="0" smtClean="0">
                <a:solidFill>
                  <a:srgbClr val="000000"/>
                </a:solidFill>
                <a:latin typeface="Frutiger 45 Light"/>
                <a:ea typeface="STKaiti"/>
              </a:rPr>
              <a:t>（</a:t>
            </a:r>
            <a:r>
              <a:rPr lang="zh-CN" altLang="en-US" sz="1100" b="0" dirty="0">
                <a:solidFill>
                  <a:srgbClr val="000000"/>
                </a:solidFill>
                <a:latin typeface="Frutiger 45 Light"/>
                <a:ea typeface="STKaiti"/>
              </a:rPr>
              <a:t>千</a:t>
            </a:r>
            <a:r>
              <a:rPr lang="zh-CN" altLang="en-US" sz="1100" b="0" dirty="0" smtClean="0">
                <a:solidFill>
                  <a:srgbClr val="000000"/>
                </a:solidFill>
                <a:latin typeface="Frutiger 45 Light"/>
                <a:ea typeface="STKaiti"/>
              </a:rPr>
              <a:t>张）</a:t>
            </a:r>
            <a:endParaRPr lang="zh-CN" altLang="en-US" sz="1100" b="0" dirty="0">
              <a:solidFill>
                <a:srgbClr val="000000"/>
              </a:solidFill>
              <a:latin typeface="Frutiger 45 Light"/>
              <a:ea typeface="STKaiti"/>
            </a:endParaRPr>
          </a:p>
        </p:txBody>
      </p:sp>
      <p:graphicFrame>
        <p:nvGraphicFramePr>
          <p:cNvPr id="37" name="Chart 36"/>
          <p:cNvGraphicFramePr>
            <a:graphicFrameLocks/>
          </p:cNvGraphicFramePr>
          <p:nvPr>
            <p:extLst>
              <p:ext uri="{D42A27DB-BD31-4B8C-83A1-F6EECF244321}">
                <p14:modId xmlns:p14="http://schemas.microsoft.com/office/powerpoint/2010/main" val="3385343404"/>
              </p:ext>
            </p:extLst>
          </p:nvPr>
        </p:nvGraphicFramePr>
        <p:xfrm>
          <a:off x="774160" y="2158794"/>
          <a:ext cx="4190193" cy="1660731"/>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Group 1"/>
          <p:cNvGrpSpPr/>
          <p:nvPr/>
        </p:nvGrpSpPr>
        <p:grpSpPr>
          <a:xfrm>
            <a:off x="6547105" y="4356586"/>
            <a:ext cx="1885834" cy="246621"/>
            <a:chOff x="6676845" y="4736684"/>
            <a:chExt cx="1725613" cy="246621"/>
          </a:xfrm>
        </p:grpSpPr>
        <p:sp>
          <p:nvSpPr>
            <p:cNvPr id="50" name="Line 26"/>
            <p:cNvSpPr>
              <a:spLocks noChangeShapeType="1"/>
            </p:cNvSpPr>
            <p:nvPr/>
          </p:nvSpPr>
          <p:spPr bwMode="auto">
            <a:xfrm rot="21383260" flipV="1">
              <a:off x="6970142" y="4953174"/>
              <a:ext cx="1215895" cy="30131"/>
            </a:xfrm>
            <a:prstGeom prst="line">
              <a:avLst/>
            </a:prstGeom>
            <a:noFill/>
            <a:ln w="19050">
              <a:solidFill>
                <a:srgbClr val="969696"/>
              </a:solidFill>
              <a:round/>
              <a:headEnd/>
              <a:tailEnd type="triangle" w="med" len="med"/>
            </a:ln>
          </p:spPr>
          <p:txBody>
            <a:bodyPr lIns="0" tIns="0" rIns="0" bIns="0"/>
            <a:lstStyle/>
            <a:p>
              <a:endParaRPr lang="en-US" sz="1000">
                <a:latin typeface="Frutiger 45 Light"/>
                <a:ea typeface="STKaiti"/>
              </a:endParaRPr>
            </a:p>
          </p:txBody>
        </p:sp>
        <p:sp>
          <p:nvSpPr>
            <p:cNvPr id="52" name="Text Box 25"/>
            <p:cNvSpPr txBox="1">
              <a:spLocks noChangeArrowheads="1"/>
            </p:cNvSpPr>
            <p:nvPr/>
          </p:nvSpPr>
          <p:spPr bwMode="auto">
            <a:xfrm rot="21408389">
              <a:off x="6676845" y="4736684"/>
              <a:ext cx="1725613" cy="184666"/>
            </a:xfrm>
            <a:prstGeom prst="rect">
              <a:avLst/>
            </a:prstGeom>
            <a:noFill/>
            <a:ln w="9525">
              <a:noFill/>
              <a:miter lim="800000"/>
              <a:headEnd/>
              <a:tailEnd/>
            </a:ln>
          </p:spPr>
          <p:txBody>
            <a:bodyPr lIns="0" tIns="0" rIns="0" bIns="0">
              <a:spAutoFit/>
            </a:bodyPr>
            <a:lstStyle/>
            <a:p>
              <a:pPr algn="ctr" eaLnBrk="0" hangingPunct="0">
                <a:spcBef>
                  <a:spcPct val="50000"/>
                </a:spcBef>
              </a:pPr>
              <a:r>
                <a:rPr lang="zh-CN" altLang="en-US" b="0" dirty="0">
                  <a:solidFill>
                    <a:srgbClr val="000000"/>
                  </a:solidFill>
                  <a:latin typeface="Frutiger 45 Light"/>
                  <a:ea typeface="STKaiti"/>
                </a:rPr>
                <a:t>增长率</a:t>
              </a:r>
              <a:r>
                <a:rPr lang="en-US" altLang="zh-CN" b="0" dirty="0" smtClean="0">
                  <a:solidFill>
                    <a:srgbClr val="000000"/>
                  </a:solidFill>
                  <a:latin typeface="Frutiger 45 Light"/>
                  <a:ea typeface="STKaiti"/>
                </a:rPr>
                <a:t>=9.37%</a:t>
              </a:r>
              <a:endParaRPr lang="en-US" altLang="zh-CN" b="0" dirty="0">
                <a:solidFill>
                  <a:srgbClr val="000000"/>
                </a:solidFill>
                <a:latin typeface="Frutiger 45 Light"/>
                <a:ea typeface="STKaiti"/>
              </a:endParaRPr>
            </a:p>
          </p:txBody>
        </p:sp>
      </p:grpSp>
      <p:sp>
        <p:nvSpPr>
          <p:cNvPr id="27" name="Text Box 12"/>
          <p:cNvSpPr txBox="1">
            <a:spLocks noChangeArrowheads="1"/>
          </p:cNvSpPr>
          <p:nvPr/>
        </p:nvSpPr>
        <p:spPr bwMode="auto">
          <a:xfrm>
            <a:off x="776287" y="1047750"/>
            <a:ext cx="8664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400" dirty="0">
                <a:solidFill>
                  <a:schemeClr val="accent1"/>
                </a:solidFill>
                <a:latin typeface="Frutiger 45 Light"/>
                <a:ea typeface="STKaiti"/>
              </a:rPr>
              <a:t>信用卡业务持续通过科技数据驱动、场景生态建设、产品业务创新、</a:t>
            </a:r>
            <a:r>
              <a:rPr lang="zh-CN" altLang="en-US" sz="1400" dirty="0" smtClean="0">
                <a:solidFill>
                  <a:schemeClr val="accent1"/>
                </a:solidFill>
                <a:latin typeface="Frutiger 45 Light"/>
                <a:ea typeface="STKaiti"/>
              </a:rPr>
              <a:t>组织</a:t>
            </a:r>
            <a:r>
              <a:rPr lang="zh-CN" altLang="en-US" sz="1400" dirty="0">
                <a:solidFill>
                  <a:schemeClr val="accent1"/>
                </a:solidFill>
                <a:latin typeface="Frutiger 45 Light"/>
                <a:ea typeface="STKaiti"/>
              </a:rPr>
              <a:t>效能提升等举措</a:t>
            </a:r>
            <a:r>
              <a:rPr lang="zh-CN" altLang="en-US" sz="1400" dirty="0" smtClean="0">
                <a:solidFill>
                  <a:schemeClr val="accent1"/>
                </a:solidFill>
                <a:latin typeface="Frutiger 45 Light"/>
                <a:ea typeface="STKaiti"/>
              </a:rPr>
              <a:t>，不</a:t>
            </a:r>
            <a:r>
              <a:rPr lang="zh-CN" altLang="en-US" sz="1400" dirty="0">
                <a:solidFill>
                  <a:schemeClr val="accent1"/>
                </a:solidFill>
                <a:latin typeface="Frutiger 45 Light"/>
                <a:ea typeface="STKaiti"/>
              </a:rPr>
              <a:t>断完善“以客户为中心”的</a:t>
            </a:r>
            <a:r>
              <a:rPr lang="zh-CN" altLang="en-US" sz="1400" dirty="0" smtClean="0">
                <a:solidFill>
                  <a:schemeClr val="accent1"/>
                </a:solidFill>
                <a:latin typeface="Frutiger 45 Light"/>
                <a:ea typeface="STKaiti"/>
              </a:rPr>
              <a:t>经营</a:t>
            </a:r>
            <a:r>
              <a:rPr lang="zh-CN" altLang="en-US" sz="1400" dirty="0">
                <a:solidFill>
                  <a:schemeClr val="accent1"/>
                </a:solidFill>
                <a:latin typeface="Frutiger 45 Light"/>
                <a:ea typeface="STKaiti"/>
              </a:rPr>
              <a:t>管理体</a:t>
            </a:r>
            <a:r>
              <a:rPr lang="zh-CN" altLang="en-US" sz="1400" dirty="0" smtClean="0">
                <a:solidFill>
                  <a:schemeClr val="accent1"/>
                </a:solidFill>
                <a:latin typeface="Frutiger 45 Light"/>
                <a:ea typeface="STKaiti"/>
              </a:rPr>
              <a:t>系，不断丰富特色产品体系；</a:t>
            </a:r>
            <a:r>
              <a:rPr lang="zh-CN" altLang="en-US" sz="1400" dirty="0">
                <a:solidFill>
                  <a:schemeClr val="accent1"/>
                </a:solidFill>
                <a:latin typeface="Frutiger 45 Light"/>
                <a:ea typeface="STKaiti"/>
              </a:rPr>
              <a:t>积极 推进私人银行条线客群经营与渠道管理转型</a:t>
            </a:r>
            <a:r>
              <a:rPr lang="zh-CN" altLang="en-US" sz="1400" dirty="0" smtClean="0">
                <a:solidFill>
                  <a:schemeClr val="accent1"/>
                </a:solidFill>
                <a:latin typeface="Frutiger 45 Light"/>
                <a:ea typeface="STKaiti"/>
              </a:rPr>
              <a:t>，加强推</a:t>
            </a:r>
            <a:r>
              <a:rPr lang="zh-CN" altLang="en-US" sz="1400" dirty="0">
                <a:solidFill>
                  <a:schemeClr val="accent1"/>
                </a:solidFill>
                <a:latin typeface="Frutiger 45 Light"/>
                <a:ea typeface="STKaiti"/>
              </a:rPr>
              <a:t>进私银中心标准化建设的基础上开展团队标准化管理，提高客群经营业绩与效</a:t>
            </a:r>
            <a:r>
              <a:rPr lang="zh-CN" altLang="en-US" sz="1400" dirty="0" smtClean="0">
                <a:solidFill>
                  <a:schemeClr val="accent1"/>
                </a:solidFill>
                <a:latin typeface="Frutiger 45 Light"/>
                <a:ea typeface="STKaiti"/>
              </a:rPr>
              <a:t>率</a:t>
            </a:r>
            <a:endParaRPr lang="zh-CN" altLang="en-US" sz="1400" dirty="0">
              <a:solidFill>
                <a:schemeClr val="accent1"/>
              </a:solidFill>
              <a:latin typeface="Frutiger 45 Light"/>
              <a:ea typeface="STKaiti"/>
            </a:endParaRPr>
          </a:p>
        </p:txBody>
      </p:sp>
      <p:grpSp>
        <p:nvGrpSpPr>
          <p:cNvPr id="3" name="Group 2"/>
          <p:cNvGrpSpPr/>
          <p:nvPr/>
        </p:nvGrpSpPr>
        <p:grpSpPr>
          <a:xfrm>
            <a:off x="2431818" y="2186424"/>
            <a:ext cx="1188244" cy="342349"/>
            <a:chOff x="2431818" y="4594361"/>
            <a:chExt cx="1188244" cy="342349"/>
          </a:xfrm>
        </p:grpSpPr>
        <p:sp>
          <p:nvSpPr>
            <p:cNvPr id="53" name="Text Box 25"/>
            <p:cNvSpPr txBox="1">
              <a:spLocks noChangeArrowheads="1"/>
            </p:cNvSpPr>
            <p:nvPr/>
          </p:nvSpPr>
          <p:spPr bwMode="auto">
            <a:xfrm rot="21276545">
              <a:off x="2431818" y="4594361"/>
              <a:ext cx="1186714" cy="184666"/>
            </a:xfrm>
            <a:prstGeom prst="rect">
              <a:avLst/>
            </a:prstGeom>
            <a:noFill/>
            <a:ln w="9525">
              <a:noFill/>
              <a:miter lim="800000"/>
              <a:headEnd/>
              <a:tailEnd/>
            </a:ln>
          </p:spPr>
          <p:txBody>
            <a:bodyPr wrap="square" lIns="0" tIns="0" rIns="0" bIns="0">
              <a:spAutoFit/>
            </a:bodyPr>
            <a:lstStyle/>
            <a:p>
              <a:pPr algn="ctr" eaLnBrk="0" hangingPunct="0">
                <a:spcBef>
                  <a:spcPct val="50000"/>
                </a:spcBef>
              </a:pPr>
              <a:r>
                <a:rPr lang="zh-CN" altLang="en-US" b="0" dirty="0">
                  <a:solidFill>
                    <a:srgbClr val="000000"/>
                  </a:solidFill>
                  <a:latin typeface="Frutiger 45 Light"/>
                  <a:ea typeface="STKaiti"/>
                </a:rPr>
                <a:t>增长率</a:t>
              </a:r>
              <a:r>
                <a:rPr lang="en-US" altLang="zh-CN" b="0" dirty="0" smtClean="0">
                  <a:solidFill>
                    <a:srgbClr val="000000"/>
                  </a:solidFill>
                  <a:latin typeface="Frutiger 45 Light"/>
                  <a:ea typeface="STKaiti"/>
                </a:rPr>
                <a:t>=4.43%</a:t>
              </a:r>
              <a:endParaRPr lang="en-US" altLang="zh-CN" b="0" dirty="0">
                <a:solidFill>
                  <a:srgbClr val="000000"/>
                </a:solidFill>
                <a:latin typeface="Frutiger 45 Light"/>
                <a:ea typeface="STKaiti"/>
              </a:endParaRPr>
            </a:p>
          </p:txBody>
        </p:sp>
        <p:sp>
          <p:nvSpPr>
            <p:cNvPr id="29" name="Line 26"/>
            <p:cNvSpPr>
              <a:spLocks noChangeShapeType="1"/>
            </p:cNvSpPr>
            <p:nvPr/>
          </p:nvSpPr>
          <p:spPr bwMode="auto">
            <a:xfrm rot="20508027">
              <a:off x="2494988" y="4678778"/>
              <a:ext cx="1125074" cy="257932"/>
            </a:xfrm>
            <a:prstGeom prst="line">
              <a:avLst/>
            </a:prstGeom>
            <a:noFill/>
            <a:ln w="19050">
              <a:solidFill>
                <a:srgbClr val="969696"/>
              </a:solidFill>
              <a:round/>
              <a:headEnd/>
              <a:tailEnd type="triangle" w="med" len="med"/>
            </a:ln>
          </p:spPr>
          <p:txBody>
            <a:bodyPr lIns="0" tIns="0" rIns="0" bIns="0"/>
            <a:lstStyle/>
            <a:p>
              <a:endParaRPr lang="en-US" sz="1000">
                <a:latin typeface="Frutiger 45 Light"/>
                <a:ea typeface="STKaiti"/>
              </a:endParaRPr>
            </a:p>
          </p:txBody>
        </p:sp>
      </p:grpSp>
      <p:sp>
        <p:nvSpPr>
          <p:cNvPr id="31" name="LAYOUT HEADER"/>
          <p:cNvSpPr txBox="1">
            <a:spLocks noChangeArrowheads="1"/>
          </p:cNvSpPr>
          <p:nvPr/>
        </p:nvSpPr>
        <p:spPr bwMode="auto">
          <a:xfrm>
            <a:off x="774159" y="3862388"/>
            <a:ext cx="41879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defPPr>
              <a:defRPr lang="en-US"/>
            </a:defPPr>
            <a:lvl1pPr algn="l">
              <a:defRPr>
                <a:latin typeface="+mn-lt"/>
                <a:ea typeface="+mj-ea"/>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pPr>
              <a:spcBef>
                <a:spcPct val="60000"/>
              </a:spcBef>
            </a:pPr>
            <a:r>
              <a:rPr lang="zh-CN" altLang="en-US" sz="1600" dirty="0">
                <a:solidFill>
                  <a:srgbClr val="000000"/>
                </a:solidFill>
              </a:rPr>
              <a:t>私人银</a:t>
            </a:r>
            <a:r>
              <a:rPr lang="zh-CN" altLang="en-US" sz="1600" dirty="0" smtClean="0">
                <a:solidFill>
                  <a:srgbClr val="000000"/>
                </a:solidFill>
              </a:rPr>
              <a:t>行达标客户数</a:t>
            </a:r>
            <a:r>
              <a:rPr lang="en-US" altLang="zh-CN" sz="1600" baseline="30000" dirty="0" smtClean="0">
                <a:solidFill>
                  <a:srgbClr val="000000"/>
                </a:solidFill>
              </a:rPr>
              <a:t>1,2</a:t>
            </a:r>
            <a:endParaRPr lang="en-US" altLang="zh-CN" sz="1600" dirty="0">
              <a:solidFill>
                <a:srgbClr val="000000"/>
              </a:solidFill>
            </a:endParaRPr>
          </a:p>
        </p:txBody>
      </p:sp>
      <p:graphicFrame>
        <p:nvGraphicFramePr>
          <p:cNvPr id="33" name="Chart 32"/>
          <p:cNvGraphicFramePr>
            <a:graphicFrameLocks/>
          </p:cNvGraphicFramePr>
          <p:nvPr>
            <p:extLst>
              <p:ext uri="{D42A27DB-BD31-4B8C-83A1-F6EECF244321}">
                <p14:modId xmlns:p14="http://schemas.microsoft.com/office/powerpoint/2010/main" val="624879474"/>
              </p:ext>
            </p:extLst>
          </p:nvPr>
        </p:nvGraphicFramePr>
        <p:xfrm>
          <a:off x="5238750" y="2158794"/>
          <a:ext cx="4190193" cy="166073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Chart 33"/>
          <p:cNvGraphicFramePr>
            <a:graphicFrameLocks/>
          </p:cNvGraphicFramePr>
          <p:nvPr>
            <p:extLst>
              <p:ext uri="{D42A27DB-BD31-4B8C-83A1-F6EECF244321}">
                <p14:modId xmlns:p14="http://schemas.microsoft.com/office/powerpoint/2010/main" val="3824600591"/>
              </p:ext>
            </p:extLst>
          </p:nvPr>
        </p:nvGraphicFramePr>
        <p:xfrm>
          <a:off x="769937" y="4229100"/>
          <a:ext cx="4190193" cy="2063115"/>
        </p:xfrm>
        <a:graphic>
          <a:graphicData uri="http://schemas.openxmlformats.org/drawingml/2006/chart">
            <c:chart xmlns:c="http://schemas.openxmlformats.org/drawingml/2006/chart" xmlns:r="http://schemas.openxmlformats.org/officeDocument/2006/relationships" r:id="rId8"/>
          </a:graphicData>
        </a:graphic>
      </p:graphicFrame>
      <p:sp>
        <p:nvSpPr>
          <p:cNvPr id="35" name="LAYOUT HEADER"/>
          <p:cNvSpPr txBox="1">
            <a:spLocks noChangeArrowheads="1"/>
          </p:cNvSpPr>
          <p:nvPr/>
        </p:nvSpPr>
        <p:spPr bwMode="auto">
          <a:xfrm>
            <a:off x="774160" y="4111206"/>
            <a:ext cx="42264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100" b="0" dirty="0" smtClean="0">
                <a:solidFill>
                  <a:srgbClr val="000000"/>
                </a:solidFill>
                <a:latin typeface="Frutiger 45 Light"/>
                <a:ea typeface="STKaiti"/>
              </a:rPr>
              <a:t>（</a:t>
            </a:r>
            <a:r>
              <a:rPr lang="zh-CN" altLang="en-US" sz="1100" b="0" dirty="0">
                <a:solidFill>
                  <a:srgbClr val="000000"/>
                </a:solidFill>
                <a:latin typeface="Frutiger 45 Light"/>
                <a:ea typeface="STKaiti"/>
              </a:rPr>
              <a:t>户</a:t>
            </a:r>
            <a:r>
              <a:rPr lang="zh-CN" altLang="en-US" sz="1100" b="0" dirty="0" smtClean="0">
                <a:solidFill>
                  <a:srgbClr val="000000"/>
                </a:solidFill>
                <a:latin typeface="Frutiger 45 Light"/>
                <a:ea typeface="STKaiti"/>
              </a:rPr>
              <a:t>）</a:t>
            </a:r>
            <a:endParaRPr lang="zh-CN" altLang="en-US" sz="1100" b="0" dirty="0">
              <a:solidFill>
                <a:srgbClr val="000000"/>
              </a:solidFill>
              <a:latin typeface="Frutiger 45 Light"/>
              <a:ea typeface="STKaiti"/>
            </a:endParaRPr>
          </a:p>
        </p:txBody>
      </p:sp>
      <p:grpSp>
        <p:nvGrpSpPr>
          <p:cNvPr id="36" name="Group 35"/>
          <p:cNvGrpSpPr/>
          <p:nvPr/>
        </p:nvGrpSpPr>
        <p:grpSpPr>
          <a:xfrm>
            <a:off x="1999488" y="4262121"/>
            <a:ext cx="1888493" cy="246621"/>
            <a:chOff x="6676845" y="4736684"/>
            <a:chExt cx="1725613" cy="246621"/>
          </a:xfrm>
        </p:grpSpPr>
        <p:sp>
          <p:nvSpPr>
            <p:cNvPr id="38" name="Line 26"/>
            <p:cNvSpPr>
              <a:spLocks noChangeShapeType="1"/>
            </p:cNvSpPr>
            <p:nvPr/>
          </p:nvSpPr>
          <p:spPr bwMode="auto">
            <a:xfrm rot="21383260" flipV="1">
              <a:off x="6970142" y="4953174"/>
              <a:ext cx="1215895" cy="30131"/>
            </a:xfrm>
            <a:prstGeom prst="line">
              <a:avLst/>
            </a:prstGeom>
            <a:noFill/>
            <a:ln w="19050">
              <a:solidFill>
                <a:srgbClr val="969696"/>
              </a:solidFill>
              <a:round/>
              <a:headEnd/>
              <a:tailEnd type="triangle" w="med" len="med"/>
            </a:ln>
          </p:spPr>
          <p:txBody>
            <a:bodyPr lIns="0" tIns="0" rIns="0" bIns="0"/>
            <a:lstStyle/>
            <a:p>
              <a:endParaRPr lang="en-US" sz="1000">
                <a:latin typeface="Frutiger 45 Light"/>
                <a:ea typeface="STKaiti"/>
              </a:endParaRPr>
            </a:p>
          </p:txBody>
        </p:sp>
        <p:sp>
          <p:nvSpPr>
            <p:cNvPr id="41" name="Text Box 25"/>
            <p:cNvSpPr txBox="1">
              <a:spLocks noChangeArrowheads="1"/>
            </p:cNvSpPr>
            <p:nvPr/>
          </p:nvSpPr>
          <p:spPr bwMode="auto">
            <a:xfrm rot="21408389">
              <a:off x="6676845" y="4736684"/>
              <a:ext cx="1725613" cy="184666"/>
            </a:xfrm>
            <a:prstGeom prst="rect">
              <a:avLst/>
            </a:prstGeom>
            <a:noFill/>
            <a:ln w="9525">
              <a:noFill/>
              <a:miter lim="800000"/>
              <a:headEnd/>
              <a:tailEnd/>
            </a:ln>
          </p:spPr>
          <p:txBody>
            <a:bodyPr lIns="0" tIns="0" rIns="0" bIns="0">
              <a:spAutoFit/>
            </a:bodyPr>
            <a:lstStyle/>
            <a:p>
              <a:pPr algn="ctr" eaLnBrk="0" hangingPunct="0">
                <a:spcBef>
                  <a:spcPct val="50000"/>
                </a:spcBef>
              </a:pPr>
              <a:r>
                <a:rPr lang="zh-CN" altLang="en-US" b="0" dirty="0">
                  <a:solidFill>
                    <a:srgbClr val="000000"/>
                  </a:solidFill>
                  <a:latin typeface="Frutiger 45 Light"/>
                  <a:ea typeface="STKaiti"/>
                </a:rPr>
                <a:t>增长率</a:t>
              </a:r>
              <a:r>
                <a:rPr lang="en-US" altLang="zh-CN" b="0" dirty="0" smtClean="0">
                  <a:solidFill>
                    <a:srgbClr val="000000"/>
                  </a:solidFill>
                  <a:latin typeface="Frutiger 45 Light"/>
                  <a:ea typeface="STKaiti"/>
                </a:rPr>
                <a:t>=11.68%</a:t>
              </a:r>
              <a:endParaRPr lang="en-US" altLang="zh-CN" b="0" dirty="0">
                <a:solidFill>
                  <a:srgbClr val="000000"/>
                </a:solidFill>
                <a:latin typeface="Frutiger 45 Light"/>
                <a:ea typeface="STKaiti"/>
              </a:endParaRPr>
            </a:p>
          </p:txBody>
        </p:sp>
      </p:grpSp>
      <p:grpSp>
        <p:nvGrpSpPr>
          <p:cNvPr id="55" name="Group 54"/>
          <p:cNvGrpSpPr/>
          <p:nvPr/>
        </p:nvGrpSpPr>
        <p:grpSpPr>
          <a:xfrm rot="800111">
            <a:off x="6790167" y="2131552"/>
            <a:ext cx="1725613" cy="314589"/>
            <a:chOff x="6568820" y="1998791"/>
            <a:chExt cx="1725613" cy="314589"/>
          </a:xfrm>
        </p:grpSpPr>
        <p:sp>
          <p:nvSpPr>
            <p:cNvPr id="57" name="Line 26"/>
            <p:cNvSpPr>
              <a:spLocks noChangeShapeType="1"/>
            </p:cNvSpPr>
            <p:nvPr/>
          </p:nvSpPr>
          <p:spPr bwMode="auto">
            <a:xfrm rot="20133713">
              <a:off x="6732940" y="2106605"/>
              <a:ext cx="1453311" cy="206775"/>
            </a:xfrm>
            <a:prstGeom prst="line">
              <a:avLst/>
            </a:prstGeom>
            <a:noFill/>
            <a:ln w="19050">
              <a:solidFill>
                <a:srgbClr val="969696"/>
              </a:solidFill>
              <a:round/>
              <a:headEnd/>
              <a:tailEnd type="triangle" w="med" len="med"/>
            </a:ln>
          </p:spPr>
          <p:txBody>
            <a:bodyPr lIns="0" tIns="0" rIns="0" bIns="0"/>
            <a:lstStyle/>
            <a:p>
              <a:endParaRPr lang="en-US" sz="1000">
                <a:latin typeface="Frutiger 45 Light"/>
                <a:ea typeface="STKaiti"/>
              </a:endParaRPr>
            </a:p>
          </p:txBody>
        </p:sp>
        <p:sp>
          <p:nvSpPr>
            <p:cNvPr id="58" name="Text Box 25"/>
            <p:cNvSpPr txBox="1">
              <a:spLocks noChangeArrowheads="1"/>
            </p:cNvSpPr>
            <p:nvPr/>
          </p:nvSpPr>
          <p:spPr bwMode="auto">
            <a:xfrm rot="20612001">
              <a:off x="6568820" y="1998791"/>
              <a:ext cx="1725613" cy="184666"/>
            </a:xfrm>
            <a:prstGeom prst="rect">
              <a:avLst/>
            </a:prstGeom>
            <a:noFill/>
            <a:ln w="9525">
              <a:noFill/>
              <a:miter lim="800000"/>
              <a:headEnd/>
              <a:tailEnd/>
            </a:ln>
          </p:spPr>
          <p:txBody>
            <a:bodyPr lIns="0" tIns="0" rIns="0" bIns="0">
              <a:spAutoFit/>
            </a:bodyPr>
            <a:lstStyle/>
            <a:p>
              <a:pPr algn="ctr" eaLnBrk="0" hangingPunct="0">
                <a:spcBef>
                  <a:spcPct val="50000"/>
                </a:spcBef>
              </a:pPr>
              <a:r>
                <a:rPr lang="zh-CN" altLang="en-US" b="0" dirty="0">
                  <a:solidFill>
                    <a:srgbClr val="000000"/>
                  </a:solidFill>
                  <a:latin typeface="+mn-lt"/>
                </a:rPr>
                <a:t>增长率</a:t>
              </a:r>
              <a:r>
                <a:rPr lang="en-US" altLang="zh-CN" b="0" dirty="0" smtClean="0">
                  <a:solidFill>
                    <a:srgbClr val="000000"/>
                  </a:solidFill>
                  <a:latin typeface="+mn-lt"/>
                </a:rPr>
                <a:t>=5.58%</a:t>
              </a:r>
              <a:endParaRPr lang="en-US" altLang="zh-CN" b="0" dirty="0">
                <a:solidFill>
                  <a:srgbClr val="000000"/>
                </a:solidFill>
                <a:latin typeface="+mn-lt"/>
              </a:endParaRPr>
            </a:p>
          </p:txBody>
        </p:sp>
      </p:grpSp>
    </p:spTree>
    <p:custDataLst>
      <p:tags r:id="rId1"/>
    </p:custDataLst>
    <p:extLst>
      <p:ext uri="{BB962C8B-B14F-4D97-AF65-F5344CB8AC3E}">
        <p14:creationId xmlns:p14="http://schemas.microsoft.com/office/powerpoint/2010/main" val="40577494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p:cNvGraphicFramePr>
            <a:graphicFrameLocks/>
          </p:cNvGraphicFramePr>
          <p:nvPr>
            <p:extLst>
              <p:ext uri="{D42A27DB-BD31-4B8C-83A1-F6EECF244321}">
                <p14:modId xmlns:p14="http://schemas.microsoft.com/office/powerpoint/2010/main" val="632659412"/>
              </p:ext>
            </p:extLst>
          </p:nvPr>
        </p:nvGraphicFramePr>
        <p:xfrm>
          <a:off x="10328724" y="2270711"/>
          <a:ext cx="2834640" cy="42976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3" name="Chart 42"/>
          <p:cNvGraphicFramePr>
            <a:graphicFrameLocks/>
          </p:cNvGraphicFramePr>
          <p:nvPr>
            <p:extLst>
              <p:ext uri="{D42A27DB-BD31-4B8C-83A1-F6EECF244321}">
                <p14:modId xmlns:p14="http://schemas.microsoft.com/office/powerpoint/2010/main" val="1686539594"/>
              </p:ext>
            </p:extLst>
          </p:nvPr>
        </p:nvGraphicFramePr>
        <p:xfrm>
          <a:off x="5379309" y="2270711"/>
          <a:ext cx="4221891" cy="4297680"/>
        </p:xfrm>
        <a:graphic>
          <a:graphicData uri="http://schemas.openxmlformats.org/drawingml/2006/chart">
            <c:chart xmlns:c="http://schemas.openxmlformats.org/drawingml/2006/chart" xmlns:r="http://schemas.openxmlformats.org/officeDocument/2006/relationships" r:id="rId9"/>
          </a:graphicData>
        </a:graphic>
      </p:graphicFrame>
      <p:sp>
        <p:nvSpPr>
          <p:cNvPr id="62467" name="PAGE HEADING"/>
          <p:cNvSpPr>
            <a:spLocks noGrp="1" noChangeArrowheads="1"/>
          </p:cNvSpPr>
          <p:nvPr>
            <p:ph type="title" idx="4294967295"/>
          </p:nvPr>
        </p:nvSpPr>
        <p:spPr>
          <a:xfrm>
            <a:off x="765175" y="0"/>
            <a:ext cx="8653463" cy="9413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eaLnBrk="1" hangingPunct="1"/>
            <a:r>
              <a:rPr lang="zh-TW" altLang="en-US" sz="3200" dirty="0" smtClean="0">
                <a:latin typeface="+mn-lt"/>
              </a:rPr>
              <a:t>做优</a:t>
            </a:r>
            <a:r>
              <a:rPr lang="zh-CN" altLang="en-US" sz="3200" dirty="0">
                <a:latin typeface="+mn-lt"/>
              </a:rPr>
              <a:t>资金</a:t>
            </a:r>
            <a:r>
              <a:rPr lang="zh-TW" altLang="en-US" sz="3200" dirty="0" smtClean="0">
                <a:latin typeface="+mn-lt"/>
              </a:rPr>
              <a:t>业务，持续提升盈利能力</a:t>
            </a:r>
            <a:endParaRPr lang="en-US" sz="3200" dirty="0">
              <a:latin typeface="+mn-lt"/>
              <a:ea typeface="STKaiti"/>
            </a:endParaRPr>
          </a:p>
        </p:txBody>
      </p:sp>
      <p:sp>
        <p:nvSpPr>
          <p:cNvPr id="62470" name="LAYOUT HEADER"/>
          <p:cNvSpPr txBox="1">
            <a:spLocks noChangeArrowheads="1"/>
          </p:cNvSpPr>
          <p:nvPr/>
        </p:nvSpPr>
        <p:spPr bwMode="auto">
          <a:xfrm>
            <a:off x="10355262" y="1812925"/>
            <a:ext cx="2946339"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smtClean="0">
                <a:solidFill>
                  <a:srgbClr val="000000"/>
                </a:solidFill>
                <a:latin typeface="Frutiger 45 Light"/>
                <a:ea typeface="STKaiti"/>
              </a:rPr>
              <a:t>境内即期结售汇交</a:t>
            </a:r>
            <a:r>
              <a:rPr lang="zh-CN" altLang="en-US" sz="1600" dirty="0">
                <a:solidFill>
                  <a:srgbClr val="000000"/>
                </a:solidFill>
                <a:latin typeface="Frutiger 45 Light"/>
                <a:ea typeface="STKaiti"/>
              </a:rPr>
              <a:t>易</a:t>
            </a:r>
            <a:r>
              <a:rPr lang="zh-CN" altLang="en-US" sz="1600" dirty="0" smtClean="0">
                <a:solidFill>
                  <a:srgbClr val="000000"/>
                </a:solidFill>
                <a:latin typeface="Frutiger 45 Light"/>
                <a:ea typeface="STKaiti"/>
              </a:rPr>
              <a:t>量</a:t>
            </a:r>
            <a:r>
              <a:rPr lang="en-US" altLang="zh-CN" sz="1600" baseline="30000" dirty="0" smtClean="0">
                <a:solidFill>
                  <a:srgbClr val="000000"/>
                </a:solidFill>
                <a:latin typeface="Frutiger 45 Light"/>
                <a:ea typeface="STKaiti"/>
              </a:rPr>
              <a:t>1</a:t>
            </a:r>
            <a:endParaRPr lang="zh-CN" altLang="en-US" sz="1600" baseline="30000" dirty="0">
              <a:solidFill>
                <a:srgbClr val="000000"/>
              </a:solidFill>
              <a:latin typeface="Frutiger 45 Light"/>
              <a:ea typeface="STKaiti"/>
            </a:endParaRPr>
          </a:p>
        </p:txBody>
      </p:sp>
      <p:sp>
        <p:nvSpPr>
          <p:cNvPr id="12" name="LAYOUT HEADER"/>
          <p:cNvSpPr txBox="1">
            <a:spLocks noChangeArrowheads="1"/>
          </p:cNvSpPr>
          <p:nvPr/>
        </p:nvSpPr>
        <p:spPr bwMode="auto">
          <a:xfrm>
            <a:off x="13508673" y="3015276"/>
            <a:ext cx="283464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smtClean="0">
                <a:solidFill>
                  <a:srgbClr val="000000"/>
                </a:solidFill>
                <a:latin typeface="Frutiger 45 Light"/>
                <a:ea typeface="STKaiti"/>
              </a:rPr>
              <a:t>贵金属交易金额</a:t>
            </a:r>
            <a:r>
              <a:rPr lang="en-US" altLang="zh-CN" sz="1600" baseline="30000" dirty="0" smtClean="0">
                <a:solidFill>
                  <a:srgbClr val="000000"/>
                </a:solidFill>
              </a:rPr>
              <a:t>1,</a:t>
            </a:r>
            <a:r>
              <a:rPr lang="en-US" altLang="zh-CN" sz="1600" dirty="0" smtClean="0">
                <a:solidFill>
                  <a:srgbClr val="000000"/>
                </a:solidFill>
              </a:rPr>
              <a:t> </a:t>
            </a:r>
            <a:r>
              <a:rPr lang="en-US" altLang="zh-CN" sz="1600" baseline="30000" dirty="0" smtClean="0">
                <a:solidFill>
                  <a:srgbClr val="000000"/>
                </a:solidFill>
              </a:rPr>
              <a:t>2</a:t>
            </a:r>
            <a:endParaRPr lang="zh-CN" altLang="en-US" sz="1600" baseline="30000" dirty="0">
              <a:solidFill>
                <a:srgbClr val="000000"/>
              </a:solidFill>
              <a:latin typeface="Frutiger 45 Light"/>
              <a:ea typeface="STKaiti"/>
            </a:endParaRPr>
          </a:p>
        </p:txBody>
      </p:sp>
      <p:sp>
        <p:nvSpPr>
          <p:cNvPr id="42" name="LAYOUT HEADER"/>
          <p:cNvSpPr txBox="1">
            <a:spLocks noChangeArrowheads="1"/>
          </p:cNvSpPr>
          <p:nvPr/>
        </p:nvSpPr>
        <p:spPr bwMode="auto">
          <a:xfrm>
            <a:off x="5392579" y="1812925"/>
            <a:ext cx="283464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养老</a:t>
            </a:r>
            <a:r>
              <a:rPr lang="zh-CN" altLang="en-US" sz="1600" dirty="0" smtClean="0">
                <a:solidFill>
                  <a:srgbClr val="000000"/>
                </a:solidFill>
                <a:latin typeface="Frutiger 45 Light"/>
                <a:ea typeface="STKaiti"/>
              </a:rPr>
              <a:t>金业务托管规模</a:t>
            </a:r>
            <a:r>
              <a:rPr lang="en-US" altLang="zh-CN" sz="1600" baseline="30000" dirty="0" smtClean="0">
                <a:solidFill>
                  <a:srgbClr val="000000"/>
                </a:solidFill>
              </a:rPr>
              <a:t>1</a:t>
            </a:r>
            <a:endParaRPr lang="zh-CN" altLang="en-US" sz="1600" baseline="30000" dirty="0">
              <a:solidFill>
                <a:srgbClr val="000000"/>
              </a:solidFill>
              <a:latin typeface="Frutiger 45 Light"/>
              <a:ea typeface="STKaiti"/>
            </a:endParaRPr>
          </a:p>
        </p:txBody>
      </p:sp>
      <p:sp>
        <p:nvSpPr>
          <p:cNvPr id="19" name="LAYOUT HEADER"/>
          <p:cNvSpPr txBox="1">
            <a:spLocks noChangeArrowheads="1"/>
          </p:cNvSpPr>
          <p:nvPr>
            <p:custDataLst>
              <p:tags r:id="rId2"/>
            </p:custDataLst>
          </p:nvPr>
        </p:nvSpPr>
        <p:spPr bwMode="auto">
          <a:xfrm>
            <a:off x="10355263" y="2065560"/>
            <a:ext cx="2834640" cy="207749"/>
          </a:xfrm>
          <a:prstGeom prst="rect">
            <a:avLst/>
          </a:prstGeom>
          <a:noFill/>
          <a:ln w="9525">
            <a:noFill/>
            <a:miter lim="800000"/>
            <a:headEnd/>
            <a:tailEnd/>
          </a:ln>
        </p:spPr>
        <p:txBody>
          <a:bodyPr lIns="0" tIns="0" rIns="0" bIns="38100">
            <a:spAutoFit/>
          </a:bodyPr>
          <a:lstStyle/>
          <a:p>
            <a:pPr algn="l" eaLnBrk="0" hangingPunct="0">
              <a:spcBef>
                <a:spcPct val="50000"/>
              </a:spcBef>
            </a:pPr>
            <a:r>
              <a:rPr lang="zh-CN" altLang="en-US" sz="1100" b="0" dirty="0" smtClean="0">
                <a:solidFill>
                  <a:srgbClr val="000000"/>
                </a:solidFill>
                <a:latin typeface="Frutiger 45 Light"/>
                <a:ea typeface="STKaiti"/>
              </a:rPr>
              <a:t>（百万美元）</a:t>
            </a:r>
            <a:endParaRPr lang="zh-TW" altLang="en-US" sz="1100" b="0" dirty="0">
              <a:solidFill>
                <a:srgbClr val="000000"/>
              </a:solidFill>
              <a:latin typeface="Frutiger 45 Light"/>
              <a:ea typeface="STKaiti"/>
            </a:endParaRPr>
          </a:p>
        </p:txBody>
      </p:sp>
      <p:sp>
        <p:nvSpPr>
          <p:cNvPr id="20" name="LAYOUT HEADER"/>
          <p:cNvSpPr txBox="1">
            <a:spLocks noChangeArrowheads="1"/>
          </p:cNvSpPr>
          <p:nvPr>
            <p:custDataLst>
              <p:tags r:id="rId3"/>
            </p:custDataLst>
          </p:nvPr>
        </p:nvSpPr>
        <p:spPr bwMode="auto">
          <a:xfrm>
            <a:off x="5392579" y="2065560"/>
            <a:ext cx="2834640" cy="207749"/>
          </a:xfrm>
          <a:prstGeom prst="rect">
            <a:avLst/>
          </a:prstGeom>
          <a:noFill/>
          <a:ln w="9525">
            <a:noFill/>
            <a:miter lim="800000"/>
            <a:headEnd/>
            <a:tailEnd/>
          </a:ln>
        </p:spPr>
        <p:txBody>
          <a:bodyPr lIns="0" tIns="0" rIns="0" bIns="38100">
            <a:spAutoFit/>
          </a:bodyPr>
          <a:lstStyle/>
          <a:p>
            <a:pPr algn="l" eaLnBrk="0" hangingPunct="0">
              <a:spcBef>
                <a:spcPct val="50000"/>
              </a:spcBef>
            </a:pPr>
            <a:r>
              <a:rPr lang="zh-CN" altLang="en-US" sz="1100" b="0" dirty="0" smtClean="0">
                <a:solidFill>
                  <a:srgbClr val="000000"/>
                </a:solidFill>
                <a:latin typeface="Frutiger 45 Light"/>
                <a:ea typeface="STKaiti"/>
              </a:rPr>
              <a:t>（百万元</a:t>
            </a:r>
            <a:r>
              <a:rPr lang="zh-CN" altLang="en-US" sz="1100" b="0" dirty="0">
                <a:solidFill>
                  <a:srgbClr val="000000"/>
                </a:solidFill>
                <a:latin typeface="Frutiger 45 Light"/>
                <a:ea typeface="STKaiti"/>
              </a:rPr>
              <a:t>人民币）</a:t>
            </a:r>
            <a:endParaRPr lang="zh-TW" altLang="en-US" sz="1100" b="0" dirty="0">
              <a:solidFill>
                <a:srgbClr val="000000"/>
              </a:solidFill>
              <a:latin typeface="Frutiger 45 Light"/>
              <a:ea typeface="STKaiti"/>
            </a:endParaRPr>
          </a:p>
        </p:txBody>
      </p:sp>
      <p:sp>
        <p:nvSpPr>
          <p:cNvPr id="18" name="灯片编号占位符 3"/>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D98EEA28-29A4-46DE-B678-1BE94F5A4559}" type="slidenum">
              <a:rPr lang="en-US" altLang="zh-CN" sz="900" b="0">
                <a:latin typeface="Frutiger 45 Light"/>
                <a:ea typeface="STKaiti"/>
                <a:cs typeface="Arial Unicode MS" pitchFamily="34" charset="-122"/>
              </a:rPr>
              <a:pPr algn="r">
                <a:spcBef>
                  <a:spcPct val="0"/>
                </a:spcBef>
              </a:pPr>
              <a:t>12</a:t>
            </a:fld>
            <a:endParaRPr lang="en-US" altLang="zh-CN" sz="900" b="0">
              <a:latin typeface="Frutiger 45 Light"/>
              <a:ea typeface="STKaiti"/>
              <a:cs typeface="Arial Unicode MS" pitchFamily="34" charset="-122"/>
            </a:endParaRPr>
          </a:p>
        </p:txBody>
      </p:sp>
      <p:sp>
        <p:nvSpPr>
          <p:cNvPr id="23" name="LAYOUT HEADER"/>
          <p:cNvSpPr txBox="1">
            <a:spLocks noChangeArrowheads="1"/>
          </p:cNvSpPr>
          <p:nvPr>
            <p:custDataLst>
              <p:tags r:id="rId4"/>
            </p:custDataLst>
          </p:nvPr>
        </p:nvSpPr>
        <p:spPr bwMode="auto">
          <a:xfrm>
            <a:off x="11603673" y="4114779"/>
            <a:ext cx="2697480" cy="192360"/>
          </a:xfrm>
          <a:prstGeom prst="rect">
            <a:avLst/>
          </a:prstGeom>
          <a:noFill/>
          <a:ln w="9525">
            <a:noFill/>
            <a:miter lim="800000"/>
            <a:headEnd/>
            <a:tailEnd/>
          </a:ln>
        </p:spPr>
        <p:txBody>
          <a:bodyPr lIns="0" tIns="0" rIns="0" bIns="38100">
            <a:spAutoFit/>
          </a:bodyPr>
          <a:lstStyle/>
          <a:p>
            <a:pPr algn="l" eaLnBrk="0" hangingPunct="0">
              <a:spcBef>
                <a:spcPct val="50000"/>
              </a:spcBef>
            </a:pPr>
            <a:r>
              <a:rPr lang="zh-CN" altLang="en-US" sz="1000" b="0" dirty="0" smtClean="0">
                <a:solidFill>
                  <a:srgbClr val="000000"/>
                </a:solidFill>
                <a:latin typeface="Frutiger 45 Light"/>
                <a:ea typeface="STKaiti"/>
              </a:rPr>
              <a:t>（百万元人民币）</a:t>
            </a:r>
            <a:endParaRPr lang="zh-TW" altLang="en-US" sz="1000" b="0" dirty="0">
              <a:solidFill>
                <a:srgbClr val="000000"/>
              </a:solidFill>
              <a:latin typeface="Frutiger 45 Light"/>
              <a:ea typeface="STKaiti"/>
            </a:endParaRPr>
          </a:p>
        </p:txBody>
      </p:sp>
      <p:grpSp>
        <p:nvGrpSpPr>
          <p:cNvPr id="22" name="Group 21"/>
          <p:cNvGrpSpPr/>
          <p:nvPr/>
        </p:nvGrpSpPr>
        <p:grpSpPr>
          <a:xfrm>
            <a:off x="7198123" y="2441393"/>
            <a:ext cx="1520667" cy="407333"/>
            <a:chOff x="1603962" y="1904184"/>
            <a:chExt cx="1520667" cy="407333"/>
          </a:xfrm>
        </p:grpSpPr>
        <p:sp>
          <p:nvSpPr>
            <p:cNvPr id="29" name="Text Box 20"/>
            <p:cNvSpPr txBox="1">
              <a:spLocks noChangeArrowheads="1"/>
            </p:cNvSpPr>
            <p:nvPr/>
          </p:nvSpPr>
          <p:spPr bwMode="auto">
            <a:xfrm rot="20908104">
              <a:off x="1603962" y="1904184"/>
              <a:ext cx="15206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TW" altLang="en-US" b="0" dirty="0">
                  <a:solidFill>
                    <a:srgbClr val="000000"/>
                  </a:solidFill>
                  <a:latin typeface="+mn-lt"/>
                  <a:ea typeface="STKaiti"/>
                </a:rPr>
                <a:t>增长率</a:t>
              </a:r>
              <a:r>
                <a:rPr lang="en-US" altLang="zh-TW" b="0" dirty="0" smtClean="0">
                  <a:solidFill>
                    <a:srgbClr val="000000"/>
                  </a:solidFill>
                  <a:latin typeface="+mn-lt"/>
                  <a:ea typeface="STKaiti"/>
                </a:rPr>
                <a:t>=</a:t>
              </a:r>
              <a:r>
                <a:rPr lang="en-US" altLang="zh-CN" b="0" dirty="0" smtClean="0">
                  <a:solidFill>
                    <a:srgbClr val="000000"/>
                  </a:solidFill>
                  <a:latin typeface="+mn-lt"/>
                  <a:ea typeface="STKaiti"/>
                </a:rPr>
                <a:t>8.04</a:t>
              </a:r>
              <a:r>
                <a:rPr lang="en-US" altLang="zh-TW" b="0" dirty="0" smtClean="0">
                  <a:solidFill>
                    <a:srgbClr val="000000"/>
                  </a:solidFill>
                  <a:latin typeface="+mn-lt"/>
                  <a:ea typeface="STKaiti"/>
                </a:rPr>
                <a:t>%</a:t>
              </a:r>
              <a:endParaRPr lang="en-US" altLang="zh-TW" b="0" dirty="0">
                <a:solidFill>
                  <a:srgbClr val="000000"/>
                </a:solidFill>
                <a:latin typeface="+mn-lt"/>
                <a:ea typeface="STKaiti"/>
              </a:endParaRPr>
            </a:p>
          </p:txBody>
        </p:sp>
        <p:sp>
          <p:nvSpPr>
            <p:cNvPr id="34" name="Line 21"/>
            <p:cNvSpPr>
              <a:spLocks noChangeShapeType="1"/>
            </p:cNvSpPr>
            <p:nvPr/>
          </p:nvSpPr>
          <p:spPr bwMode="auto">
            <a:xfrm rot="364050" flipV="1">
              <a:off x="1738829" y="1945149"/>
              <a:ext cx="1241505" cy="366368"/>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b="1">
                <a:solidFill>
                  <a:srgbClr val="000000"/>
                </a:solidFill>
              </a:endParaRPr>
            </a:p>
          </p:txBody>
        </p:sp>
      </p:grpSp>
      <p:sp>
        <p:nvSpPr>
          <p:cNvPr id="28" name="LAYOUT SOURCE"/>
          <p:cNvSpPr txBox="1">
            <a:spLocks noChangeArrowheads="1"/>
          </p:cNvSpPr>
          <p:nvPr/>
        </p:nvSpPr>
        <p:spPr bwMode="auto">
          <a:xfrm>
            <a:off x="765175" y="6315634"/>
            <a:ext cx="8675688"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50800" rIns="0" bIns="0" anchor="b">
            <a:spAutoFit/>
          </a:bodyPr>
          <a:lstStyle>
            <a:lvl1pPr marL="822325" indent="-822325"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ts val="600"/>
              </a:spcBef>
            </a:pPr>
            <a:r>
              <a:rPr lang="zh-CN" altLang="en-US" sz="1000" b="0" dirty="0">
                <a:solidFill>
                  <a:srgbClr val="000000"/>
                </a:solidFill>
                <a:latin typeface="Frutiger 45 Light"/>
                <a:ea typeface="STKaiti"/>
              </a:rPr>
              <a:t>资料来源</a:t>
            </a:r>
            <a:r>
              <a:rPr lang="en-US" altLang="zh-CN" sz="1000" b="0" dirty="0">
                <a:solidFill>
                  <a:srgbClr val="000000"/>
                </a:solidFill>
                <a:latin typeface="Frutiger 45 Light"/>
                <a:ea typeface="STKaiti"/>
              </a:rPr>
              <a:t>: 	</a:t>
            </a:r>
            <a:r>
              <a:rPr lang="zh-CN" altLang="en-US" sz="1000" b="0" dirty="0">
                <a:solidFill>
                  <a:srgbClr val="000000"/>
                </a:solidFill>
                <a:latin typeface="Frutiger 45 Light"/>
                <a:ea typeface="STKaiti"/>
              </a:rPr>
              <a:t>公司半年报、公司年报</a:t>
            </a:r>
            <a:endParaRPr lang="en-US" altLang="zh-CN" sz="1000" b="0" dirty="0" smtClean="0">
              <a:solidFill>
                <a:srgbClr val="000000"/>
              </a:solidFill>
              <a:latin typeface="Frutiger 45 Light"/>
              <a:ea typeface="STKaiti"/>
            </a:endParaRPr>
          </a:p>
          <a:p>
            <a:pPr>
              <a:spcBef>
                <a:spcPts val="0"/>
              </a:spcBef>
            </a:pPr>
            <a:r>
              <a:rPr lang="zh-CN" altLang="en-US" sz="1000" b="0" dirty="0" smtClean="0">
                <a:solidFill>
                  <a:srgbClr val="000000"/>
                </a:solidFill>
                <a:latin typeface="Frutiger 45 Light"/>
                <a:ea typeface="STKaiti"/>
              </a:rPr>
              <a:t>注</a:t>
            </a:r>
            <a:r>
              <a:rPr lang="en-US" altLang="zh-CN" sz="1000" b="0" dirty="0">
                <a:solidFill>
                  <a:srgbClr val="000000"/>
                </a:solidFill>
                <a:latin typeface="Frutiger 45 Light"/>
                <a:ea typeface="STKaiti"/>
              </a:rPr>
              <a:t>: 	</a:t>
            </a:r>
            <a:endParaRPr lang="en-US" altLang="zh-CN" sz="1000" b="0" dirty="0" smtClean="0">
              <a:solidFill>
                <a:srgbClr val="000000"/>
              </a:solidFill>
              <a:latin typeface="Frutiger 45 Light"/>
              <a:ea typeface="STKaiti"/>
            </a:endParaRPr>
          </a:p>
          <a:p>
            <a:pPr marL="231775" indent="-231775">
              <a:spcBef>
                <a:spcPts val="0"/>
              </a:spcBef>
            </a:pPr>
            <a:r>
              <a:rPr lang="en-US" altLang="zh-CN" sz="1000" b="0" dirty="0" smtClean="0">
                <a:latin typeface="Frutiger 45 Light"/>
                <a:ea typeface="STKaiti"/>
              </a:rPr>
              <a:t>1	</a:t>
            </a:r>
            <a:r>
              <a:rPr lang="zh-CN" altLang="en-US" sz="1000" b="0" dirty="0">
                <a:latin typeface="Frutiger 45 Light"/>
                <a:ea typeface="STKaiti"/>
              </a:rPr>
              <a:t>银行口</a:t>
            </a:r>
            <a:r>
              <a:rPr lang="zh-CN" altLang="en-US" sz="1000" b="0" dirty="0" smtClean="0">
                <a:latin typeface="Frutiger 45 Light"/>
                <a:ea typeface="STKaiti"/>
              </a:rPr>
              <a:t>径</a:t>
            </a:r>
            <a:endParaRPr lang="en-US" altLang="zh-CN" sz="1000" b="0" dirty="0" smtClean="0">
              <a:latin typeface="Frutiger 45 Light"/>
              <a:ea typeface="STKaiti"/>
            </a:endParaRPr>
          </a:p>
        </p:txBody>
      </p:sp>
      <p:sp>
        <p:nvSpPr>
          <p:cNvPr id="30" name="Text Box 12"/>
          <p:cNvSpPr txBox="1">
            <a:spLocks noChangeArrowheads="1"/>
          </p:cNvSpPr>
          <p:nvPr/>
        </p:nvSpPr>
        <p:spPr bwMode="auto">
          <a:xfrm>
            <a:off x="776287" y="1047750"/>
            <a:ext cx="86645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400" dirty="0" smtClean="0">
                <a:solidFill>
                  <a:schemeClr val="accent1"/>
                </a:solidFill>
                <a:latin typeface="Frutiger 45 Light"/>
                <a:ea typeface="STKaiti"/>
              </a:rPr>
              <a:t>合理安排投</a:t>
            </a:r>
            <a:r>
              <a:rPr lang="zh-CN" altLang="en-US" sz="1400" dirty="0">
                <a:solidFill>
                  <a:schemeClr val="accent1"/>
                </a:solidFill>
                <a:latin typeface="Frutiger 45 Light"/>
                <a:ea typeface="STKaiti"/>
              </a:rPr>
              <a:t>资业</a:t>
            </a:r>
            <a:r>
              <a:rPr lang="zh-CN" altLang="en-US" sz="1400" dirty="0" smtClean="0">
                <a:solidFill>
                  <a:schemeClr val="accent1"/>
                </a:solidFill>
                <a:latin typeface="Frutiger 45 Light"/>
                <a:ea typeface="STKaiti"/>
              </a:rPr>
              <a:t>务增</a:t>
            </a:r>
            <a:r>
              <a:rPr lang="zh-CN" altLang="en-US" sz="1400" dirty="0">
                <a:solidFill>
                  <a:schemeClr val="accent1"/>
                </a:solidFill>
                <a:latin typeface="Frutiger 45 Light"/>
                <a:ea typeface="STKaiti"/>
              </a:rPr>
              <a:t>长</a:t>
            </a:r>
            <a:r>
              <a:rPr lang="zh-CN" altLang="en-US" sz="1400" dirty="0" smtClean="0">
                <a:solidFill>
                  <a:schemeClr val="accent1"/>
                </a:solidFill>
                <a:latin typeface="Frutiger 45 Light"/>
                <a:ea typeface="STKaiti"/>
              </a:rPr>
              <a:t>，提升投</a:t>
            </a:r>
            <a:r>
              <a:rPr lang="zh-CN" altLang="en-US" sz="1400" dirty="0">
                <a:solidFill>
                  <a:schemeClr val="accent1"/>
                </a:solidFill>
                <a:latin typeface="Frutiger 45 Light"/>
                <a:ea typeface="STKaiti"/>
              </a:rPr>
              <a:t>资业务效</a:t>
            </a:r>
            <a:r>
              <a:rPr lang="zh-CN" altLang="en-US" sz="1400" dirty="0" smtClean="0">
                <a:solidFill>
                  <a:schemeClr val="accent1"/>
                </a:solidFill>
                <a:latin typeface="Frutiger 45 Light"/>
                <a:ea typeface="STKaiti"/>
              </a:rPr>
              <a:t>率；做优同</a:t>
            </a:r>
            <a:r>
              <a:rPr lang="zh-CN" altLang="en-US" sz="1400" dirty="0">
                <a:solidFill>
                  <a:schemeClr val="accent1"/>
                </a:solidFill>
                <a:latin typeface="Frutiger 45 Light"/>
                <a:ea typeface="STKaiti"/>
              </a:rPr>
              <a:t>业业务结</a:t>
            </a:r>
            <a:r>
              <a:rPr lang="zh-CN" altLang="en-US" sz="1400" dirty="0" smtClean="0">
                <a:solidFill>
                  <a:schemeClr val="accent1"/>
                </a:solidFill>
                <a:latin typeface="Frutiger 45 Light"/>
                <a:ea typeface="STKaiti"/>
              </a:rPr>
              <a:t>构</a:t>
            </a:r>
            <a:r>
              <a:rPr lang="zh-CN" altLang="en-US" sz="1400" dirty="0">
                <a:solidFill>
                  <a:schemeClr val="accent1"/>
                </a:solidFill>
                <a:latin typeface="Frutiger 45 Light"/>
                <a:ea typeface="STKaiti"/>
              </a:rPr>
              <a:t>；重点发展基础托管业务的同时，持续推动业务创</a:t>
            </a:r>
            <a:r>
              <a:rPr lang="zh-CN" altLang="en-US" sz="1400" dirty="0" smtClean="0">
                <a:solidFill>
                  <a:schemeClr val="accent1"/>
                </a:solidFill>
                <a:latin typeface="Frutiger 45 Light"/>
                <a:ea typeface="STKaiti"/>
              </a:rPr>
              <a:t>新；稳步发展贵金属及外汇交易业务</a:t>
            </a:r>
            <a:endParaRPr lang="zh-CN" altLang="en-US" sz="1400" dirty="0">
              <a:solidFill>
                <a:schemeClr val="accent1"/>
              </a:solidFill>
              <a:latin typeface="Frutiger 45 Light"/>
              <a:ea typeface="STKaiti"/>
            </a:endParaRPr>
          </a:p>
        </p:txBody>
      </p:sp>
      <p:graphicFrame>
        <p:nvGraphicFramePr>
          <p:cNvPr id="27" name="Chart 26"/>
          <p:cNvGraphicFramePr>
            <a:graphicFrameLocks/>
          </p:cNvGraphicFramePr>
          <p:nvPr>
            <p:extLst>
              <p:ext uri="{D42A27DB-BD31-4B8C-83A1-F6EECF244321}">
                <p14:modId xmlns:p14="http://schemas.microsoft.com/office/powerpoint/2010/main" val="1167602731"/>
              </p:ext>
            </p:extLst>
          </p:nvPr>
        </p:nvGraphicFramePr>
        <p:xfrm>
          <a:off x="13249593" y="5396561"/>
          <a:ext cx="2807746" cy="2147239"/>
        </p:xfrm>
        <a:graphic>
          <a:graphicData uri="http://schemas.openxmlformats.org/drawingml/2006/chart">
            <c:chart xmlns:c="http://schemas.openxmlformats.org/drawingml/2006/chart" xmlns:r="http://schemas.openxmlformats.org/officeDocument/2006/relationships" r:id="rId10"/>
          </a:graphicData>
        </a:graphic>
      </p:graphicFrame>
      <p:grpSp>
        <p:nvGrpSpPr>
          <p:cNvPr id="31" name="Group 30"/>
          <p:cNvGrpSpPr/>
          <p:nvPr/>
        </p:nvGrpSpPr>
        <p:grpSpPr>
          <a:xfrm rot="19680042">
            <a:off x="13629787" y="4489400"/>
            <a:ext cx="1532644" cy="435685"/>
            <a:chOff x="1603962" y="1904184"/>
            <a:chExt cx="1532644" cy="435685"/>
          </a:xfrm>
        </p:grpSpPr>
        <p:sp>
          <p:nvSpPr>
            <p:cNvPr id="32" name="Text Box 20"/>
            <p:cNvSpPr txBox="1">
              <a:spLocks noChangeArrowheads="1"/>
            </p:cNvSpPr>
            <p:nvPr/>
          </p:nvSpPr>
          <p:spPr bwMode="auto">
            <a:xfrm rot="20908104">
              <a:off x="1603962" y="1904184"/>
              <a:ext cx="15206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TW" altLang="en-US" b="0" dirty="0">
                  <a:solidFill>
                    <a:srgbClr val="000000"/>
                  </a:solidFill>
                  <a:latin typeface="+mn-lt"/>
                  <a:ea typeface="STKaiti"/>
                </a:rPr>
                <a:t>增长率</a:t>
              </a:r>
              <a:r>
                <a:rPr lang="en-US" altLang="zh-TW" b="0" dirty="0" smtClean="0">
                  <a:solidFill>
                    <a:srgbClr val="000000"/>
                  </a:solidFill>
                  <a:latin typeface="+mn-lt"/>
                  <a:ea typeface="STKaiti"/>
                </a:rPr>
                <a:t>=</a:t>
              </a:r>
              <a:r>
                <a:rPr lang="en-US" altLang="zh-CN" b="0" dirty="0" smtClean="0">
                  <a:solidFill>
                    <a:srgbClr val="000000"/>
                  </a:solidFill>
                  <a:latin typeface="+mn-lt"/>
                  <a:ea typeface="STKaiti"/>
                </a:rPr>
                <a:t>143.01</a:t>
              </a:r>
              <a:r>
                <a:rPr lang="en-US" altLang="zh-TW" b="0" dirty="0" smtClean="0">
                  <a:solidFill>
                    <a:srgbClr val="000000"/>
                  </a:solidFill>
                  <a:latin typeface="+mn-lt"/>
                  <a:ea typeface="STKaiti"/>
                </a:rPr>
                <a:t>%</a:t>
              </a:r>
              <a:endParaRPr lang="en-US" altLang="zh-TW" b="0" dirty="0">
                <a:solidFill>
                  <a:srgbClr val="000000"/>
                </a:solidFill>
                <a:latin typeface="+mn-lt"/>
                <a:ea typeface="STKaiti"/>
              </a:endParaRPr>
            </a:p>
          </p:txBody>
        </p:sp>
        <p:sp>
          <p:nvSpPr>
            <p:cNvPr id="35" name="Line 21"/>
            <p:cNvSpPr>
              <a:spLocks noChangeShapeType="1"/>
            </p:cNvSpPr>
            <p:nvPr/>
          </p:nvSpPr>
          <p:spPr bwMode="auto">
            <a:xfrm rot="364050" flipV="1">
              <a:off x="1711561" y="1909849"/>
              <a:ext cx="1425045" cy="43002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200" b="1">
                <a:solidFill>
                  <a:srgbClr val="000000"/>
                </a:solidFill>
              </a:endParaRPr>
            </a:p>
          </p:txBody>
        </p:sp>
      </p:grpSp>
      <p:graphicFrame>
        <p:nvGraphicFramePr>
          <p:cNvPr id="36" name="Chart 35"/>
          <p:cNvGraphicFramePr>
            <a:graphicFrameLocks/>
          </p:cNvGraphicFramePr>
          <p:nvPr>
            <p:extLst>
              <p:ext uri="{D42A27DB-BD31-4B8C-83A1-F6EECF244321}">
                <p14:modId xmlns:p14="http://schemas.microsoft.com/office/powerpoint/2010/main" val="109491142"/>
              </p:ext>
            </p:extLst>
          </p:nvPr>
        </p:nvGraphicFramePr>
        <p:xfrm>
          <a:off x="765174" y="2270711"/>
          <a:ext cx="4629786" cy="4297680"/>
        </p:xfrm>
        <a:graphic>
          <a:graphicData uri="http://schemas.openxmlformats.org/drawingml/2006/chart">
            <c:chart xmlns:c="http://schemas.openxmlformats.org/drawingml/2006/chart" xmlns:r="http://schemas.openxmlformats.org/officeDocument/2006/relationships" r:id="rId11"/>
          </a:graphicData>
        </a:graphic>
      </p:graphicFrame>
      <p:sp>
        <p:nvSpPr>
          <p:cNvPr id="37" name="LAYOUT HEADER"/>
          <p:cNvSpPr txBox="1">
            <a:spLocks noChangeArrowheads="1"/>
          </p:cNvSpPr>
          <p:nvPr/>
        </p:nvSpPr>
        <p:spPr bwMode="auto">
          <a:xfrm>
            <a:off x="765175" y="1812925"/>
            <a:ext cx="283464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rPr>
              <a:t>交易和银行账簿投资净额</a:t>
            </a:r>
            <a:r>
              <a:rPr lang="en-US" altLang="zh-CN" sz="1600" baseline="30000" dirty="0" smtClean="0">
                <a:solidFill>
                  <a:srgbClr val="000000"/>
                </a:solidFill>
              </a:rPr>
              <a:t>1</a:t>
            </a:r>
            <a:endParaRPr lang="zh-CN" altLang="en-US" sz="1600" baseline="30000" dirty="0">
              <a:solidFill>
                <a:srgbClr val="000000"/>
              </a:solidFill>
              <a:latin typeface="Frutiger 45 Light"/>
              <a:ea typeface="STKaiti"/>
            </a:endParaRPr>
          </a:p>
        </p:txBody>
      </p:sp>
      <p:sp>
        <p:nvSpPr>
          <p:cNvPr id="38" name="LAYOUT HEADER"/>
          <p:cNvSpPr txBox="1">
            <a:spLocks noChangeArrowheads="1"/>
          </p:cNvSpPr>
          <p:nvPr>
            <p:custDataLst>
              <p:tags r:id="rId5"/>
            </p:custDataLst>
          </p:nvPr>
        </p:nvSpPr>
        <p:spPr bwMode="auto">
          <a:xfrm>
            <a:off x="765175" y="2065560"/>
            <a:ext cx="2834640" cy="207749"/>
          </a:xfrm>
          <a:prstGeom prst="rect">
            <a:avLst/>
          </a:prstGeom>
          <a:noFill/>
          <a:ln w="9525">
            <a:noFill/>
            <a:miter lim="800000"/>
            <a:headEnd/>
            <a:tailEnd/>
          </a:ln>
        </p:spPr>
        <p:txBody>
          <a:bodyPr lIns="0" tIns="0" rIns="0" bIns="38100">
            <a:spAutoFit/>
          </a:bodyPr>
          <a:lstStyle/>
          <a:p>
            <a:pPr algn="l" eaLnBrk="0" hangingPunct="0">
              <a:spcBef>
                <a:spcPct val="50000"/>
              </a:spcBef>
            </a:pPr>
            <a:r>
              <a:rPr lang="zh-CN" altLang="en-US" sz="1100" b="0" dirty="0" smtClean="0">
                <a:solidFill>
                  <a:srgbClr val="000000"/>
                </a:solidFill>
                <a:latin typeface="Frutiger 45 Light"/>
                <a:ea typeface="STKaiti"/>
              </a:rPr>
              <a:t>（百万元</a:t>
            </a:r>
            <a:r>
              <a:rPr lang="zh-CN" altLang="en-US" sz="1100" b="0" dirty="0">
                <a:solidFill>
                  <a:srgbClr val="000000"/>
                </a:solidFill>
                <a:latin typeface="Frutiger 45 Light"/>
                <a:ea typeface="STKaiti"/>
              </a:rPr>
              <a:t>人民币）</a:t>
            </a:r>
            <a:endParaRPr lang="zh-TW" altLang="en-US" sz="1100" b="0" dirty="0">
              <a:solidFill>
                <a:srgbClr val="000000"/>
              </a:solidFill>
              <a:latin typeface="Frutiger 45 Light"/>
              <a:ea typeface="STKaiti"/>
            </a:endParaRPr>
          </a:p>
        </p:txBody>
      </p:sp>
      <p:grpSp>
        <p:nvGrpSpPr>
          <p:cNvPr id="39" name="Group 38"/>
          <p:cNvGrpSpPr/>
          <p:nvPr/>
        </p:nvGrpSpPr>
        <p:grpSpPr>
          <a:xfrm>
            <a:off x="2388289" y="2476161"/>
            <a:ext cx="1520667" cy="393530"/>
            <a:chOff x="1500265" y="1932465"/>
            <a:chExt cx="1520667" cy="393530"/>
          </a:xfrm>
        </p:grpSpPr>
        <p:sp>
          <p:nvSpPr>
            <p:cNvPr id="40" name="Text Box 20"/>
            <p:cNvSpPr txBox="1">
              <a:spLocks noChangeArrowheads="1"/>
            </p:cNvSpPr>
            <p:nvPr/>
          </p:nvSpPr>
          <p:spPr bwMode="auto">
            <a:xfrm rot="20908104">
              <a:off x="1500265" y="1932465"/>
              <a:ext cx="15206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TW" altLang="en-US" b="0" dirty="0">
                  <a:solidFill>
                    <a:srgbClr val="000000"/>
                  </a:solidFill>
                  <a:latin typeface="+mn-lt"/>
                  <a:ea typeface="STKaiti"/>
                </a:rPr>
                <a:t>增长率</a:t>
              </a:r>
              <a:r>
                <a:rPr lang="en-US" altLang="zh-TW" b="0" dirty="0" smtClean="0">
                  <a:solidFill>
                    <a:srgbClr val="000000"/>
                  </a:solidFill>
                  <a:latin typeface="+mn-lt"/>
                  <a:ea typeface="STKaiti"/>
                </a:rPr>
                <a:t>=</a:t>
              </a:r>
              <a:r>
                <a:rPr lang="en-US" altLang="zh-CN" b="0" dirty="0" smtClean="0">
                  <a:solidFill>
                    <a:srgbClr val="000000"/>
                  </a:solidFill>
                  <a:latin typeface="+mn-lt"/>
                  <a:ea typeface="STKaiti"/>
                </a:rPr>
                <a:t>7.17</a:t>
              </a:r>
              <a:r>
                <a:rPr lang="en-US" altLang="zh-TW" b="0" dirty="0" smtClean="0">
                  <a:solidFill>
                    <a:srgbClr val="000000"/>
                  </a:solidFill>
                  <a:latin typeface="+mn-lt"/>
                  <a:ea typeface="STKaiti"/>
                </a:rPr>
                <a:t>%</a:t>
              </a:r>
              <a:endParaRPr lang="en-US" altLang="zh-TW" b="0" dirty="0">
                <a:solidFill>
                  <a:srgbClr val="000000"/>
                </a:solidFill>
                <a:latin typeface="+mn-lt"/>
                <a:ea typeface="STKaiti"/>
              </a:endParaRPr>
            </a:p>
          </p:txBody>
        </p:sp>
        <p:sp>
          <p:nvSpPr>
            <p:cNvPr id="41" name="Line 21"/>
            <p:cNvSpPr>
              <a:spLocks noChangeShapeType="1"/>
            </p:cNvSpPr>
            <p:nvPr/>
          </p:nvSpPr>
          <p:spPr bwMode="auto">
            <a:xfrm rot="364050" flipV="1">
              <a:off x="1708097" y="1975214"/>
              <a:ext cx="1166744" cy="350781"/>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b="1">
                <a:solidFill>
                  <a:srgbClr val="000000"/>
                </a:solidFill>
              </a:endParaRPr>
            </a:p>
          </p:txBody>
        </p:sp>
      </p:grpSp>
    </p:spTree>
    <p:custDataLst>
      <p:tags r:id="rId1"/>
    </p:custDataLst>
    <p:extLst>
      <p:ext uri="{BB962C8B-B14F-4D97-AF65-F5344CB8AC3E}">
        <p14:creationId xmlns:p14="http://schemas.microsoft.com/office/powerpoint/2010/main" val="25469564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a:graphicFrameLocks/>
          </p:cNvGraphicFramePr>
          <p:nvPr>
            <p:extLst>
              <p:ext uri="{D42A27DB-BD31-4B8C-83A1-F6EECF244321}">
                <p14:modId xmlns:p14="http://schemas.microsoft.com/office/powerpoint/2010/main" val="2643666023"/>
              </p:ext>
            </p:extLst>
          </p:nvPr>
        </p:nvGraphicFramePr>
        <p:xfrm>
          <a:off x="5210712" y="2155470"/>
          <a:ext cx="4223377" cy="18831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Chart 62"/>
          <p:cNvGraphicFramePr>
            <a:graphicFrameLocks/>
          </p:cNvGraphicFramePr>
          <p:nvPr>
            <p:extLst>
              <p:ext uri="{D42A27DB-BD31-4B8C-83A1-F6EECF244321}">
                <p14:modId xmlns:p14="http://schemas.microsoft.com/office/powerpoint/2010/main" val="3390383489"/>
              </p:ext>
            </p:extLst>
          </p:nvPr>
        </p:nvGraphicFramePr>
        <p:xfrm>
          <a:off x="5267862" y="4392022"/>
          <a:ext cx="4223377" cy="1883130"/>
        </p:xfrm>
        <a:graphic>
          <a:graphicData uri="http://schemas.openxmlformats.org/drawingml/2006/chart">
            <c:chart xmlns:c="http://schemas.openxmlformats.org/drawingml/2006/chart" xmlns:r="http://schemas.openxmlformats.org/officeDocument/2006/relationships" r:id="rId5"/>
          </a:graphicData>
        </a:graphic>
      </p:graphicFrame>
      <p:sp>
        <p:nvSpPr>
          <p:cNvPr id="62467" name="PAGE HEADING"/>
          <p:cNvSpPr>
            <a:spLocks noGrp="1" noChangeArrowheads="1"/>
          </p:cNvSpPr>
          <p:nvPr>
            <p:ph type="title" idx="4294967295"/>
          </p:nvPr>
        </p:nvSpPr>
        <p:spPr>
          <a:xfrm>
            <a:off x="765175" y="0"/>
            <a:ext cx="8653463" cy="9413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eaLnBrk="1" hangingPunct="1"/>
            <a:r>
              <a:rPr lang="zh-CN" altLang="en-US" dirty="0"/>
              <a:t>创新</a:t>
            </a:r>
            <a:r>
              <a:rPr lang="zh-TW" altLang="en-US" dirty="0" smtClean="0"/>
              <a:t>网络金融业务，构建金融</a:t>
            </a:r>
            <a:r>
              <a:rPr lang="zh-CN" altLang="en-US" dirty="0"/>
              <a:t>科技</a:t>
            </a:r>
            <a:r>
              <a:rPr lang="zh-TW" altLang="en-US" dirty="0" smtClean="0"/>
              <a:t>生态圈</a:t>
            </a:r>
            <a:endParaRPr lang="en-US" dirty="0">
              <a:latin typeface="+mn-lt"/>
              <a:ea typeface="STKaiti"/>
            </a:endParaRPr>
          </a:p>
        </p:txBody>
      </p:sp>
      <p:sp>
        <p:nvSpPr>
          <p:cNvPr id="18" name="灯片编号占位符 3"/>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D98EEA28-29A4-46DE-B678-1BE94F5A4559}" type="slidenum">
              <a:rPr lang="en-US" altLang="zh-CN" sz="900" b="0">
                <a:latin typeface="Frutiger 45 Light"/>
                <a:ea typeface="STKaiti"/>
                <a:cs typeface="Arial Unicode MS" pitchFamily="34" charset="-122"/>
              </a:rPr>
              <a:pPr algn="r">
                <a:spcBef>
                  <a:spcPct val="0"/>
                </a:spcBef>
              </a:pPr>
              <a:t>13</a:t>
            </a:fld>
            <a:endParaRPr lang="en-US" altLang="zh-CN" sz="900" b="0">
              <a:latin typeface="Frutiger 45 Light"/>
              <a:ea typeface="STKaiti"/>
              <a:cs typeface="Arial Unicode MS" pitchFamily="34" charset="-122"/>
            </a:endParaRPr>
          </a:p>
        </p:txBody>
      </p:sp>
      <p:sp>
        <p:nvSpPr>
          <p:cNvPr id="28" name="LAYOUT SOURCE"/>
          <p:cNvSpPr txBox="1">
            <a:spLocks noChangeArrowheads="1"/>
          </p:cNvSpPr>
          <p:nvPr/>
        </p:nvSpPr>
        <p:spPr bwMode="auto">
          <a:xfrm>
            <a:off x="776288" y="6319128"/>
            <a:ext cx="8646391"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800" rIns="0" bIns="0" anchor="b">
            <a:spAutoFit/>
          </a:bodyPr>
          <a:lstStyle>
            <a:lvl1pPr marL="822325" indent="-822325"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ts val="600"/>
              </a:spcBef>
            </a:pPr>
            <a:r>
              <a:rPr lang="zh-CN" altLang="en-US" sz="1000" b="0" dirty="0">
                <a:solidFill>
                  <a:srgbClr val="000000"/>
                </a:solidFill>
                <a:latin typeface="Frutiger 45 Light"/>
                <a:ea typeface="STKaiti"/>
              </a:rPr>
              <a:t>资料来源</a:t>
            </a:r>
            <a:r>
              <a:rPr lang="en-US" altLang="zh-CN" sz="1000" b="0" dirty="0">
                <a:solidFill>
                  <a:srgbClr val="000000"/>
                </a:solidFill>
                <a:latin typeface="Frutiger 45 Light"/>
                <a:ea typeface="STKaiti"/>
              </a:rPr>
              <a:t>: 	</a:t>
            </a:r>
            <a:r>
              <a:rPr lang="zh-CN" altLang="en-US" sz="1000" b="0" dirty="0">
                <a:solidFill>
                  <a:srgbClr val="000000"/>
                </a:solidFill>
                <a:latin typeface="Frutiger 45 Light"/>
                <a:ea typeface="STKaiti"/>
              </a:rPr>
              <a:t>公司半年报、公司年报</a:t>
            </a:r>
            <a:endParaRPr lang="en-US" altLang="zh-CN" sz="1000" b="0" dirty="0" smtClean="0">
              <a:solidFill>
                <a:srgbClr val="000000"/>
              </a:solidFill>
              <a:latin typeface="Frutiger 45 Light"/>
              <a:ea typeface="STKaiti"/>
            </a:endParaRPr>
          </a:p>
          <a:p>
            <a:pPr>
              <a:spcBef>
                <a:spcPts val="0"/>
              </a:spcBef>
            </a:pPr>
            <a:r>
              <a:rPr lang="zh-CN" altLang="en-US" sz="1000" b="0" dirty="0" smtClean="0">
                <a:solidFill>
                  <a:srgbClr val="000000"/>
                </a:solidFill>
                <a:latin typeface="Frutiger 45 Light"/>
                <a:ea typeface="STKaiti"/>
              </a:rPr>
              <a:t>注</a:t>
            </a:r>
            <a:r>
              <a:rPr lang="en-US" altLang="zh-CN" sz="1000" b="0" dirty="0">
                <a:solidFill>
                  <a:srgbClr val="000000"/>
                </a:solidFill>
                <a:latin typeface="Frutiger 45 Light"/>
                <a:ea typeface="STKaiti"/>
              </a:rPr>
              <a:t>: 	</a:t>
            </a:r>
            <a:endParaRPr lang="en-US" altLang="zh-CN" sz="1000" b="0" dirty="0" smtClean="0">
              <a:solidFill>
                <a:srgbClr val="000000"/>
              </a:solidFill>
              <a:latin typeface="Frutiger 45 Light"/>
              <a:ea typeface="STKaiti"/>
            </a:endParaRPr>
          </a:p>
          <a:p>
            <a:pPr marL="231775" indent="-231775">
              <a:spcBef>
                <a:spcPts val="0"/>
              </a:spcBef>
            </a:pPr>
            <a:r>
              <a:rPr lang="en-US" altLang="zh-CN" sz="1000" b="0" dirty="0" smtClean="0">
                <a:latin typeface="Frutiger 45 Light"/>
                <a:ea typeface="STKaiti"/>
              </a:rPr>
              <a:t>1	</a:t>
            </a:r>
            <a:r>
              <a:rPr lang="zh-CN" altLang="en-US" sz="1000" b="0" dirty="0">
                <a:latin typeface="Frutiger 45 Light"/>
                <a:ea typeface="STKaiti"/>
              </a:rPr>
              <a:t>银行口</a:t>
            </a:r>
            <a:r>
              <a:rPr lang="zh-CN" altLang="en-US" sz="1000" b="0" dirty="0" smtClean="0">
                <a:latin typeface="Frutiger 45 Light"/>
                <a:ea typeface="STKaiti"/>
              </a:rPr>
              <a:t>径</a:t>
            </a:r>
            <a:endParaRPr lang="zh-CN" altLang="en-US" sz="1000" b="0" dirty="0">
              <a:latin typeface="Frutiger 45 Light"/>
              <a:ea typeface="STKaiti"/>
            </a:endParaRPr>
          </a:p>
        </p:txBody>
      </p:sp>
      <p:sp>
        <p:nvSpPr>
          <p:cNvPr id="30" name="Text Box 12"/>
          <p:cNvSpPr txBox="1">
            <a:spLocks noChangeArrowheads="1"/>
          </p:cNvSpPr>
          <p:nvPr/>
        </p:nvSpPr>
        <p:spPr bwMode="auto">
          <a:xfrm>
            <a:off x="776287" y="1047750"/>
            <a:ext cx="8664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400" dirty="0" smtClean="0">
                <a:solidFill>
                  <a:schemeClr val="accent1"/>
                </a:solidFill>
                <a:latin typeface="Frutiger 45 Light"/>
                <a:ea typeface="STKaiti"/>
              </a:rPr>
              <a:t>进</a:t>
            </a:r>
            <a:r>
              <a:rPr lang="zh-CN" altLang="en-US" sz="1400" dirty="0">
                <a:solidFill>
                  <a:schemeClr val="accent1"/>
                </a:solidFill>
                <a:latin typeface="Frutiger 45 Light"/>
                <a:ea typeface="STKaiti"/>
              </a:rPr>
              <a:t>一步加强“科技金融的银行”战略实施力度，积极探索应用前沿</a:t>
            </a:r>
            <a:r>
              <a:rPr lang="zh-CN" altLang="en-US" sz="1400" dirty="0" smtClean="0">
                <a:solidFill>
                  <a:schemeClr val="accent1"/>
                </a:solidFill>
                <a:latin typeface="Frutiger 45 Light"/>
                <a:ea typeface="STKaiti"/>
              </a:rPr>
              <a:t>科学</a:t>
            </a:r>
            <a:r>
              <a:rPr lang="zh-CN" altLang="en-US" sz="1400" dirty="0">
                <a:solidFill>
                  <a:schemeClr val="accent1"/>
                </a:solidFill>
                <a:latin typeface="Frutiger 45 Light"/>
                <a:ea typeface="STKaiti"/>
              </a:rPr>
              <a:t>技术，迭代升级网络 金融平台，持续创新网上银行、手机银行、微信银行“三个银行”，以及银企直联平台、网络支付平台、数字化运营平台、开放银行服务平台“四个平台”，</a:t>
            </a:r>
            <a:r>
              <a:rPr lang="zh-CN" altLang="en-US" sz="1400" dirty="0" smtClean="0">
                <a:solidFill>
                  <a:schemeClr val="accent1"/>
                </a:solidFill>
                <a:latin typeface="Frutiger 45 Light"/>
                <a:ea typeface="STKaiti"/>
              </a:rPr>
              <a:t>网络</a:t>
            </a:r>
            <a:r>
              <a:rPr lang="zh-CN" altLang="en-US" sz="1400" dirty="0">
                <a:solidFill>
                  <a:schemeClr val="accent1"/>
                </a:solidFill>
                <a:latin typeface="Frutiger 45 Light"/>
                <a:ea typeface="STKaiti"/>
              </a:rPr>
              <a:t>金融整体服务能力提升明显，市场规模和品牌影响力持续扩</a:t>
            </a:r>
            <a:r>
              <a:rPr lang="zh-CN" altLang="en-US" sz="1400" dirty="0" smtClean="0">
                <a:solidFill>
                  <a:schemeClr val="accent1"/>
                </a:solidFill>
                <a:latin typeface="Frutiger 45 Light"/>
                <a:ea typeface="STKaiti"/>
              </a:rPr>
              <a:t>大</a:t>
            </a:r>
            <a:endParaRPr lang="zh-CN" altLang="en-US" sz="1400" dirty="0">
              <a:solidFill>
                <a:schemeClr val="accent1"/>
              </a:solidFill>
              <a:latin typeface="Frutiger 45 Light"/>
              <a:ea typeface="STKaiti"/>
            </a:endParaRPr>
          </a:p>
        </p:txBody>
      </p:sp>
      <p:sp>
        <p:nvSpPr>
          <p:cNvPr id="31" name="LAYOUT HEADER"/>
          <p:cNvSpPr txBox="1">
            <a:spLocks noChangeArrowheads="1"/>
          </p:cNvSpPr>
          <p:nvPr/>
        </p:nvSpPr>
        <p:spPr bwMode="auto">
          <a:xfrm>
            <a:off x="774411" y="1807661"/>
            <a:ext cx="41879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直销银</a:t>
            </a:r>
            <a:r>
              <a:rPr lang="zh-CN" altLang="en-US" sz="1600" dirty="0" smtClean="0">
                <a:solidFill>
                  <a:srgbClr val="000000"/>
                </a:solidFill>
                <a:latin typeface="Frutiger 45 Light"/>
                <a:ea typeface="STKaiti"/>
              </a:rPr>
              <a:t>行客户规模</a:t>
            </a:r>
            <a:r>
              <a:rPr lang="en-US" altLang="zh-CN" sz="1600" baseline="30000" dirty="0" smtClean="0">
                <a:latin typeface="Frutiger 45 Light"/>
                <a:ea typeface="STKaiti"/>
              </a:rPr>
              <a:t>1</a:t>
            </a:r>
            <a:endParaRPr lang="zh-CN" altLang="en-US" sz="1600" dirty="0">
              <a:solidFill>
                <a:srgbClr val="000000"/>
              </a:solidFill>
              <a:latin typeface="Frutiger 45 Light"/>
              <a:ea typeface="STKaiti"/>
            </a:endParaRPr>
          </a:p>
        </p:txBody>
      </p:sp>
      <p:graphicFrame>
        <p:nvGraphicFramePr>
          <p:cNvPr id="32" name="Chart 31"/>
          <p:cNvGraphicFramePr>
            <a:graphicFrameLocks/>
          </p:cNvGraphicFramePr>
          <p:nvPr>
            <p:extLst>
              <p:ext uri="{D42A27DB-BD31-4B8C-83A1-F6EECF244321}">
                <p14:modId xmlns:p14="http://schemas.microsoft.com/office/powerpoint/2010/main" val="37253080"/>
              </p:ext>
            </p:extLst>
          </p:nvPr>
        </p:nvGraphicFramePr>
        <p:xfrm>
          <a:off x="765175" y="2155470"/>
          <a:ext cx="4223377" cy="1883130"/>
        </p:xfrm>
        <a:graphic>
          <a:graphicData uri="http://schemas.openxmlformats.org/drawingml/2006/chart">
            <c:chart xmlns:c="http://schemas.openxmlformats.org/drawingml/2006/chart" xmlns:r="http://schemas.openxmlformats.org/officeDocument/2006/relationships" r:id="rId6"/>
          </a:graphicData>
        </a:graphic>
      </p:graphicFrame>
      <p:grpSp>
        <p:nvGrpSpPr>
          <p:cNvPr id="41" name="Group 40"/>
          <p:cNvGrpSpPr/>
          <p:nvPr/>
        </p:nvGrpSpPr>
        <p:grpSpPr>
          <a:xfrm>
            <a:off x="2135461" y="2138392"/>
            <a:ext cx="1929524" cy="502100"/>
            <a:chOff x="1753254" y="2102429"/>
            <a:chExt cx="1929524" cy="502100"/>
          </a:xfrm>
        </p:grpSpPr>
        <p:sp>
          <p:nvSpPr>
            <p:cNvPr id="44" name="Text Box 20"/>
            <p:cNvSpPr txBox="1">
              <a:spLocks noChangeArrowheads="1"/>
            </p:cNvSpPr>
            <p:nvPr/>
          </p:nvSpPr>
          <p:spPr bwMode="auto">
            <a:xfrm rot="21081156">
              <a:off x="1753254" y="2124583"/>
              <a:ext cx="19295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latin typeface="+mn-lt"/>
                  <a:ea typeface="STKaiti"/>
                </a:rPr>
                <a:t>增</a:t>
              </a:r>
              <a:r>
                <a:rPr lang="zh-CN" altLang="en-US" b="0" dirty="0">
                  <a:solidFill>
                    <a:srgbClr val="000000"/>
                  </a:solidFill>
                  <a:latin typeface="+mn-lt"/>
                  <a:ea typeface="STKaiti"/>
                </a:rPr>
                <a:t>长率</a:t>
              </a:r>
              <a:r>
                <a:rPr lang="en-US" altLang="zh-CN" b="0" dirty="0" smtClean="0">
                  <a:solidFill>
                    <a:srgbClr val="000000"/>
                  </a:solidFill>
                  <a:latin typeface="+mn-lt"/>
                  <a:ea typeface="STKaiti"/>
                </a:rPr>
                <a:t>=</a:t>
              </a:r>
              <a:r>
                <a:rPr lang="en-US" altLang="zh-TW" b="0" dirty="0" smtClean="0">
                  <a:solidFill>
                    <a:srgbClr val="000000"/>
                  </a:solidFill>
                  <a:latin typeface="+mn-lt"/>
                  <a:ea typeface="STKaiti"/>
                </a:rPr>
                <a:t>10.39</a:t>
              </a:r>
              <a:r>
                <a:rPr lang="en-US" altLang="zh-CN" b="0" dirty="0" smtClean="0">
                  <a:solidFill>
                    <a:srgbClr val="000000"/>
                  </a:solidFill>
                  <a:latin typeface="+mn-lt"/>
                  <a:ea typeface="STKaiti"/>
                </a:rPr>
                <a:t>%</a:t>
              </a:r>
              <a:endParaRPr lang="en-US" altLang="zh-CN" b="0" dirty="0">
                <a:solidFill>
                  <a:srgbClr val="000000"/>
                </a:solidFill>
                <a:latin typeface="+mn-lt"/>
                <a:ea typeface="STKaiti"/>
              </a:endParaRPr>
            </a:p>
          </p:txBody>
        </p:sp>
        <p:sp>
          <p:nvSpPr>
            <p:cNvPr id="45" name="Line 21"/>
            <p:cNvSpPr>
              <a:spLocks noChangeShapeType="1"/>
            </p:cNvSpPr>
            <p:nvPr/>
          </p:nvSpPr>
          <p:spPr bwMode="auto">
            <a:xfrm rot="364050" flipV="1">
              <a:off x="1831538" y="2102429"/>
              <a:ext cx="1849590" cy="50210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sp>
        <p:nvSpPr>
          <p:cNvPr id="50" name="LAYOUT HEADER"/>
          <p:cNvSpPr txBox="1">
            <a:spLocks noChangeArrowheads="1"/>
          </p:cNvSpPr>
          <p:nvPr/>
        </p:nvSpPr>
        <p:spPr bwMode="auto">
          <a:xfrm>
            <a:off x="765175" y="2102021"/>
            <a:ext cx="42354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smtClean="0">
                <a:latin typeface="Frutiger 45 Light"/>
                <a:ea typeface="STKaiti"/>
              </a:rPr>
              <a:t>（</a:t>
            </a:r>
            <a:r>
              <a:rPr lang="zh-CN" altLang="en-US" sz="1100" b="0" dirty="0" smtClean="0">
                <a:latin typeface="Frutiger 45 Light"/>
                <a:ea typeface="STKaiti"/>
              </a:rPr>
              <a:t>千户</a:t>
            </a:r>
            <a:r>
              <a:rPr lang="zh-CN" sz="1100" b="0" dirty="0" smtClean="0">
                <a:latin typeface="Frutiger 45 Light"/>
                <a:ea typeface="STKaiti"/>
              </a:rPr>
              <a:t>）</a:t>
            </a:r>
            <a:endParaRPr lang="zh-CN" sz="1100" b="0" dirty="0">
              <a:latin typeface="Frutiger 45 Light"/>
              <a:ea typeface="STKaiti"/>
            </a:endParaRPr>
          </a:p>
        </p:txBody>
      </p:sp>
      <p:graphicFrame>
        <p:nvGraphicFramePr>
          <p:cNvPr id="51" name="Chart 50"/>
          <p:cNvGraphicFramePr>
            <a:graphicFrameLocks/>
          </p:cNvGraphicFramePr>
          <p:nvPr>
            <p:extLst>
              <p:ext uri="{D42A27DB-BD31-4B8C-83A1-F6EECF244321}">
                <p14:modId xmlns:p14="http://schemas.microsoft.com/office/powerpoint/2010/main" val="1900529088"/>
              </p:ext>
            </p:extLst>
          </p:nvPr>
        </p:nvGraphicFramePr>
        <p:xfrm>
          <a:off x="-4672012" y="4273550"/>
          <a:ext cx="4224337" cy="2075688"/>
        </p:xfrm>
        <a:graphic>
          <a:graphicData uri="http://schemas.openxmlformats.org/drawingml/2006/chart">
            <c:chart xmlns:c="http://schemas.openxmlformats.org/drawingml/2006/chart" xmlns:r="http://schemas.openxmlformats.org/officeDocument/2006/relationships" r:id="rId7"/>
          </a:graphicData>
        </a:graphic>
      </p:graphicFrame>
      <p:sp>
        <p:nvSpPr>
          <p:cNvPr id="54" name="LAYOUT HEADER"/>
          <p:cNvSpPr txBox="1">
            <a:spLocks noChangeArrowheads="1"/>
          </p:cNvSpPr>
          <p:nvPr/>
        </p:nvSpPr>
        <p:spPr bwMode="auto">
          <a:xfrm>
            <a:off x="-4672013" y="3773017"/>
            <a:ext cx="4224337"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个人电子银行客户数</a:t>
            </a:r>
            <a:r>
              <a:rPr lang="en-US" altLang="zh-CN" sz="1600" baseline="30000" dirty="0" smtClean="0">
                <a:latin typeface="Frutiger 45 Light"/>
                <a:ea typeface="STKaiti"/>
              </a:rPr>
              <a:t>1</a:t>
            </a:r>
            <a:endParaRPr lang="zh-CN" altLang="en-US" sz="1600" dirty="0">
              <a:solidFill>
                <a:srgbClr val="000000"/>
              </a:solidFill>
              <a:latin typeface="Frutiger 45 Light"/>
              <a:ea typeface="STKaiti"/>
            </a:endParaRPr>
          </a:p>
        </p:txBody>
      </p:sp>
      <p:sp>
        <p:nvSpPr>
          <p:cNvPr id="55" name="LAYOUT HEADER"/>
          <p:cNvSpPr txBox="1">
            <a:spLocks noChangeArrowheads="1"/>
          </p:cNvSpPr>
          <p:nvPr/>
        </p:nvSpPr>
        <p:spPr bwMode="auto">
          <a:xfrm>
            <a:off x="-4683125" y="4066413"/>
            <a:ext cx="4235450"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000" b="0" dirty="0">
                <a:solidFill>
                  <a:srgbClr val="000000"/>
                </a:solidFill>
                <a:latin typeface="Frutiger 45 Light"/>
                <a:ea typeface="STKaiti"/>
              </a:rPr>
              <a:t>（千户）</a:t>
            </a:r>
          </a:p>
        </p:txBody>
      </p:sp>
      <p:sp>
        <p:nvSpPr>
          <p:cNvPr id="47" name="LAYOUT HEADER"/>
          <p:cNvSpPr txBox="1">
            <a:spLocks noChangeArrowheads="1"/>
          </p:cNvSpPr>
          <p:nvPr/>
        </p:nvSpPr>
        <p:spPr bwMode="auto">
          <a:xfrm>
            <a:off x="5238750" y="4208898"/>
            <a:ext cx="420211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100" b="0" dirty="0">
                <a:solidFill>
                  <a:srgbClr val="000000"/>
                </a:solidFill>
                <a:latin typeface="Frutiger 45 Light"/>
                <a:ea typeface="STKaiti"/>
              </a:rPr>
              <a:t>（千户）</a:t>
            </a:r>
          </a:p>
        </p:txBody>
      </p:sp>
      <p:sp>
        <p:nvSpPr>
          <p:cNvPr id="48" name="LAYOUT HEADER"/>
          <p:cNvSpPr txBox="1">
            <a:spLocks noChangeArrowheads="1"/>
          </p:cNvSpPr>
          <p:nvPr/>
        </p:nvSpPr>
        <p:spPr bwMode="auto">
          <a:xfrm>
            <a:off x="5220860" y="3933826"/>
            <a:ext cx="41879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对公线上平台用户数</a:t>
            </a:r>
            <a:r>
              <a:rPr lang="en-US" altLang="zh-CN" sz="1600" baseline="30000" dirty="0" smtClean="0">
                <a:latin typeface="Frutiger 45 Light"/>
                <a:ea typeface="STKaiti"/>
              </a:rPr>
              <a:t>1</a:t>
            </a:r>
            <a:endParaRPr lang="zh-CN" altLang="en-US" sz="1600" dirty="0">
              <a:solidFill>
                <a:srgbClr val="000000"/>
              </a:solidFill>
              <a:latin typeface="Frutiger 45 Light"/>
              <a:ea typeface="STKaiti"/>
            </a:endParaRPr>
          </a:p>
        </p:txBody>
      </p:sp>
      <p:grpSp>
        <p:nvGrpSpPr>
          <p:cNvPr id="75" name="Group 74"/>
          <p:cNvGrpSpPr/>
          <p:nvPr/>
        </p:nvGrpSpPr>
        <p:grpSpPr>
          <a:xfrm rot="251088">
            <a:off x="6590359" y="4419928"/>
            <a:ext cx="1929524" cy="502100"/>
            <a:chOff x="1753254" y="2102429"/>
            <a:chExt cx="1929524" cy="502100"/>
          </a:xfrm>
        </p:grpSpPr>
        <p:sp>
          <p:nvSpPr>
            <p:cNvPr id="76" name="Text Box 20"/>
            <p:cNvSpPr txBox="1">
              <a:spLocks noChangeArrowheads="1"/>
            </p:cNvSpPr>
            <p:nvPr/>
          </p:nvSpPr>
          <p:spPr bwMode="auto">
            <a:xfrm rot="21081156">
              <a:off x="1753254" y="2124582"/>
              <a:ext cx="19295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latin typeface="+mn-lt"/>
                  <a:ea typeface="STKaiti"/>
                </a:rPr>
                <a:t>增</a:t>
              </a:r>
              <a:r>
                <a:rPr lang="zh-CN" altLang="en-US" b="0" dirty="0">
                  <a:solidFill>
                    <a:srgbClr val="000000"/>
                  </a:solidFill>
                  <a:latin typeface="+mn-lt"/>
                  <a:ea typeface="STKaiti"/>
                </a:rPr>
                <a:t>长率</a:t>
              </a:r>
              <a:r>
                <a:rPr lang="en-US" altLang="zh-CN" b="0" dirty="0" smtClean="0">
                  <a:solidFill>
                    <a:srgbClr val="000000"/>
                  </a:solidFill>
                  <a:latin typeface="+mn-lt"/>
                  <a:ea typeface="STKaiti"/>
                </a:rPr>
                <a:t>=</a:t>
              </a:r>
              <a:r>
                <a:rPr lang="en-US" altLang="zh-TW" b="0" dirty="0" smtClean="0">
                  <a:solidFill>
                    <a:srgbClr val="000000"/>
                  </a:solidFill>
                  <a:latin typeface="+mn-lt"/>
                  <a:ea typeface="STKaiti"/>
                </a:rPr>
                <a:t>7.50</a:t>
              </a:r>
              <a:r>
                <a:rPr lang="en-US" altLang="zh-CN" b="0" dirty="0" smtClean="0">
                  <a:solidFill>
                    <a:srgbClr val="000000"/>
                  </a:solidFill>
                  <a:latin typeface="+mn-lt"/>
                  <a:ea typeface="STKaiti"/>
                </a:rPr>
                <a:t>%</a:t>
              </a:r>
              <a:endParaRPr lang="en-US" altLang="zh-CN" b="0" dirty="0">
                <a:solidFill>
                  <a:srgbClr val="000000"/>
                </a:solidFill>
                <a:latin typeface="+mn-lt"/>
                <a:ea typeface="STKaiti"/>
              </a:endParaRPr>
            </a:p>
          </p:txBody>
        </p:sp>
        <p:sp>
          <p:nvSpPr>
            <p:cNvPr id="77" name="Line 21"/>
            <p:cNvSpPr>
              <a:spLocks noChangeShapeType="1"/>
            </p:cNvSpPr>
            <p:nvPr/>
          </p:nvSpPr>
          <p:spPr bwMode="auto">
            <a:xfrm rot="364050" flipV="1">
              <a:off x="1831538" y="2102429"/>
              <a:ext cx="1849590" cy="50210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graphicFrame>
        <p:nvGraphicFramePr>
          <p:cNvPr id="37" name="Chart 36"/>
          <p:cNvGraphicFramePr>
            <a:graphicFrameLocks/>
          </p:cNvGraphicFramePr>
          <p:nvPr>
            <p:extLst>
              <p:ext uri="{D42A27DB-BD31-4B8C-83A1-F6EECF244321}">
                <p14:modId xmlns:p14="http://schemas.microsoft.com/office/powerpoint/2010/main" val="3070964642"/>
              </p:ext>
            </p:extLst>
          </p:nvPr>
        </p:nvGraphicFramePr>
        <p:xfrm>
          <a:off x="10852149" y="2145805"/>
          <a:ext cx="4224528" cy="1883130"/>
        </p:xfrm>
        <a:graphic>
          <a:graphicData uri="http://schemas.openxmlformats.org/drawingml/2006/chart">
            <c:chart xmlns:c="http://schemas.openxmlformats.org/drawingml/2006/chart" xmlns:r="http://schemas.openxmlformats.org/officeDocument/2006/relationships" r:id="rId8"/>
          </a:graphicData>
        </a:graphic>
      </p:graphicFrame>
      <p:sp>
        <p:nvSpPr>
          <p:cNvPr id="38" name="LAYOUT HEADER"/>
          <p:cNvSpPr txBox="1">
            <a:spLocks noChangeArrowheads="1"/>
          </p:cNvSpPr>
          <p:nvPr/>
        </p:nvSpPr>
        <p:spPr bwMode="auto">
          <a:xfrm>
            <a:off x="10852245" y="2064648"/>
            <a:ext cx="4202018"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000" b="0" dirty="0" smtClean="0">
                <a:solidFill>
                  <a:srgbClr val="000000"/>
                </a:solidFill>
                <a:latin typeface="Frutiger 45 Light"/>
                <a:ea typeface="STKaiti"/>
              </a:rPr>
              <a:t>（</a:t>
            </a:r>
            <a:r>
              <a:rPr lang="zh-CN" altLang="en-US" sz="1000" b="0" dirty="0">
                <a:solidFill>
                  <a:srgbClr val="000000"/>
                </a:solidFill>
                <a:latin typeface="Frutiger 45 Light"/>
                <a:ea typeface="STKaiti"/>
              </a:rPr>
              <a:t>百</a:t>
            </a:r>
            <a:r>
              <a:rPr lang="zh-CN" altLang="en-US" sz="1000" b="0" dirty="0" smtClean="0">
                <a:solidFill>
                  <a:srgbClr val="000000"/>
                </a:solidFill>
                <a:latin typeface="Frutiger 45 Light"/>
                <a:ea typeface="STKaiti"/>
              </a:rPr>
              <a:t>万元人</a:t>
            </a:r>
            <a:r>
              <a:rPr lang="zh-CN" altLang="en-US" sz="1000" b="0" dirty="0">
                <a:solidFill>
                  <a:srgbClr val="000000"/>
                </a:solidFill>
                <a:latin typeface="Frutiger 45 Light"/>
                <a:ea typeface="STKaiti"/>
              </a:rPr>
              <a:t>民币</a:t>
            </a:r>
            <a:r>
              <a:rPr lang="zh-CN" altLang="en-US" sz="1000" b="0" dirty="0" smtClean="0">
                <a:solidFill>
                  <a:srgbClr val="000000"/>
                </a:solidFill>
                <a:latin typeface="Frutiger 45 Light"/>
                <a:ea typeface="STKaiti"/>
              </a:rPr>
              <a:t>）</a:t>
            </a:r>
            <a:endParaRPr lang="zh-CN" altLang="en-US" sz="1000" b="0" dirty="0">
              <a:solidFill>
                <a:srgbClr val="000000"/>
              </a:solidFill>
              <a:latin typeface="Frutiger 45 Light"/>
              <a:ea typeface="STKaiti"/>
            </a:endParaRPr>
          </a:p>
        </p:txBody>
      </p:sp>
      <p:sp>
        <p:nvSpPr>
          <p:cNvPr id="39" name="LAYOUT HEADER"/>
          <p:cNvSpPr txBox="1">
            <a:spLocks noChangeArrowheads="1"/>
          </p:cNvSpPr>
          <p:nvPr/>
        </p:nvSpPr>
        <p:spPr bwMode="auto">
          <a:xfrm>
            <a:off x="10852150" y="1779524"/>
            <a:ext cx="4202113"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smtClean="0">
                <a:latin typeface="Frutiger 45 Light"/>
                <a:ea typeface="STKaiti"/>
              </a:rPr>
              <a:t>直销银行客户管理金融资产规模</a:t>
            </a:r>
            <a:r>
              <a:rPr lang="en-US" altLang="zh-CN" sz="1600" baseline="30000" dirty="0" smtClean="0">
                <a:latin typeface="Frutiger 45 Light"/>
                <a:ea typeface="STKaiti"/>
              </a:rPr>
              <a:t>1</a:t>
            </a:r>
            <a:endParaRPr lang="zh-CN" altLang="en-US" sz="1600" dirty="0">
              <a:solidFill>
                <a:srgbClr val="000000"/>
              </a:solidFill>
              <a:latin typeface="Frutiger 45 Light"/>
              <a:ea typeface="STKaiti"/>
            </a:endParaRPr>
          </a:p>
        </p:txBody>
      </p:sp>
      <p:grpSp>
        <p:nvGrpSpPr>
          <p:cNvPr id="40" name="Group 39"/>
          <p:cNvGrpSpPr/>
          <p:nvPr/>
        </p:nvGrpSpPr>
        <p:grpSpPr>
          <a:xfrm rot="167317">
            <a:off x="12146987" y="2386169"/>
            <a:ext cx="1929524" cy="502100"/>
            <a:chOff x="1765057" y="2344750"/>
            <a:chExt cx="1929524" cy="502100"/>
          </a:xfrm>
        </p:grpSpPr>
        <p:sp>
          <p:nvSpPr>
            <p:cNvPr id="42" name="Text Box 20"/>
            <p:cNvSpPr txBox="1">
              <a:spLocks noChangeArrowheads="1"/>
            </p:cNvSpPr>
            <p:nvPr/>
          </p:nvSpPr>
          <p:spPr bwMode="auto">
            <a:xfrm rot="21081156">
              <a:off x="1765057" y="2366904"/>
              <a:ext cx="19295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latin typeface="+mn-lt"/>
                  <a:ea typeface="STKaiti"/>
                </a:rPr>
                <a:t>增</a:t>
              </a:r>
              <a:r>
                <a:rPr lang="zh-CN" altLang="en-US" b="0" dirty="0">
                  <a:solidFill>
                    <a:srgbClr val="000000"/>
                  </a:solidFill>
                  <a:latin typeface="+mn-lt"/>
                  <a:ea typeface="STKaiti"/>
                </a:rPr>
                <a:t>长率</a:t>
              </a:r>
              <a:r>
                <a:rPr lang="en-US" altLang="zh-CN" b="0" dirty="0">
                  <a:solidFill>
                    <a:srgbClr val="000000"/>
                  </a:solidFill>
                  <a:latin typeface="+mn-lt"/>
                  <a:ea typeface="STKaiti"/>
                </a:rPr>
                <a:t>=41.27%</a:t>
              </a:r>
            </a:p>
          </p:txBody>
        </p:sp>
        <p:sp>
          <p:nvSpPr>
            <p:cNvPr id="43" name="Line 21"/>
            <p:cNvSpPr>
              <a:spLocks noChangeShapeType="1"/>
            </p:cNvSpPr>
            <p:nvPr/>
          </p:nvSpPr>
          <p:spPr bwMode="auto">
            <a:xfrm rot="364050" flipV="1">
              <a:off x="1843342" y="2344750"/>
              <a:ext cx="1849590" cy="50210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200" b="1">
                <a:solidFill>
                  <a:srgbClr val="000000"/>
                </a:solidFill>
              </a:endParaRPr>
            </a:p>
          </p:txBody>
        </p:sp>
      </p:grpSp>
      <p:grpSp>
        <p:nvGrpSpPr>
          <p:cNvPr id="7" name="Group 6"/>
          <p:cNvGrpSpPr/>
          <p:nvPr/>
        </p:nvGrpSpPr>
        <p:grpSpPr>
          <a:xfrm>
            <a:off x="-3148176" y="4360380"/>
            <a:ext cx="1710504" cy="397582"/>
            <a:chOff x="2331874" y="4561167"/>
            <a:chExt cx="1710504" cy="397582"/>
          </a:xfrm>
        </p:grpSpPr>
        <p:sp>
          <p:nvSpPr>
            <p:cNvPr id="52" name="Text Box 20"/>
            <p:cNvSpPr txBox="1">
              <a:spLocks noChangeArrowheads="1"/>
            </p:cNvSpPr>
            <p:nvPr/>
          </p:nvSpPr>
          <p:spPr bwMode="auto">
            <a:xfrm rot="21301986">
              <a:off x="2336741" y="4561167"/>
              <a:ext cx="17007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latin typeface="+mn-lt"/>
                  <a:ea typeface="STKaiti"/>
                </a:rPr>
                <a:t>增</a:t>
              </a:r>
              <a:r>
                <a:rPr lang="zh-CN" altLang="en-US" b="0" dirty="0">
                  <a:solidFill>
                    <a:srgbClr val="000000"/>
                  </a:solidFill>
                  <a:latin typeface="+mn-lt"/>
                  <a:ea typeface="STKaiti"/>
                </a:rPr>
                <a:t>长率</a:t>
              </a:r>
              <a:r>
                <a:rPr lang="en-US" altLang="zh-CN" b="0" dirty="0" smtClean="0">
                  <a:solidFill>
                    <a:srgbClr val="000000"/>
                  </a:solidFill>
                  <a:latin typeface="+mn-lt"/>
                  <a:ea typeface="STKaiti"/>
                </a:rPr>
                <a:t>=11.52%</a:t>
              </a:r>
              <a:endParaRPr lang="en-US" altLang="zh-CN" b="0" dirty="0">
                <a:solidFill>
                  <a:srgbClr val="000000"/>
                </a:solidFill>
                <a:latin typeface="+mn-lt"/>
                <a:ea typeface="STKaiti"/>
              </a:endParaRPr>
            </a:p>
          </p:txBody>
        </p:sp>
        <p:sp>
          <p:nvSpPr>
            <p:cNvPr id="53" name="Line 21"/>
            <p:cNvSpPr>
              <a:spLocks noChangeShapeType="1"/>
            </p:cNvSpPr>
            <p:nvPr/>
          </p:nvSpPr>
          <p:spPr bwMode="auto">
            <a:xfrm rot="411112" flipV="1">
              <a:off x="2331874" y="4594180"/>
              <a:ext cx="1710504" cy="364569"/>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200" b="1">
                <a:solidFill>
                  <a:srgbClr val="000000"/>
                </a:solidFill>
              </a:endParaRPr>
            </a:p>
          </p:txBody>
        </p:sp>
      </p:grpSp>
      <p:sp>
        <p:nvSpPr>
          <p:cNvPr id="33" name="LAYOUT HEADER"/>
          <p:cNvSpPr txBox="1">
            <a:spLocks noChangeArrowheads="1"/>
          </p:cNvSpPr>
          <p:nvPr/>
        </p:nvSpPr>
        <p:spPr bwMode="auto">
          <a:xfrm>
            <a:off x="5247656" y="1807661"/>
            <a:ext cx="41879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直销银行管理金融资产</a:t>
            </a:r>
            <a:r>
              <a:rPr lang="en-US" altLang="zh-CN" sz="1600" baseline="30000" dirty="0" smtClean="0">
                <a:latin typeface="Frutiger 45 Light"/>
                <a:ea typeface="STKaiti"/>
              </a:rPr>
              <a:t>1</a:t>
            </a:r>
            <a:endParaRPr lang="zh-CN" altLang="en-US" sz="1600" dirty="0">
              <a:solidFill>
                <a:srgbClr val="000000"/>
              </a:solidFill>
              <a:latin typeface="Frutiger 45 Light"/>
              <a:ea typeface="STKaiti"/>
            </a:endParaRPr>
          </a:p>
        </p:txBody>
      </p:sp>
      <p:sp>
        <p:nvSpPr>
          <p:cNvPr id="35" name="LAYOUT HEADER"/>
          <p:cNvSpPr txBox="1">
            <a:spLocks noChangeArrowheads="1"/>
          </p:cNvSpPr>
          <p:nvPr/>
        </p:nvSpPr>
        <p:spPr bwMode="auto">
          <a:xfrm>
            <a:off x="5210712" y="2102021"/>
            <a:ext cx="42354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smtClean="0">
                <a:latin typeface="Frutiger 45 Light"/>
                <a:ea typeface="STKaiti"/>
              </a:rPr>
              <a:t>（</a:t>
            </a:r>
            <a:r>
              <a:rPr lang="zh-CN" altLang="en-US" sz="1100" b="0" dirty="0">
                <a:latin typeface="Frutiger 45 Light"/>
                <a:ea typeface="STKaiti"/>
              </a:rPr>
              <a:t>百万元人民币</a:t>
            </a:r>
            <a:r>
              <a:rPr lang="zh-CN" sz="1100" b="0" dirty="0" smtClean="0">
                <a:latin typeface="Frutiger 45 Light"/>
                <a:ea typeface="STKaiti"/>
              </a:rPr>
              <a:t>）</a:t>
            </a:r>
            <a:endParaRPr lang="zh-CN" sz="1100" b="0" dirty="0">
              <a:latin typeface="Frutiger 45 Light"/>
              <a:ea typeface="STKaiti"/>
            </a:endParaRPr>
          </a:p>
        </p:txBody>
      </p:sp>
      <p:grpSp>
        <p:nvGrpSpPr>
          <p:cNvPr id="36" name="Group 35"/>
          <p:cNvGrpSpPr/>
          <p:nvPr/>
        </p:nvGrpSpPr>
        <p:grpSpPr>
          <a:xfrm>
            <a:off x="6634193" y="2142581"/>
            <a:ext cx="1929524" cy="502100"/>
            <a:chOff x="1753254" y="2102429"/>
            <a:chExt cx="1929524" cy="502100"/>
          </a:xfrm>
        </p:grpSpPr>
        <p:sp>
          <p:nvSpPr>
            <p:cNvPr id="49" name="Text Box 20"/>
            <p:cNvSpPr txBox="1">
              <a:spLocks noChangeArrowheads="1"/>
            </p:cNvSpPr>
            <p:nvPr/>
          </p:nvSpPr>
          <p:spPr bwMode="auto">
            <a:xfrm rot="21081156">
              <a:off x="1753254" y="2124582"/>
              <a:ext cx="19295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latin typeface="+mn-lt"/>
                  <a:ea typeface="STKaiti"/>
                </a:rPr>
                <a:t>增</a:t>
              </a:r>
              <a:r>
                <a:rPr lang="zh-CN" altLang="en-US" b="0" dirty="0">
                  <a:solidFill>
                    <a:srgbClr val="000000"/>
                  </a:solidFill>
                  <a:latin typeface="+mn-lt"/>
                  <a:ea typeface="STKaiti"/>
                </a:rPr>
                <a:t>长率</a:t>
              </a:r>
              <a:r>
                <a:rPr lang="en-US" altLang="zh-CN" b="0" dirty="0" smtClean="0">
                  <a:solidFill>
                    <a:srgbClr val="000000"/>
                  </a:solidFill>
                  <a:latin typeface="+mn-lt"/>
                  <a:ea typeface="STKaiti"/>
                </a:rPr>
                <a:t>=</a:t>
              </a:r>
              <a:r>
                <a:rPr lang="en-US" altLang="zh-TW" b="0" dirty="0">
                  <a:solidFill>
                    <a:srgbClr val="000000"/>
                  </a:solidFill>
                  <a:latin typeface="+mn-lt"/>
                  <a:ea typeface="STKaiti"/>
                </a:rPr>
                <a:t>7</a:t>
              </a:r>
              <a:r>
                <a:rPr lang="en-US" altLang="zh-CN" b="0" dirty="0" smtClean="0">
                  <a:solidFill>
                    <a:srgbClr val="000000"/>
                  </a:solidFill>
                  <a:latin typeface="+mn-lt"/>
                  <a:ea typeface="STKaiti"/>
                </a:rPr>
                <a:t>.</a:t>
              </a:r>
              <a:r>
                <a:rPr lang="en-US" altLang="zh-TW" b="0" dirty="0" smtClean="0">
                  <a:solidFill>
                    <a:srgbClr val="000000"/>
                  </a:solidFill>
                  <a:latin typeface="+mn-lt"/>
                  <a:ea typeface="STKaiti"/>
                </a:rPr>
                <a:t>4</a:t>
              </a:r>
              <a:r>
                <a:rPr lang="en-US" altLang="zh-CN" b="0" dirty="0" smtClean="0">
                  <a:solidFill>
                    <a:srgbClr val="000000"/>
                  </a:solidFill>
                  <a:latin typeface="+mn-lt"/>
                  <a:ea typeface="STKaiti"/>
                </a:rPr>
                <a:t>7%</a:t>
              </a:r>
              <a:endParaRPr lang="en-US" altLang="zh-CN" b="0" dirty="0">
                <a:solidFill>
                  <a:srgbClr val="000000"/>
                </a:solidFill>
                <a:latin typeface="+mn-lt"/>
                <a:ea typeface="STKaiti"/>
              </a:endParaRPr>
            </a:p>
          </p:txBody>
        </p:sp>
        <p:sp>
          <p:nvSpPr>
            <p:cNvPr id="56" name="Line 21"/>
            <p:cNvSpPr>
              <a:spLocks noChangeShapeType="1"/>
            </p:cNvSpPr>
            <p:nvPr/>
          </p:nvSpPr>
          <p:spPr bwMode="auto">
            <a:xfrm rot="364050" flipV="1">
              <a:off x="1831538" y="2102429"/>
              <a:ext cx="1849590" cy="50210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sp>
        <p:nvSpPr>
          <p:cNvPr id="57" name="LAYOUT HEADER"/>
          <p:cNvSpPr txBox="1">
            <a:spLocks noChangeArrowheads="1"/>
          </p:cNvSpPr>
          <p:nvPr/>
        </p:nvSpPr>
        <p:spPr bwMode="auto">
          <a:xfrm>
            <a:off x="765175" y="3933826"/>
            <a:ext cx="41879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零售线上平台用户数</a:t>
            </a:r>
            <a:r>
              <a:rPr lang="en-US" altLang="zh-CN" sz="1600" baseline="30000" dirty="0" smtClean="0">
                <a:latin typeface="Frutiger 45 Light"/>
                <a:ea typeface="STKaiti"/>
              </a:rPr>
              <a:t>1</a:t>
            </a:r>
            <a:endParaRPr lang="zh-CN" altLang="en-US" sz="1600" dirty="0">
              <a:solidFill>
                <a:srgbClr val="000000"/>
              </a:solidFill>
              <a:latin typeface="Frutiger 45 Light"/>
              <a:ea typeface="STKaiti"/>
            </a:endParaRPr>
          </a:p>
        </p:txBody>
      </p:sp>
      <p:graphicFrame>
        <p:nvGraphicFramePr>
          <p:cNvPr id="58" name="Chart 57"/>
          <p:cNvGraphicFramePr>
            <a:graphicFrameLocks/>
          </p:cNvGraphicFramePr>
          <p:nvPr>
            <p:extLst>
              <p:ext uri="{D42A27DB-BD31-4B8C-83A1-F6EECF244321}">
                <p14:modId xmlns:p14="http://schemas.microsoft.com/office/powerpoint/2010/main" val="1837001293"/>
              </p:ext>
            </p:extLst>
          </p:nvPr>
        </p:nvGraphicFramePr>
        <p:xfrm>
          <a:off x="765175" y="4392022"/>
          <a:ext cx="4223377" cy="1883130"/>
        </p:xfrm>
        <a:graphic>
          <a:graphicData uri="http://schemas.openxmlformats.org/drawingml/2006/chart">
            <c:chart xmlns:c="http://schemas.openxmlformats.org/drawingml/2006/chart" xmlns:r="http://schemas.openxmlformats.org/officeDocument/2006/relationships" r:id="rId9"/>
          </a:graphicData>
        </a:graphic>
      </p:graphicFrame>
      <p:sp>
        <p:nvSpPr>
          <p:cNvPr id="59" name="LAYOUT HEADER"/>
          <p:cNvSpPr txBox="1">
            <a:spLocks noChangeArrowheads="1"/>
          </p:cNvSpPr>
          <p:nvPr/>
        </p:nvSpPr>
        <p:spPr bwMode="auto">
          <a:xfrm>
            <a:off x="765175" y="4208898"/>
            <a:ext cx="42354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smtClean="0">
                <a:latin typeface="Frutiger 45 Light"/>
                <a:ea typeface="STKaiti"/>
              </a:rPr>
              <a:t>（</a:t>
            </a:r>
            <a:r>
              <a:rPr lang="zh-CN" altLang="en-US" sz="1100" b="0" dirty="0">
                <a:latin typeface="Frutiger 45 Light"/>
                <a:ea typeface="STKaiti"/>
              </a:rPr>
              <a:t>千户</a:t>
            </a:r>
            <a:r>
              <a:rPr lang="zh-CN" sz="1100" b="0" dirty="0" smtClean="0">
                <a:latin typeface="Frutiger 45 Light"/>
                <a:ea typeface="STKaiti"/>
              </a:rPr>
              <a:t>）</a:t>
            </a:r>
            <a:endParaRPr lang="zh-CN" sz="1100" b="0" dirty="0">
              <a:latin typeface="Frutiger 45 Light"/>
              <a:ea typeface="STKaiti"/>
            </a:endParaRPr>
          </a:p>
        </p:txBody>
      </p:sp>
      <p:grpSp>
        <p:nvGrpSpPr>
          <p:cNvPr id="60" name="Group 59"/>
          <p:cNvGrpSpPr/>
          <p:nvPr/>
        </p:nvGrpSpPr>
        <p:grpSpPr>
          <a:xfrm rot="369119">
            <a:off x="2140555" y="4473919"/>
            <a:ext cx="1929524" cy="502100"/>
            <a:chOff x="1753254" y="2102429"/>
            <a:chExt cx="1929524" cy="502100"/>
          </a:xfrm>
        </p:grpSpPr>
        <p:sp>
          <p:nvSpPr>
            <p:cNvPr id="61" name="Text Box 20"/>
            <p:cNvSpPr txBox="1">
              <a:spLocks noChangeArrowheads="1"/>
            </p:cNvSpPr>
            <p:nvPr/>
          </p:nvSpPr>
          <p:spPr bwMode="auto">
            <a:xfrm rot="21081156">
              <a:off x="1753254" y="2124582"/>
              <a:ext cx="19295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latin typeface="+mn-lt"/>
                  <a:ea typeface="STKaiti"/>
                </a:rPr>
                <a:t>增</a:t>
              </a:r>
              <a:r>
                <a:rPr lang="zh-CN" altLang="en-US" b="0" dirty="0">
                  <a:solidFill>
                    <a:srgbClr val="000000"/>
                  </a:solidFill>
                  <a:latin typeface="+mn-lt"/>
                  <a:ea typeface="STKaiti"/>
                </a:rPr>
                <a:t>长率</a:t>
              </a:r>
              <a:r>
                <a:rPr lang="en-US" altLang="zh-CN" b="0" dirty="0" smtClean="0">
                  <a:solidFill>
                    <a:srgbClr val="000000"/>
                  </a:solidFill>
                  <a:latin typeface="+mn-lt"/>
                  <a:ea typeface="STKaiti"/>
                </a:rPr>
                <a:t>=</a:t>
              </a:r>
              <a:r>
                <a:rPr lang="en-US" altLang="zh-TW" b="0" dirty="0" smtClean="0">
                  <a:solidFill>
                    <a:srgbClr val="000000"/>
                  </a:solidFill>
                  <a:latin typeface="+mn-lt"/>
                  <a:ea typeface="STKaiti"/>
                </a:rPr>
                <a:t>7.34</a:t>
              </a:r>
              <a:r>
                <a:rPr lang="en-US" altLang="zh-CN" b="0" dirty="0" smtClean="0">
                  <a:solidFill>
                    <a:srgbClr val="000000"/>
                  </a:solidFill>
                  <a:latin typeface="+mn-lt"/>
                  <a:ea typeface="STKaiti"/>
                </a:rPr>
                <a:t>%</a:t>
              </a:r>
              <a:endParaRPr lang="en-US" altLang="zh-CN" b="0" dirty="0">
                <a:solidFill>
                  <a:srgbClr val="000000"/>
                </a:solidFill>
                <a:latin typeface="+mn-lt"/>
                <a:ea typeface="STKaiti"/>
              </a:endParaRPr>
            </a:p>
          </p:txBody>
        </p:sp>
        <p:sp>
          <p:nvSpPr>
            <p:cNvPr id="62" name="Line 21"/>
            <p:cNvSpPr>
              <a:spLocks noChangeShapeType="1"/>
            </p:cNvSpPr>
            <p:nvPr/>
          </p:nvSpPr>
          <p:spPr bwMode="auto">
            <a:xfrm rot="364050" flipV="1">
              <a:off x="1831538" y="2102429"/>
              <a:ext cx="1849590" cy="50210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spTree>
    <p:custDataLst>
      <p:tags r:id="rId1"/>
    </p:custDataLst>
    <p:extLst>
      <p:ext uri="{BB962C8B-B14F-4D97-AF65-F5344CB8AC3E}">
        <p14:creationId xmlns:p14="http://schemas.microsoft.com/office/powerpoint/2010/main" val="419138392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482878895"/>
              </p:ext>
            </p:extLst>
          </p:nvPr>
        </p:nvGraphicFramePr>
        <p:xfrm>
          <a:off x="764635" y="4495704"/>
          <a:ext cx="4154606" cy="19342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Chart 30"/>
          <p:cNvGraphicFramePr>
            <a:graphicFrameLocks/>
          </p:cNvGraphicFramePr>
          <p:nvPr>
            <p:extLst>
              <p:ext uri="{D42A27DB-BD31-4B8C-83A1-F6EECF244321}">
                <p14:modId xmlns:p14="http://schemas.microsoft.com/office/powerpoint/2010/main" val="3819658290"/>
              </p:ext>
            </p:extLst>
          </p:nvPr>
        </p:nvGraphicFramePr>
        <p:xfrm>
          <a:off x="5428527" y="4495704"/>
          <a:ext cx="4012336" cy="193427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64635" y="0"/>
            <a:ext cx="8653463" cy="941388"/>
          </a:xfrm>
        </p:spPr>
        <p:txBody>
          <a:bodyPr/>
          <a:lstStyle/>
          <a:p>
            <a:r>
              <a:rPr lang="zh-CN" altLang="en-US" dirty="0" smtClean="0">
                <a:latin typeface="+mn-lt"/>
              </a:rPr>
              <a:t>全面提</a:t>
            </a:r>
            <a:r>
              <a:rPr lang="zh-CN" altLang="en-US" dirty="0">
                <a:latin typeface="+mn-lt"/>
              </a:rPr>
              <a:t>升国际</a:t>
            </a:r>
            <a:r>
              <a:rPr lang="zh-CN" altLang="en-US" dirty="0" smtClean="0">
                <a:latin typeface="+mn-lt"/>
              </a:rPr>
              <a:t>化战</a:t>
            </a:r>
            <a:r>
              <a:rPr lang="zh-CN" altLang="en-US" dirty="0">
                <a:latin typeface="+mn-lt"/>
              </a:rPr>
              <a:t>略</a:t>
            </a:r>
            <a:r>
              <a:rPr lang="zh-CN" altLang="en-US" dirty="0" smtClean="0">
                <a:latin typeface="+mn-lt"/>
              </a:rPr>
              <a:t>，稳</a:t>
            </a:r>
            <a:r>
              <a:rPr lang="zh-CN" altLang="en-US" dirty="0">
                <a:latin typeface="+mn-lt"/>
              </a:rPr>
              <a:t>步推进海外机构布局</a:t>
            </a:r>
            <a:endParaRPr lang="zh-CN" altLang="en-US" dirty="0"/>
          </a:p>
        </p:txBody>
      </p:sp>
      <p:sp>
        <p:nvSpPr>
          <p:cNvPr id="3" name="Text Box 12"/>
          <p:cNvSpPr txBox="1">
            <a:spLocks noChangeArrowheads="1"/>
          </p:cNvSpPr>
          <p:nvPr/>
        </p:nvSpPr>
        <p:spPr bwMode="auto">
          <a:xfrm>
            <a:off x="776288" y="1047750"/>
            <a:ext cx="86605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ct val="0"/>
              </a:spcBef>
              <a:buFont typeface="Frutiger 55 Roman" pitchFamily="34" charset="0"/>
              <a:buNone/>
            </a:pPr>
            <a:r>
              <a:rPr lang="zh-CN" altLang="en-US" sz="1400" dirty="0">
                <a:solidFill>
                  <a:schemeClr val="accent1"/>
                </a:solidFill>
                <a:ea typeface="STKaiti"/>
              </a:rPr>
              <a:t>面对严峻的市场环境和监管压力，香港分行认真贯彻本公司发展战略，落实改革转型及三年规划实施方案</a:t>
            </a:r>
            <a:r>
              <a:rPr lang="zh-CN" altLang="en-US" sz="1400" dirty="0" smtClean="0">
                <a:solidFill>
                  <a:schemeClr val="accent1"/>
                </a:solidFill>
                <a:ea typeface="STKaiti"/>
              </a:rPr>
              <a:t>，</a:t>
            </a:r>
            <a:r>
              <a:rPr lang="en-US" altLang="zh-CN" sz="1400" dirty="0">
                <a:solidFill>
                  <a:schemeClr val="accent1"/>
                </a:solidFill>
                <a:ea typeface="STKaiti"/>
              </a:rPr>
              <a:t/>
            </a:r>
            <a:br>
              <a:rPr lang="en-US" altLang="zh-CN" sz="1400" dirty="0">
                <a:solidFill>
                  <a:schemeClr val="accent1"/>
                </a:solidFill>
                <a:ea typeface="STKaiti"/>
              </a:rPr>
            </a:br>
            <a:r>
              <a:rPr lang="zh-CN" altLang="en-US" sz="1400" dirty="0" smtClean="0">
                <a:solidFill>
                  <a:schemeClr val="accent1"/>
                </a:solidFill>
                <a:ea typeface="STKaiti"/>
              </a:rPr>
              <a:t>不</a:t>
            </a:r>
            <a:r>
              <a:rPr lang="zh-CN" altLang="en-US" sz="1400" dirty="0">
                <a:solidFill>
                  <a:schemeClr val="accent1"/>
                </a:solidFill>
                <a:ea typeface="STKaiti"/>
              </a:rPr>
              <a:t>断完善公司、金融市场、私人银行及财富管理三大业务，充分发</a:t>
            </a:r>
            <a:r>
              <a:rPr lang="zh-CN" altLang="en-US" sz="1400" dirty="0" smtClean="0">
                <a:solidFill>
                  <a:schemeClr val="accent1"/>
                </a:solidFill>
                <a:ea typeface="STKaiti"/>
              </a:rPr>
              <a:t>挥</a:t>
            </a:r>
            <a:r>
              <a:rPr lang="zh-CN" altLang="en-US" sz="1400" dirty="0">
                <a:solidFill>
                  <a:schemeClr val="accent1"/>
                </a:solidFill>
                <a:ea typeface="STKaiti"/>
              </a:rPr>
              <a:t>其</a:t>
            </a:r>
            <a:r>
              <a:rPr lang="zh-CN" altLang="en-US" sz="1400" dirty="0" smtClean="0">
                <a:solidFill>
                  <a:schemeClr val="accent1"/>
                </a:solidFill>
                <a:ea typeface="STKaiti"/>
              </a:rPr>
              <a:t>海</a:t>
            </a:r>
            <a:r>
              <a:rPr lang="zh-CN" altLang="en-US" sz="1400" dirty="0">
                <a:solidFill>
                  <a:schemeClr val="accent1"/>
                </a:solidFill>
                <a:ea typeface="STKaiti"/>
              </a:rPr>
              <a:t>外业务平台作用</a:t>
            </a:r>
            <a:endParaRPr lang="zh-CN" altLang="en-US" sz="1400" dirty="0">
              <a:solidFill>
                <a:schemeClr val="accent1"/>
              </a:solidFill>
              <a:latin typeface="Frutiger 45 Light"/>
              <a:ea typeface="STKaiti"/>
            </a:endParaRPr>
          </a:p>
        </p:txBody>
      </p:sp>
      <p:sp>
        <p:nvSpPr>
          <p:cNvPr id="38" name="灯片编号占位符 2"/>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244497D0-F524-4CE8-AC3E-3829BACBBFF8}" type="slidenum">
              <a:rPr lang="en-US" altLang="zh-CN" sz="900" b="0">
                <a:latin typeface="Frutiger 45 Light"/>
                <a:ea typeface="STKaiti"/>
                <a:cs typeface="Arial Unicode MS" pitchFamily="34" charset="-122"/>
              </a:rPr>
              <a:pPr algn="r">
                <a:spcBef>
                  <a:spcPct val="0"/>
                </a:spcBef>
              </a:pPr>
              <a:t>14</a:t>
            </a:fld>
            <a:endParaRPr lang="en-US" altLang="zh-CN" sz="900" b="0" dirty="0">
              <a:latin typeface="Frutiger 45 Light"/>
              <a:ea typeface="STKaiti"/>
              <a:cs typeface="Arial Unicode MS" pitchFamily="34" charset="-122"/>
            </a:endParaRPr>
          </a:p>
        </p:txBody>
      </p:sp>
      <p:sp>
        <p:nvSpPr>
          <p:cNvPr id="42" name="TextBox 41"/>
          <p:cNvSpPr txBox="1"/>
          <p:nvPr/>
        </p:nvSpPr>
        <p:spPr>
          <a:xfrm>
            <a:off x="783885" y="1884585"/>
            <a:ext cx="8676228" cy="1554272"/>
          </a:xfrm>
          <a:prstGeom prst="rect">
            <a:avLst/>
          </a:prstGeom>
          <a:noFill/>
        </p:spPr>
        <p:txBody>
          <a:bodyPr wrap="square" lIns="0" tIns="0" rIns="0" bIns="0" rtlCol="0">
            <a:spAutoFit/>
          </a:bodyPr>
          <a:lstStyle/>
          <a:p>
            <a:pPr marL="228600" lvl="2" indent="-225425">
              <a:spcBef>
                <a:spcPts val="300"/>
              </a:spcBef>
              <a:buClr>
                <a:srgbClr val="3783FF"/>
              </a:buClr>
              <a:buFont typeface="Symbol" pitchFamily="18" charset="2"/>
              <a:buChar char="¨"/>
            </a:pPr>
            <a:r>
              <a:rPr lang="zh-CN" altLang="en-US" dirty="0" smtClean="0">
                <a:latin typeface="Frutiger 45 Light"/>
                <a:ea typeface="STKaiti"/>
              </a:rPr>
              <a:t>凭</a:t>
            </a:r>
            <a:r>
              <a:rPr lang="zh-CN" altLang="en-US" dirty="0">
                <a:latin typeface="Frutiger 45 Light"/>
                <a:ea typeface="STKaiti"/>
              </a:rPr>
              <a:t>借与总行跨境联动的优势</a:t>
            </a:r>
            <a:r>
              <a:rPr lang="zh-CN" altLang="en-US" dirty="0" smtClean="0">
                <a:latin typeface="Frutiger 45 Light"/>
                <a:ea typeface="STKaiti"/>
              </a:rPr>
              <a:t>，重</a:t>
            </a:r>
            <a:r>
              <a:rPr lang="zh-CN" altLang="en-US" dirty="0">
                <a:latin typeface="Frutiger 45 Light"/>
                <a:ea typeface="STKaiti"/>
              </a:rPr>
              <a:t>点聚焦“粤港澳大湾区”等战略机遇，为优</a:t>
            </a:r>
            <a:r>
              <a:rPr lang="zh-CN" altLang="en-US" dirty="0" smtClean="0">
                <a:latin typeface="Frutiger 45 Light"/>
                <a:ea typeface="STKaiti"/>
              </a:rPr>
              <a:t>质的</a:t>
            </a:r>
            <a:r>
              <a:rPr lang="zh-CN" altLang="en-US" dirty="0">
                <a:latin typeface="Frutiger 45 Light"/>
                <a:ea typeface="STKaiti"/>
              </a:rPr>
              <a:t>企业客户提供专业的跨境金融解决方案</a:t>
            </a:r>
            <a:r>
              <a:rPr lang="zh-CN" altLang="en-US" b="0" dirty="0">
                <a:latin typeface="Frutiger 45 Light"/>
                <a:ea typeface="STKaiti"/>
              </a:rPr>
              <a:t>。香港分行围绕资本市场，深耕特色业务领域，</a:t>
            </a:r>
            <a:r>
              <a:rPr lang="zh-CN" altLang="en-US" b="0" dirty="0" smtClean="0">
                <a:latin typeface="Frutiger 45 Light"/>
                <a:ea typeface="STKaiti"/>
              </a:rPr>
              <a:t>银团</a:t>
            </a:r>
            <a:r>
              <a:rPr lang="zh-CN" altLang="en-US" b="0" dirty="0">
                <a:latin typeface="Frutiger 45 Light"/>
                <a:ea typeface="STKaiti"/>
              </a:rPr>
              <a:t>贷款、并购贷款、结构性融资等投行类业务实现良好收益，成功推动物美集团、金鹰集</a:t>
            </a:r>
            <a:r>
              <a:rPr lang="zh-CN" altLang="en-US" b="0" dirty="0" smtClean="0">
                <a:latin typeface="Frutiger 45 Light"/>
                <a:ea typeface="STKaiti"/>
              </a:rPr>
              <a:t>团等</a:t>
            </a:r>
            <a:r>
              <a:rPr lang="zh-CN" altLang="en-US" b="0" dirty="0">
                <a:latin typeface="Frutiger 45 Light"/>
                <a:ea typeface="STKaiti"/>
              </a:rPr>
              <a:t>战略客户项目落地，强化了香港分行在资本市场、新经济领域金融服务的专业地</a:t>
            </a:r>
            <a:r>
              <a:rPr lang="zh-CN" altLang="en-US" b="0" dirty="0" smtClean="0">
                <a:latin typeface="Frutiger 45 Light"/>
                <a:ea typeface="STKaiti"/>
              </a:rPr>
              <a:t>位</a:t>
            </a:r>
            <a:endParaRPr lang="zh-CN" altLang="en-US" b="0" dirty="0">
              <a:latin typeface="Frutiger 45 Light"/>
              <a:ea typeface="STKaiti"/>
            </a:endParaRPr>
          </a:p>
          <a:p>
            <a:pPr marL="228600" lvl="2" indent="-225425">
              <a:spcBef>
                <a:spcPts val="300"/>
              </a:spcBef>
              <a:buClr>
                <a:srgbClr val="3783FF"/>
              </a:buClr>
              <a:buFont typeface="Symbol" pitchFamily="18" charset="2"/>
              <a:buChar char="¨"/>
            </a:pPr>
            <a:r>
              <a:rPr lang="zh-CN" altLang="en-US" dirty="0" smtClean="0">
                <a:latin typeface="Frutiger 45 Light"/>
                <a:ea typeface="STKaiti"/>
              </a:rPr>
              <a:t>依</a:t>
            </a:r>
            <a:r>
              <a:rPr lang="zh-CN" altLang="en-US" dirty="0">
                <a:latin typeface="Frutiger 45 Light"/>
                <a:ea typeface="STKaiti"/>
              </a:rPr>
              <a:t>托香港国际金融中心地位，稳步拓展金融市场业务</a:t>
            </a:r>
            <a:r>
              <a:rPr lang="zh-CN" altLang="en-US" dirty="0" smtClean="0">
                <a:latin typeface="Frutiger 45 Light"/>
                <a:ea typeface="STKaiti"/>
              </a:rPr>
              <a:t>。</a:t>
            </a:r>
            <a:r>
              <a:rPr lang="zh-CN" altLang="en-US" b="0" dirty="0" smtClean="0">
                <a:latin typeface="Frutiger 45 Light"/>
                <a:ea typeface="STKaiti"/>
              </a:rPr>
              <a:t>截至</a:t>
            </a:r>
            <a:r>
              <a:rPr lang="en-US" altLang="zh-CN" b="0" dirty="0" smtClean="0">
                <a:latin typeface="Frutiger 45 Light"/>
                <a:ea typeface="STKaiti"/>
              </a:rPr>
              <a:t>2020</a:t>
            </a:r>
            <a:r>
              <a:rPr lang="zh-CN" altLang="en-US" b="0" dirty="0" smtClean="0">
                <a:latin typeface="Frutiger 45 Light"/>
                <a:ea typeface="STKaiti"/>
              </a:rPr>
              <a:t>年</a:t>
            </a:r>
            <a:r>
              <a:rPr lang="en-US" altLang="zh-CN" b="0" dirty="0" smtClean="0">
                <a:latin typeface="Frutiger 45 Light"/>
                <a:ea typeface="STKaiti"/>
              </a:rPr>
              <a:t>6</a:t>
            </a:r>
            <a:r>
              <a:rPr lang="zh-CN" altLang="en-US" b="0" dirty="0" smtClean="0">
                <a:latin typeface="Frutiger 45 Light"/>
                <a:ea typeface="STKaiti"/>
              </a:rPr>
              <a:t>月末，海</a:t>
            </a:r>
            <a:r>
              <a:rPr lang="zh-CN" altLang="en-US" b="0" dirty="0">
                <a:latin typeface="Frutiger 45 Light"/>
                <a:ea typeface="STKaiti"/>
              </a:rPr>
              <a:t>外机构城投类美元债承销规模保持市场排</a:t>
            </a:r>
            <a:r>
              <a:rPr lang="zh-CN" altLang="en-US" b="0" dirty="0" smtClean="0">
                <a:latin typeface="Frutiger 45 Light"/>
                <a:ea typeface="STKaiti"/>
              </a:rPr>
              <a:t>名第</a:t>
            </a:r>
            <a:r>
              <a:rPr lang="zh-CN" altLang="en-US" b="0" dirty="0">
                <a:latin typeface="Frutiger 45 Light"/>
                <a:ea typeface="STKaiti"/>
              </a:rPr>
              <a:t>二位，体现</a:t>
            </a:r>
            <a:r>
              <a:rPr lang="zh-CN" altLang="en-US" b="0" dirty="0" smtClean="0">
                <a:latin typeface="Frutiger 45 Light"/>
                <a:ea typeface="STKaiti"/>
              </a:rPr>
              <a:t>了在</a:t>
            </a:r>
            <a:r>
              <a:rPr lang="zh-CN" altLang="en-US" b="0" dirty="0">
                <a:latin typeface="Frutiger 45 Light"/>
                <a:ea typeface="STKaiti"/>
              </a:rPr>
              <a:t>境外债券市场的影响力和市场地</a:t>
            </a:r>
            <a:r>
              <a:rPr lang="zh-CN" altLang="en-US" b="0" dirty="0" smtClean="0">
                <a:latin typeface="Frutiger 45 Light"/>
                <a:ea typeface="STKaiti"/>
              </a:rPr>
              <a:t>位</a:t>
            </a:r>
            <a:endParaRPr lang="zh-CN" altLang="en-US" b="0" dirty="0">
              <a:latin typeface="Frutiger 45 Light"/>
              <a:ea typeface="STKaiti"/>
            </a:endParaRPr>
          </a:p>
          <a:p>
            <a:pPr marL="228600" lvl="2" indent="-225425">
              <a:spcBef>
                <a:spcPts val="300"/>
              </a:spcBef>
              <a:buClr>
                <a:srgbClr val="3783FF"/>
              </a:buClr>
              <a:buFont typeface="Symbol" pitchFamily="18" charset="2"/>
              <a:buChar char="¨"/>
            </a:pPr>
            <a:r>
              <a:rPr lang="zh-CN" altLang="en-US" dirty="0" smtClean="0">
                <a:latin typeface="Frutiger 45 Light"/>
                <a:ea typeface="STKaiti"/>
              </a:rPr>
              <a:t>个</a:t>
            </a:r>
            <a:r>
              <a:rPr lang="zh-CN" altLang="en-US" dirty="0">
                <a:latin typeface="Frutiger 45 Light"/>
                <a:ea typeface="STKaiti"/>
              </a:rPr>
              <a:t>人业务发展保持平稳增长。</a:t>
            </a:r>
            <a:r>
              <a:rPr lang="zh-CN" altLang="en-US" b="0" dirty="0">
                <a:latin typeface="Frutiger 45 Light"/>
                <a:ea typeface="STKaiti"/>
              </a:rPr>
              <a:t>香港分行个人财富管理业务定位为</a:t>
            </a:r>
            <a:r>
              <a:rPr lang="zh-CN" altLang="en-US" b="0" dirty="0" smtClean="0">
                <a:latin typeface="Frutiger 45 Light"/>
                <a:ea typeface="STKaiti"/>
              </a:rPr>
              <a:t>以网</a:t>
            </a:r>
            <a:r>
              <a:rPr lang="zh-CN" altLang="en-US" b="0" dirty="0">
                <a:latin typeface="Frutiger 45 Light"/>
                <a:ea typeface="STKaiti"/>
              </a:rPr>
              <a:t>上银行及手机银行为载体的互联网轻型银行，以跨境财富管理业务为支点，在跨境中高</a:t>
            </a:r>
            <a:r>
              <a:rPr lang="zh-CN" altLang="en-US" b="0" dirty="0" smtClean="0">
                <a:latin typeface="Frutiger 45 Light"/>
                <a:ea typeface="STKaiti"/>
              </a:rPr>
              <a:t>端个</a:t>
            </a:r>
            <a:r>
              <a:rPr lang="zh-CN" altLang="en-US" b="0" dirty="0">
                <a:latin typeface="Frutiger 45 Light"/>
                <a:ea typeface="STKaiti"/>
              </a:rPr>
              <a:t>人客群中抢占市场，把香港分行打造成本公司中高端客户的获客平台及经营平台，不断提升跨境综合金融服务能力，目前已成为香港市场少数几家拥有线上基金理财平台的中资股</a:t>
            </a:r>
            <a:r>
              <a:rPr lang="zh-CN" altLang="en-US" b="0" dirty="0" smtClean="0">
                <a:latin typeface="Frutiger 45 Light"/>
                <a:ea typeface="STKaiti"/>
              </a:rPr>
              <a:t>份制</a:t>
            </a:r>
            <a:r>
              <a:rPr lang="zh-CN" altLang="en-US" b="0" dirty="0">
                <a:latin typeface="Frutiger 45 Light"/>
                <a:ea typeface="STKaiti"/>
              </a:rPr>
              <a:t>商业银行之</a:t>
            </a:r>
            <a:r>
              <a:rPr lang="zh-CN" altLang="en-US" b="0" dirty="0" smtClean="0">
                <a:latin typeface="Frutiger 45 Light"/>
                <a:ea typeface="STKaiti"/>
              </a:rPr>
              <a:t>一</a:t>
            </a:r>
            <a:endParaRPr lang="zh-CN" altLang="en-US" b="0" dirty="0">
              <a:latin typeface="Frutiger 45 Light"/>
              <a:ea typeface="STKaiti"/>
            </a:endParaRPr>
          </a:p>
        </p:txBody>
      </p:sp>
      <p:sp>
        <p:nvSpPr>
          <p:cNvPr id="28" name="LAYOUT SOURCE"/>
          <p:cNvSpPr txBox="1">
            <a:spLocks noChangeArrowheads="1"/>
          </p:cNvSpPr>
          <p:nvPr/>
        </p:nvSpPr>
        <p:spPr bwMode="auto">
          <a:xfrm>
            <a:off x="780905" y="6653451"/>
            <a:ext cx="8646391"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800" rIns="0" bIns="0" anchor="t">
            <a:spAutoFit/>
          </a:bodyPr>
          <a:lstStyle>
            <a:lvl1pPr marL="822325" indent="-822325"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ts val="600"/>
              </a:spcBef>
            </a:pPr>
            <a:r>
              <a:rPr lang="zh-CN" altLang="en-US" sz="1000" b="0" dirty="0">
                <a:solidFill>
                  <a:srgbClr val="000000"/>
                </a:solidFill>
                <a:latin typeface="Frutiger 45 Light"/>
                <a:ea typeface="STKaiti"/>
              </a:rPr>
              <a:t>资料来源</a:t>
            </a:r>
            <a:r>
              <a:rPr lang="en-US" altLang="zh-CN" sz="1000" b="0" dirty="0">
                <a:solidFill>
                  <a:srgbClr val="000000"/>
                </a:solidFill>
                <a:latin typeface="Frutiger 45 Light"/>
                <a:ea typeface="STKaiti"/>
              </a:rPr>
              <a:t>: 	</a:t>
            </a:r>
            <a:r>
              <a:rPr lang="zh-CN" altLang="en-US" sz="1000" b="0" dirty="0">
                <a:solidFill>
                  <a:srgbClr val="000000"/>
                </a:solidFill>
                <a:latin typeface="Frutiger 45 Light"/>
                <a:ea typeface="STKaiti"/>
              </a:rPr>
              <a:t>公司半年报、公司年报</a:t>
            </a:r>
            <a:endParaRPr lang="zh-CN" altLang="en-US" sz="1000" b="0" dirty="0">
              <a:latin typeface="Frutiger 45 Light"/>
              <a:ea typeface="STKaiti"/>
            </a:endParaRPr>
          </a:p>
        </p:txBody>
      </p:sp>
      <p:sp>
        <p:nvSpPr>
          <p:cNvPr id="23" name="TextBox 22"/>
          <p:cNvSpPr txBox="1"/>
          <p:nvPr/>
        </p:nvSpPr>
        <p:spPr>
          <a:xfrm>
            <a:off x="15535402" y="1672455"/>
            <a:ext cx="3137013" cy="369332"/>
          </a:xfrm>
          <a:prstGeom prst="rect">
            <a:avLst/>
          </a:prstGeom>
          <a:solidFill>
            <a:srgbClr val="92D050"/>
          </a:solidFill>
        </p:spPr>
        <p:txBody>
          <a:bodyPr wrap="square" rtlCol="0">
            <a:spAutoFit/>
          </a:bodyPr>
          <a:lstStyle>
            <a:defPPr>
              <a:defRPr lang="en-US"/>
            </a:defPPr>
            <a:lvl1pPr>
              <a:defRPr sz="1800">
                <a:solidFill>
                  <a:srgbClr val="FF0000"/>
                </a:solidFill>
              </a:defRPr>
            </a:lvl1pPr>
          </a:lstStyle>
          <a:p>
            <a:r>
              <a:rPr lang="zh-CN" altLang="en-US" dirty="0"/>
              <a:t>补充关于新加坡分行</a:t>
            </a:r>
            <a:endParaRPr lang="en-US" altLang="zh-CN" dirty="0"/>
          </a:p>
        </p:txBody>
      </p:sp>
      <p:sp>
        <p:nvSpPr>
          <p:cNvPr id="40" name="LAYOUT HEADER"/>
          <p:cNvSpPr txBox="1">
            <a:spLocks noChangeArrowheads="1"/>
          </p:cNvSpPr>
          <p:nvPr/>
        </p:nvSpPr>
        <p:spPr bwMode="auto">
          <a:xfrm>
            <a:off x="764635" y="1586467"/>
            <a:ext cx="867622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ct val="60000"/>
              </a:spcBef>
            </a:pPr>
            <a:r>
              <a:rPr lang="zh-CN" altLang="en-US" sz="1400" dirty="0">
                <a:solidFill>
                  <a:srgbClr val="000000"/>
                </a:solidFill>
              </a:rPr>
              <a:t>海外平</a:t>
            </a:r>
            <a:r>
              <a:rPr lang="zh-CN" altLang="en-US" sz="1400" dirty="0" smtClean="0">
                <a:solidFill>
                  <a:srgbClr val="000000"/>
                </a:solidFill>
              </a:rPr>
              <a:t>台业务发展稳健，效益持续提升</a:t>
            </a:r>
            <a:endParaRPr lang="zh-CN" altLang="en-US" sz="1400" dirty="0">
              <a:solidFill>
                <a:srgbClr val="000000"/>
              </a:solidFill>
            </a:endParaRPr>
          </a:p>
        </p:txBody>
      </p:sp>
      <p:sp>
        <p:nvSpPr>
          <p:cNvPr id="44" name="LAYOUT HEADER"/>
          <p:cNvSpPr txBox="1">
            <a:spLocks noChangeArrowheads="1"/>
          </p:cNvSpPr>
          <p:nvPr/>
        </p:nvSpPr>
        <p:spPr bwMode="auto">
          <a:xfrm>
            <a:off x="10517714" y="4224492"/>
            <a:ext cx="4187952" cy="25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香港分行</a:t>
            </a:r>
            <a:r>
              <a:rPr lang="en-US" altLang="zh-CN" sz="1600" dirty="0" smtClean="0">
                <a:solidFill>
                  <a:srgbClr val="000000"/>
                </a:solidFill>
                <a:latin typeface="Frutiger 45 Light"/>
                <a:ea typeface="STKaiti"/>
              </a:rPr>
              <a:t>2018</a:t>
            </a:r>
            <a:r>
              <a:rPr lang="zh-CN" altLang="en-US" sz="1600" dirty="0" smtClean="0">
                <a:solidFill>
                  <a:srgbClr val="000000"/>
                </a:solidFill>
                <a:latin typeface="Frutiger 45 Light"/>
                <a:ea typeface="STKaiti"/>
              </a:rPr>
              <a:t>年上半年营</a:t>
            </a:r>
            <a:r>
              <a:rPr lang="zh-CN" altLang="en-US" sz="1600" dirty="0">
                <a:solidFill>
                  <a:srgbClr val="000000"/>
                </a:solidFill>
                <a:latin typeface="Frutiger 45 Light"/>
                <a:ea typeface="STKaiti"/>
              </a:rPr>
              <a:t>业收入划分</a:t>
            </a:r>
          </a:p>
        </p:txBody>
      </p:sp>
      <p:graphicFrame>
        <p:nvGraphicFramePr>
          <p:cNvPr id="19" name="Chart 18"/>
          <p:cNvGraphicFramePr>
            <a:graphicFrameLocks/>
          </p:cNvGraphicFramePr>
          <p:nvPr>
            <p:extLst>
              <p:ext uri="{D42A27DB-BD31-4B8C-83A1-F6EECF244321}">
                <p14:modId xmlns:p14="http://schemas.microsoft.com/office/powerpoint/2010/main" val="3122136085"/>
              </p:ext>
            </p:extLst>
          </p:nvPr>
        </p:nvGraphicFramePr>
        <p:xfrm>
          <a:off x="10463417" y="4754563"/>
          <a:ext cx="4572000" cy="1554480"/>
        </p:xfrm>
        <a:graphic>
          <a:graphicData uri="http://schemas.openxmlformats.org/drawingml/2006/chart">
            <c:chart xmlns:c="http://schemas.openxmlformats.org/drawingml/2006/chart" xmlns:r="http://schemas.openxmlformats.org/officeDocument/2006/relationships" r:id="rId4"/>
          </a:graphicData>
        </a:graphic>
      </p:graphicFrame>
      <p:sp>
        <p:nvSpPr>
          <p:cNvPr id="4" name="AutoShape 4" descr="data:image/jpeg;base64,/9j/4AAQSkZJRgABAQAAAQABAAD/2wBDABcXGRkZGRkZGRkZGRkZGRkZGRkZGRkZGRkZGRkZGRkZGRkZGRkZGRkZGRkZGRkZGRkZGRkZGRkZGRkZGRkZGRn/wQARCAEsAZsDACIAAREAAhEA/8QAtQABAAIDAQEAAAAAAAAAAAAAAAUGAQMEAgcBAQEBAQEBAAAAAAAAAAAAAAABAwIEBRAAAQMBAwQLCwoEBQMFAQAAAAECAwQFERITISIyFBUxQUJRUlNhcXIGIzM0YnOCkZKiskNUY4GTobHC0dJkweLwJCWD0+E1s/FFVXSEw/IRAQACAAMDCAgGAwEAAAAAAAABAgMREgQhMRMUIkFRUmGiMjNCcoKy4vBTYmNxwtIjJJJD/9oADAMAAAERAhEAPwC2AAAAAAAAAAAAAAAAAAAAAAAAAAAAa5Jo4m4pHoxOlbr+pN8Hh1tgISa140vyLFf5TtFv7vhI2S0qt/DSPsJ//TjjXD0V2fEtxjR7y2go7p53a00i9b3L/M1438t3tKTX4NeaT138q+AozZpm6ssidT3J/M6o7Rq2fKq9PLRHffre8Nbmdkt3qz5VvBAQ2wmZJo7t7FHnu+pSYhqIZ0vikR3RuOTraukdRMdTC+FenpV3d72W8AHTMAAAAAAAAAAAAAAAAAAAAAAAAAAAAAAAAAAAAAAAAAAAAAAAAAAAwq75hVREVVVERM965kRCtV9oLMqxQrdHnvdzn9BzacuLTCw7Yk5V4e1buu2stRsd8cFz3peiv3WtXo5a+6V+SWSVyvker3dO91JqoazbDDJO7BExXL7qJxqu8ZTMzxfSph0wozj4rWajKIrluaiqvEiKqlip7Jjbc6dyvdyG5mp1rrKS8cMcSd7Y1nUifidRSevcyvtVI3VjX5aqeyjqn52wSXeUmH48Jt2trOa95n6lvBdEdrHnV+qtfMprqGrb8g/7v1OVzHsW57XNXiciovqUvh4fGx6abWu7SDQtdrn2qV+FRD01zmKjmOVrkz3oqoqFlqLLhkvWJVidnXNnYq9Kb3okDUUs1Ot0jc289M7V+s4msxxerDxsPE3RO/u2++klaS1VzMqdzcSRN1O0n5iea5HIjmqitXOi9HGUMkKKtfTORq3uiXMrd9Olp1W/VLDG2aJzthxlPd/qtwNccjZGtexcTXblxsNXgAAAAAAAAAAAAAAAAAAAAAAAAAAAAAAAAAAAAAAAAAAAAAAAj7RqdjwrhXvj72s6M2t6JJl1Ws2mKxxlGWpWK5Vp4l0W5pHJwl5PU3hEIFvVb1W9Vz8aqp2UVK6qlw58DdKR398ox32l9Wta4NMuER6Vnuion1Tr1vbE3dfvr0N/cWmGKOBiMjajUOCum2FTtZCiMc7QZ+4rLpJHKque9VXPerlVVOs4puyzl5tN9o6U20U9mq9ZuMXpxlExO5TvWoxO5TvWpdfgnNP1PL9S93pxi9OMomJ3Kd61GN/Kd61GvwOafqeX6l7vTjF6caFExv5TvWoxv5TvWo1+BzT9Ty/UvebjQ8vax7Va9GuauZUW5UUo2N/Kd6xjfynesa/A5p1xieX6knXWesN8sN7ot9N1zP1TyiKJyx3vc+WNy4mYNV2f+8xzWjR7HflGJ3p6+w7k/tOZjdqjg2w8Sa3nBvOdo9G3e+pizqxad+B695eqX+S7lfuLWi33Ki3pu9aFCLLZNVlGLC9dOPV8phaT1Sy2rC/9Kx739kyADV4QAAAAAAAAAAAAAAAAAAAAAAAAAAAAAAAAAAAAAAAAAAYKlaU+WqHXLoR6Dfq1l9JfwaWaqkyUEsnJYpSVvVb13Vz/AFmeJPCHt2Sm+156ujVlEVVRES9VuRE41XcLjRU6U0LWXafD7X9JX7KhytSjlTRiTH6W4379L6i1ikdZtd98YccPSsg7b1YPSK8WG29WDtOK8c3b7N6qvxfM6IKaaovyTMSN3VzI1F4r13zp2sq+bT2mkxZCJsX03fWd008cDccrsJYpGWcyxxNoxIxLUpWu62nvWVnayr5v3mjayr5v3mk3tnR8t3sOG2dHy3ew4ZV7ycrtP4XzITayr5tPaaNrKvm09ppN7Z0fLd7DhtnR8t3sOHR7y8rtP4XzITayr5v3mjayr5v3mk3tnR8t3sOMpadJf4RfZcMq95OV2n8Ly2c9mUctO6R8tyK5qNRqL03qSc0LZo3xv4SHtjmvajmqjmrnRUzop7NIiMso4PLe9rX1zut/VRZY3RSPjdrMVf7/ADHummWCaOROCqX9LV1k9RKWzDc+OdE1tB3WmdF9Wj9TSEMZjKcn1MO0YmHEz1102/kvjVRyI5NxU/HcPRHWXLlKViLux3s+pNz7iRNonOIl8q9dNrVnqsAArkAAAAAAAAAAAAAAAAAAAAAAAAAAAAAAAAAAAAAAABE2w/DTI3lyN+4q5YbbXRgTpcv3FeMb8X09ljLCjxtZZLGZhhkkXde+70Wp+qqTRH2Yn+Ei9L4iQNK8IeDGnPEvM975UFberB2nFeLDberB2nfgV4zvxl9DZvVV+L5lqsjxRO278TmtvVg9M6bI8U9N34myvpFqmNRrsL2Kqpfnat+6ineXQyeTVFdpm1pyiLWVEEztPPzkfvDaefnI/eM9Mvby2F36oYEztPPzkfvDaebnI/vGmew5bC79UMCQqbPmpmZRVa9ma/DwevoI8nhLutq3jOs5wnbFkdiliVdHDjToW/8AMWErdi+Gl81+ZCyGtOD5u0+ttl+X5UfacaPpJONtz/Uuf7iol4qExQTJ9FJ8JRznE45vTsc9G0dlk9Yj880fZen3ov8AIsBWLGX/ABL+mH8HFnOqcHm2mMsW3jpAAdsAAAAAAAAAAAAAAAAAAAAAAAAAAAAAAAAAAAAAAAAEDbaZoF6XFfLNbTL6dj+TIidSORU/FEKyY34y+ps0/wCKsdmpb7NX/CRdTviO8ibHfiplbzcjveJY0rwfPxYyxLx+ayCtvVg7TvwK8WK22rk4XXZkc5F6FVM34FdM78ZfQ2b1Vfi+ZKUNelMxY3sVzL1cit1kVd1M+iqEjtxBzcvulaBItMbolbYGHaZtMb5/Msu3EHNyGNuIObk939Stguue1zzbC7Lf9LJtxBzcnu/qdtLWR1WLAjkc27Rddv7+YpxM2L4aXzafEWtpziJZ4uBh1w7WrFs4/MmLQ8Tn7KfEU4uVoeJz9hPiKaMRdj9C3vfxqmrF8NL5r8xZCt2L4aXzX5iyHVHn2n1tvh+VqnXvMvm3/CUYuNoPwUs3ZVntFOOcTjDfY46N57bffzJaxk/xTl4oXfE0tBXbEbpzP8lv4liOqcGG1T/lmOytQAHbzgAAAAAAAAAAAAAAAAAAAAAAAAAAAAAAAAAAAAAAAOSujytNKxEvXDiTtNXEn4FML6vF9RTK2FYKiRl2a/E3pa7Ol3w/UZ4kcJe7Y7+lSfe/t/F22PNgndHzqZu00s5Q2PdG9r2rc5qo5PqUutPM2eNkjeEmdOJ2/wCyow56nG10ytF44T6XvPcsTJmLHI3RId1jxqqq2ZyJxKiKqfWd1dVpSMauHG5y5kvIvbl/MN9tf0LbTwni4wq4+WeH6M+7/Js2m+n90bTN59fZNe3L+Yb7Y25fzDfbOeg2/wBv75Ns2mbz6+yNpm8+vsmvbl/MN9sbcv5hvtjoH+398m2bTfT+6d1HRMpMSo5Xudcl/E1N5EI3bl/MN9tRty/mG+3/AMFzpDm1NqtGm2+PhStoeJz9j8xTiSqrRkqWZPCkbFuxXKqq67Pdf/e4Rpzac5zh6Nnw7YdJi3GbJqxfDS+a/MWQrVi+Gl80nxFie5GNVzluRqKqrxXHdODx7T66Y935ULbUyYY4U48bivHRVTLUTPk5S6PQ1N41RxuleyNu69UanRfvmdpznN7sKvJ4cRPvWWayI8FNjVM8jld1tTMhKmuJiRsaxu4xrWp1IhsNojKIh8vEtrta3bYABXIAAAAAAAAAAAAAAAAAAAAAAAAAAAAAAAAAAAAAAAARFrU2ViyrU04t3pZ/TrEuYVL70XqJMZxlLql5paLR1KESdm1mQfk3r3qT3Hby9XBcYtGkWnkxMTvUird5LuT+0jTHfWfF9Xo41PC/35VgtrUg7TvwK+S9FWswpT1SI+LNgc7Ph6+jku4JNpSUioipDHdx3HWWrfEvPGJyERh3ractWm1fRspoLnsKl5iP1DYVLzEfqGiV53Xu28qmAuewqXmI/UNhUvMR+oaJOd17tvKpgLnsKl5iP1DYVLzEfqGiTnde7byqYC57CpeYj9Q2HS8xH7P6jRJzuvct5UZY0Lm5SZyaLkRjek8WrWIt9NGuZLsqqb6pwP3G2vtBsaLDTqmPVc9NVnZK6ufOvX1iZyjTBh4c4l+WxIy7tf5BO2PTXqtQ9Ny9sfXvu/L7RGUlM+plRiaqXY3clv6uLjGxsbWsalzWojU6hSOuTasXKOTrxn0vd+p7ABq+eAAAAAAAAAAAAAAAAAAAAAAAAAAAAAAAAAAAAAAAAAAAAANcsTJmOY9L2uzdXSnSVGso30r8+eNdR/H0LxKXI1yRskYrHtRzXZlRTm1c/wB22Fizhz21n0qqKd9LXTU1zb8ce7gcu52V3jfWWa+K98KLJHu4d17U6uGhEmW+PB9GJw8au7pwuFPXU892F+F/IfrftU7byhf+TqirKmG5GSuu4naTfUuI71+DzX2Xrpb4bf2XQFZZbFQmsyN3tNNu3LuYT2y64Y82xe7n8VVhMFbdbEy6scbevE79pxy19VLrSr6GgNcdS12XE69MLPPVwQJ3x6dlNYr9XaUk97I74o/ecRiqqreqqq8e6qmDibTO56sPZ6U3z05+/ZDfT08lRIjI07TuS06aSglqFRzkWOLlqm72U/MWeCCOBiMjbd08J3WK1zTG2itM61328tXmmpo6aNGMTpc7hOdxqdIBt4Q+dMzMzMznMgACAAAAAAAAAAAAAAAAAAAAAAAAAAAAAAAAAAAAAAAAAAAAAAAABw1FBBUXq5uB/LYdwJk6raaz0ZylVprKqGX5O6Vvqd6lI58Uka3PY9naRUT1l6PKoi5lRF685xNOyXprtV43WrW/lUMF2dS07taGJfQb+h42DScxGTRPa153XrpZTD01j3rcxrnr5KKq/cXNtJTN+Qj9k3o1G5kRE6kRE+4aO2XM7XHs0/6sqsNmVMlyubkm8b/2ppEzT2bBDcrkyr+N+r7P7iTB3ohhfHxL9e78rCGQDpgAAAAAAAAAAAAAAAAAAAAAAAAAAAAAAAAAAAAAAAAAAAAAAAAAAAAAAAAAAAAAAAAAAAAAAAAAAAAAAAAAAAAAAAAAAAAAAAAAAAAAAAAAAADCqibqom9xXmQBVrTtOrp6p0UTmtY1Gqmiiq69L71vLSUa2/H5OzH8IIS9l2lVVU2SkYxzMLnOkamHDcmbfw6S6JYio9zvh5/NN+ItwJAcezaXKrCszEkbmVqrcl/Feujf5J2ZgBXKq2JaarkhWJj4o1a3dVHrmRVW/SbvrwSxlBtbx+o7TfhBC2wWnRzNxZZrNy9smi5Dds2k+cRe2V2wqaCbLvmjZIrFja3Gl7URUcq5l0b8yFi2FR/NYPsmANm0nziL2xs2k+cRe2NhUfzWD7JhhaOiRFVaanRERV8Gze+oDOzaT5xF7ZA2hbEjJ0ZSuYsbE0nazXu/RpvhqrJmmWHY0TM+g98UeCT++CRVtxRxVTWxMZG3JtW5iI1t9657kCp2gtaOqVsUiZKZenRk7PEvkuJkotjxJLWxXqqZO+VLuUxUuTqL0EZNFTMkEMsy/Jsc7ruT8ym8rlv1KNjZStXSkXG/souZPSUDRT287FdURJhVdaK/R62r+5pYoamKePKwvR7Uv+pbr7lTeUoNJTSVczYo03dZ3BY3fd/Twi8UtHDRxPbEi3ubpv4TswVW0t2rR1+CHDybnFmoalaunbMsaxYuDfff5TVubmPnhdoauGks6mfI75FuFnCeD9kurkRURVRL8yXqmdeg9HzyrrJaubLPVUu1Goq6Db/x4WIsVi2jJUKtPNe57W4mycpvlBMlgVURFVVuRL1XoQj1tSh3NkM4uF+hIqQ9oS0lEjHPo4pMovNxAb9tKD5wz3htpQ/OGe8cMdfZD2+BjZ5GxTmrK+hjY3YtPBJI53DpsLWtTrY3O7yQOeS3J9kY40TIX4Ujdwm363pFloqyOsiykea7RexdZriIs+soqpyQyUkMcy7neo1Y7N1Yr+17ROxtijvZG2Nm+rI0a361RAIG3Kuop5IGwyLHiY43WLVVNU2XLPR7WK1rcyYsS3333b1xwd0fhqfzb/iN/c+5rIKlz3I1qSNzqubVCrKDwx7JExMe16cbVzHsIAAAAAAAAAAAAAAAAAAAAAKv3Qucjqa5ypmeuZVTPemc5rPtKvc5lMzBO5b8OV1kuTPppvXcrE46O6PWpup5HWL4/D1Sf9twVZMdrczS/aO/Qq1qLMtW9ahrGyYW3pGqq1Ew5s6l/KNbfj8nZj+EEM2QtWksuxGxOdgTFlVzYcXRv3k8q2zcqYKTf4TiL7nfDz+ab8RbgS+aTNeyWRki3yNc5HrfeiuvzrfvljsKrqHvWnfjkiRq3P5vycXlEFXeN1HnX/iWHud8HUdtvwkFkKDa3j9R2m/CX4oNreP1Hab8JSEjYsKzwVTMrJDpw6ceZ3yhK7WS/wDuNX7Zw9zzkbHVucqI1HRKqqqI1Euk3VXcJzZlJ85g+1YBTayaqp6iWFtXUOSN2FFWRyLuIu8pJUFLLX0zny1lRrujwYiItJzX1tQ9jke1z0VHNVFaqYUzoqEtZ1bFSWdJpNyuVfgiv0tVvuEHRtBD84k9lpE2xFkZ4osbpMEDW43626d9Hbj8eCrRuFVzSMS5W38pu+nlN945beVFq2KnMt/mU/d5sHx5PNSF2KTYPjyeakLm97WNc9y3NajnOXiaiXqoJeKiZkET5ZF0WJ/49o+e1M76maSZ+69VVE5Ld5qdDUuJ+ZKq2JESNFio2Lme/heVdw/JI+1qSKjfBHFf4JVc52s52LdUhDq7nseyJbnaGT0mlrkc1rHK5Ualzs6r0cZSLLnmgklyECzyPYno9o75aO1a3SqHJGzPoYtH2GfmKK5/e+dEcVRUuayNskrkRGpuqjWpvXrosQ5y/wBmNY2ip8KNTFE1XXb7rt3rIqHpLC3HVT/9KP8AcTtMylic+GnbG10WHKNamri1cXCN8kjImOe9yNY3dW8rNm17NsKjHq1S6Ho6hXK1Fa7o9Sm7TyyFatR9PXPZCyojjkhe5vfdFvtActhzU8OXy742YsCNym/rX7pstuoppooUgkjerXuV2Tu3MO/dvHdZ1nw0zZMvJTzY8PJPVoUVNURd7kgp8np4tAKjO55rdkSuu0mxaK+l+Y4LQkkZX1LmPe12V3b/AMCSsieippZGY345FwZV+jHh/IRVpePVK/SuX8CD1WrO+OllnmWXKRuw3o3QajuhPecYijl2DUvbLhiZJHji5Z7rfFrP8xJ8Ztpv+l13nYQOazpKhtTEynerXPduX6Ct8rgqlx9ATpKFZPj9N2nfA4vxSQABAAAAAAAAAAAAAAAAAAAVbuj1qbqeRVkyRw1sUkjkYxEeiudmRL2KiEr3Rot9Mt2a56X71+bMR9jQ5WsZijR8bWvx4mo5uqvGmG+8Kte2NF85i9ZULWljmrJHxvR7MLNJvZLtsWm+bwfZRlLtljGVsjWNaxuFi4WojWpo8SAhvsOeGCaZZpGx97brdrcLNtjRfOYit2FDFNNNlY2Sd7b4Rqcos+wqP5rT/Yx/oCVEq3NfUzvaqK10jlRUzoqKu6hYu5zwdR22/CQdXTSNqpmMhfdlHYWsYuHCudMKImG4s1iUstNDIszcDpXI5GLrI1Euz8WIgmig2t4/Udpvwl+KDa3j9R2m/CUhL9zzWviq2vRHNcsSKi50VLpMyoTewKP5tF7JC9zrmoypvVE0ot1US/M4seNnLZ7QRQLRYyOtqGMajWNenwiJ8kMLZMjDJE57m4pI0dpXJe3lbh6tRUWuqblv00+FpK0MDamypYcTMpl3OZiXhYYyKUNVQ1D2wzUcMcjtV7U0Hes5reREq25vkW/iRcfeKhiyIvepGq5GqnBW9fJO21amKqnZLEqq3JNRb0VHI5L8y37/AGQNtg+PJ5qQuqoi7pSrB8eTzUhdiksIiJmRLk9SIVLui8PB5p3xFuOCsoIKxWOlx4mX6nJCIDue8PP5pPiLYqXoqdZy0tHBSNVIWXK67E5Vvc76/wApA90EsrJoGskexuTc7Rc7lBUDU08lNK6ORqorV3btF3lNMR1E8Sd7mkY3yXuwkrZMk1RVNhlkWWLC5zo5u+t3PpMRadhUfzWn+xjIKBJNNL4SWR/bdfd9SqZhhmnejIo3Pd0bida6vtF5nioqWKSZ1NT6Deaj+ohKK2dPBUMZk79aNvgwLJTMfHDEyR2ORjG4neV/MoFX41UefkT31PojVRyI5q3tu3T53V+NVHn5PjKQ66WWljfkaukZyco1zsXs/tMSTQRVErNiQvjbI5jdfFu8r+k1VGSfOki5aOJ+FzsUekjrkxI3PhXFdo6W+YppnR1Czshy2FcVzkV2HP8AjcRXHuruXZ/V0G+qjSKeSNFW5qol7tbVTdU033vv43KvVnJeqs6slqZHRwucx6twvvbh1QOSqkY+Cia1yYo4n4/bNkE0bbPq4cffJJI9HoNlp0+xmUcbkZlMi7KYe0dFl08NTS1EcqsY50jWskubi3OCEcVk+P03ad8Di/EJSWPFTTMmyr5HMvw5kRu4vFpE2VAAAAAAAAAAAAAAAAAAAAABrkjZImGRjXt4nIioZZGyPMxjWdlD2ABRrb8fk7Mfwl5KNbfj8nZj+ELDr7nfDz+ab8Rbio9zvh5/NN+ItwJY6TIAQKDa3j9R2m/CX4oNreP1Hab8IWHfYlHT1TZ1mYrlY6NG3PkZcio6/Ue2/cJzamh5p3203+4QNjbMwz7FyN17MeVxeVxE3/nH8H74Gdp7P34F+1mW/wB8ylkUHMu+2m/3Dz/nH8H74/zj+D98IztPZ/ML9rN+8rNr08NNUpHC3AzJtddic7OqrvvVzuIsv+cfwfvlatbZGyE2Tk8pk2+C1d0K22D48nmpC5SsyjHMxOZiTWYukU2wvHk81J/IuwJQ21P8ZV/aDan+Mq/tCZARDbU/xlX9oQFr02xpYm5WSXva+EXyi8FR7ovDweZX41CuGyYEqKrJq+SPvbvBOwu3izbVR/Oqz7YgLB8eTzUhdQShn2PC9NOeqf2pTXtDScuf22f7ZOgI0U0DaaJkLFdhZyygVfjU/n5PjPox85qvG5/PyJ16ahYT1u+LUf8AfAQz3O6tX/pf/oerbje+mo8DHuu5LfIOKmS0LPpppmwswPVvhNcghV8IvaX4j6Ox7EYy97dVu+nEfNs7nXJnVy3daqenNej1jci42qrcOddJP5gT3dC5rpafC5Hd7fqqnKNNnLTOo6qGeWONz3NdHjdh0sOs3hHPT2TWTfJ5Nv0v7SYhsCNPDTPf5MaI0Hgj7OtSSne2Kd6yQX4b11o/+C5tVFRFRb0VD5pK1GySNRLka9zURd1ERVS5fUherJx7Bgyiqq4XXX7uHEuD3LikpIABAAAAAAAAAAAAAAAAAAAADyrk3FVL+tLwPSlZtOy6mpqVmhwYXtbrO1f+CzGMwEPZVnOosb5Ho6SRLrm34WtTrw57yZMGQAMGQBBVVjMqah87pntR6oqsRqX5kRMzr/yk6YA5aSjho2KyFF0lvc5dZ3WdYPKubykv4r0vA9AAARNdZcdZIkrpHsdh6CWMAR1FZtPRrjZifJdhxvJIwAMgAAQVrWdNWPifE5mg1WKj1VN1ehHE6eVc2/dT1oBDWZZa0b1mkkR8mFWaGq38xNmBenGgGQeUci7iov1op6AHOlLTo9ZMjHlFXFjwpixcd/GdB5xNv1k9YHo1yRslY6N6XseitcnWbABGwWXRwPSRka426uN2LCdiQQ5RZsmzKu+Uw6RuMAZAMK5ONPWBHyWZRyyrM+LTculn0XeiSDURqIiJciIiIm4lybyGQAAAAAAAAAAAAAAAAAACgAeb86L6wm+BW7Rr55KnYVI7BpIxz01ldyepvC4R1NsaLB3yeofKvymO653q+JxCN/wtr3y5k2Q5b15Mqrpepxdr0Cq9SUs+VqqSokndFgbk5EVycLgu0m38oiKSN01ctM+abJ45flOQXFKiLLrT4u+4Mat4mlMgh2RaUkWUfH32fTj1tYCyWnTtdSOflJWup4nYML7t7hkPZFPszLLNNP3vDqScpDqq7LyVPNJsupfgjdoOdomO5zcqeuMCMWN22OxMtNk8tgvxriw/D7p22tSrTbHyEk6ukV0eHKLwTR/63/8AZJa2PCWf/wDIIdjjsq0nMclLVO38LJH8F3Iff08J2rq6p7tSmayemwSzf4qoayTvi8rgG61rMy2KogTv3DZzn9ZCRVcsz6KCX5Gqj+NoPGF1gibBGkbXPwt35HYnKUeumklqJalmJIsssbHpfh0E/FyaRbbTn2PSSvv0rsm30iB2BX7CyWGHI5p/pdwpCy0U6VFNFNvuYmLtcI6isdz9R4Wmcv0jE+5xZwit27Dk2NqWSSte57WK1HqjMOFdxE3FN9iwpkG1LpJXSSYmXOeqsw4uT+bEO6DxRnn/AMpxWfZuyKVkuyqiPFwI10UCuS1o1pqlrY5psMjUeuKRVVHK5UW5Uw5jrtCjbTUbJ45qjH3vWl/v4iPtOl2LPGzKyS4mt8J2idtnPZreuEHY8WHDii2S6SV0jlfHc597MKL+Jqtqnybo52Syty0zWPbjXD6J1WCqbC/1Xnm21TDSR8PZIEpTQNposm1z3pfixSOxOKXaEsk1RNUMxZLKpE1ycpu4W60Z9j0cr+HhybO04r7KG0NhZPDDknd/+lAsdFPsmmilv1m6fa4RVbWg2LOzJyS6bcem9eUdnc/UaUtNf9Kau6DxmHzX5lA3VtBHBSbKgkljexsblTKOVHYrr93Svv0vyndYlVLUQSJMqvdE5rUfym9PS0hLSStjZC2aZZYHtbgwphbuaruyWOyVp9is2OmHnG8LKARlbWT1NZsGmfk248D3/wB/CdjrHp8GvNlbvC5RfhIKnXY1rd9+cPavp3pi94uwFToa2opKvYdQ9Xx5TJ6XA/oPNrwyRVLEgfMrpmukVuO/SvXV6DTXNy9rqyPnYvda3F+4mK3/AKrQdhxBqsm08qiU1Q7vnyb+c/rNFTSNZX0sGWqMnPix99PVrWaqKtXTJn1pI2/9xt3vN9I46Orkqq6gymvFiZj5ei64okLVrn0bY6SncuPBpSazsP73G2nslrmNfVyzSSuTEvfHNwX72bSvb2iIttro6/KXa7Y3t9EtUuUnga6lmbHjwvx4ceiBENpKilr6ZGSTyUrlduq5zY9Hh3aPZxYSxFQZWWi+s2HshmPKOjx4G8HdLa1FREvW9bkvXjCPQAAAAAAAAAAAADC7mbrPN65s6LnRM33npdy76jCovQm4oDF0Lx76GM+e9dz8LkCotypx9a75m5c/T+lwGL97e3OkZ1S76+JVFy/2q3r9ZlEXNmuu+veuA4Kuhhq88rO+NzI9uJM3Et26hqipqmFrmNqu97kaK1y4ES5Lr1XFdu8LfJS5f7VUMK1ejj39914ERBQSQ5d8c9082FMq5uJW77syrnxLd2TljsaoilyzKxMpe7SyXK9MsKNu/E9gR1ZS1FRC2HZGT0cM3e/CnBTWVVUuLI1rdL6H+ssAAra2NUZbZGzEyuLHjyXC6sZuns2rnWN0lb4JdDvPCJ4AaIGSMja2aTKyJuyYcN+fi6iOqLKjlqoqqN2Tc2Rkkn0mEmABC11nVFY/xpMk12JkeT1TrSCr2Pk9lJlsXhskmrycB3gCtRWLPFIk0dYjJEVc6RLv7ubHh0ixsRUa1HLe67OvGegBD2hZ89a7xlGQpc5seTv0kS69VvbebLPop6PQdUpLDc7DHk8Okq63CcSgArtTY9RUyZSSrb9lwfbJOKlfsd9PVSpUI7Rvw4LmXIib+61dLEd4ArrbHngc5aStdE129h/TR9066azcEraipnfUzN1Vdma1eNEVXEuAIWus6orH56pGRIqOZFk70atyIt63tvz3+s62wVex3R7KTLX6MuSTRbycJ3gCtR2LPHJlmViNkvxYkiXdXdzY8Nzj1UWPU1L0fNWNe5Ew35G671PLGAIxlC90D6ermSobo4NDBk8Jww2TUUsivpqzB2oywgCLrLMirEa56qya7wrE1vRNLKO0WsyWz0wbzsl3zCTQAjqKzoaRVfnkmdfilfrHJPZtVLUJUbMRHMVcl3rUbfqk4ANcbXpGxsj8o9G6b7rsTt/N5RGJZUbK1lXE7A1qq50WHhYeD8RLgDkq6OGsZglTsu4TSMis2sp/F67vfIyf9+6TwAhqWykiqNlSzOlmxOf6TiZAAAAAAAAAAAAAAAAAAAAAAAAAAAAAAAAAAAAAAAAAAAAAAAAAAAAAAAAAAAAAAAAAAAAAAAAAAAAAAAAAA//Z"/>
          <p:cNvSpPr>
            <a:spLocks noChangeAspect="1" noChangeArrowheads="1"/>
          </p:cNvSpPr>
          <p:nvPr/>
        </p:nvSpPr>
        <p:spPr bwMode="auto">
          <a:xfrm>
            <a:off x="444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BDABsbGxsbGxsdHR0dHR0dHR0dHR0dHR0dHR0dHR0dHR0dHR0dHR0dHR0dHR0dHR0dHR0dHR0dHR0dHR0dHR0dHR3/wQARCAEsASwDACIAAREAAhEA/8QAlgABAAIDAQEAAAAAAAAAAAAAAAUGAQMEAgcQAAEDAQMFCA0KBAYDAQAAAAIAAQMEBRESEyEiMTIUFUFCUVJhYiM0U3Fyc4GCkZKistIzVGOTobHBwtHwQ6PT4hY1VYOz4SRE8sMRAQACAQEEBgoCAwEAAAAAAAABAgMRBBIxUiEiMkJichMUQVFhgpKiwtIzcUOhsvD/2gAMAwAAAQECAQA/ALMiIgIiICIiAiIgIiICIiAiIgIiICIiAiIgIiICIiAiIgIiICIiAiIgIiICIiAiIgIiICIiAiIgIiICIiAiIgIiICIiAiIgIiICIiAiIgIiICIiAiIgIiICIiAiIgIiICIiAiIgIiICIiAiIgIiICIsIMrCwRCLO5Ows2t34FET2qA3jCON+eV+D9fdWJnR7pjvknSldUxey1HPCG1KA+cyq8tXUTPpSFdzR0Rboub8y514nJ7odlNht37aeXrLS9fSN/GHyMT/AHMstX0j/wAYfLib72VVRY9JPubPUcfPbX5VxCaI9iQC8EmdbFSs/l9Fy6oq2phuukcm5p6TP6c7essxk+DXfYbR2LVnzdVa1lRNPakclwytky52sH8utvO9ZSjEzszs97PwtnZ2XuJieDjvjvjnS9dJekRFl4EREBERAREQEREBERAREQEREBERAREQEREBERAREQYXPUVEdODkb+CLayfkZep5ggjKQ9Tam4SfgZlVp55KiRzN8/FHgFuRl5tbd/t0bPgnNPT0UjtW/Gr3U1ctSWk9w8UG1M3Tyv0rQAHIWEBci6q6KWkkqSzaINtHwN0NyurJBTRU44Yx879Vris26Z4O3Jnx7PHo8dazaPpr5kPDZRlc8xsDc0c5eV9Te0pGOzqUP4ePw3d13LK2RWI9jgvtGW/G1ojlr1atDU8HBFG3mo9NAWuKP1RW5L16at63Nb6rOCSzaU+I4eA6jZrLlC94iaRubsm34P7KsSwvM1ifY3U2jLTha0xy26ylkJC7sTOLtrZ2udvIuulrZKd2bOUfCD8DcovwP0bKn6ikiqGfE1xcU2zE36t0Eq3UU8lOeE28EuAu909C1zWa9MO7HmxbTXcvXS3L+tlphmCYGMHvZ/s8nA62qp0tSdNIxNnF9sec36811aIpBlATB7xJr2f8O+tlbb39uHPgnDb31ns2/G3ibURF6aBERAREQEREBERAREQEREBERAREQEREBERAWFlcNfNkacrn0j0B8qxM6avVaza1axxm26ha+peeZxF+xx3sPIT8JfgPVWmlpyqZWBtXHLmt/cudWihp2p4WvbTO4j9Gz5rLVEb1pmeCUy3jZsNaU7U9Wv5WdMUQRAIA2ERb09L8rrasLK3Inj/YsOjqDr6/FfDC+bjm3uj+ZYmdGzHjtltu1jzW5Svr8V8ML8uM/wAo9HOXuzKiUr4ivIAbb5nUv91RdPTnUFm0QHbPgFluqKkMDU9PowjtFwyvyu/J7y1xM9p3Ww03YwY6627Vr8vit4vCs6youzppTifK7I5gkJ9rq+b/AGqTWyJR96zS1q8dGVongCeNwNtfDzXW9YWWImYnonSYU+eEoJCjL99Zd9m1TxyZEn0JH0eQT/u965d9pU+VhygtpxXv0uHGb8fIq4zuzs7Zn4OVnbU60z1bfBK0tG1YJrbtR2vN3bLqsrmpZsvBHJ0aXhLpW5FTE1mY9sCIiMCIiAiIgIiICIiAiIgIiICIiAiIgIiIMKv2tJimCPgAb375f9M3pVgVTrSxVU78hYfILMP4Lxeeh17HXeza8tbW/F6oYmmqY2fOw3mXeHV9tytSqVNUnTERAIu5NdpX5mvvzXOuzfao5kfoL9V5paIj4t+04M2XJrWK7sV3a9ZYUVe32qOZGtUto1EoOGiF/MXrfq542PNrHRWI8zpr69yvhhfNqM24eURfk5zqPp6c6g82iA5zN9QN3+VKenKoK5tEBzmb5mFv16FuqKgcG56fRhHW/DK/KT8nvLxx61uHK7K19HHosMdfv35fFbxctSoqAw7np9GEdou69bve8lLStKzyyvggDORPmxXcDdHOdKWlaW+WV8MAXuRPmxXcVujpXmqqnmujjbBAGYQ/MX5U+Nvlqe/Dinp/y5f+vmt9rNVVvNdHHoQhdhFs1/W+FS9FNJko2qHYSJ+xYn05BZv3n4yiIoghBp521/Iw6sfWL6Nc0k0ksjyG+l7vg8jCs70x0z9LzbDXLHo8caVr3+a3LXm8VlxRVZrQq2Zmyvsg7+m5Z3xrO6+wC9ekhz+pZvfT6rfqs7sztc+p7/KyqNRHkZpI+DF/8rdvjV919kP0XNLKcx45HxE7NnuZr2bVmZebWi0OjZsGXDeZtNd2a92yXsiT5WLvH+V/wU2qzZhYaoG5wmP2X/grMvdJ6sOTa67ua3i3bMoiL05hERAREQEREBERAREQEREBERAREQEREGFUKj5efxpq3qpVY4amdvpCfyFpfiteThDu2H+S/l/IgKlZny4SE9+jgK5ma7hz8q347O7jP67fEueAIDxZaUorrsNw4sXL+C6MjQfOj+qXmNdOFXTfc37azn18O9u/LumOzu4z+u36pjs7uM/rt+qZGg+dH9UmRoPnR/VLPT4HnXH79p+94mqRKNoYBeOHh55v1uhZpaVpL5ZXwQBtE+bFdydHSvYw2ezs71JkzaxyZNe3JezZlrqqp5nyYaEAXYQ1X9b/AKWOHTM6+FmNZj0eKtqxPbvetq2+7tWKqqea6ONsEAbIavOL8rcVIowhBp528TFz+Qz+j95ddBQY7ppm0eID8brF0dHGXbXUTTjjD5UW9dm4vQ/NdZisz1vtarZsVJrhrOlO/eve/wDd6yvyynMbmb3u/wBnIzNwMtSyQuLuzs7Ozuzs+Z2fkWFrn/bvrEREbvZ7u6IiI9CIiDsoe24PCf3XVqVXs4cVXH0Yi9m78VaFux8ETtv80fClfyZREXtxiIiAiIgIiICIiAiIgIiICIiAiIgIiIMKt2pHhqcXdBb4VZVF2pDlIMo2uJ7/ADX2vV1rzaNay6NmvuZqT7J6v1IGGLLSDHiYXJ7md87X3Xsykt6Je6h6CUUJOJMTZnF2dn5HZ72Vup5hniCRuFmvbkJtbeleKRE668XZteTLims0tpWfD3kNvRL3UPQSb0S91D0Ep9F73HJ63n5vtqgN6Je6h6CW+nstgkYpSE2HOwszszv1r9bdCmFlIpVi21ZrRMb3R5a1YuRZRenOj6qgjqCY73A+EhZnxN0ty9K5d5w7sXqt+qmkWN2J9jbXPlrERW9oiELvOHdi9VN5w7sXqqaWFjdq9es5+e32/qht6PpvZUNKIhIYi+IRJxYtV92Z39N6s9ZO0EBFxn0Q5Xd21+brVVWu8RGkRHS7dktlyb172tNY6tUvZMd8kknAIsLd8nvf7G+1T64LPhyVON+Yj0y6L9Tei5d62VjSIcOe+/lvPs3t2vyiIi9NIiIgIiICIiAiIgIiICIiAiIgIiICIiAvJCxM4vqdn+5ekQVCpgenmKP1esPL+C6aCq3PJgN+xm7Z+aXO73OUxW0rVMebNIN7g/L1X6CVYIXEnEmdnF3Z2fM7O3AtMxNZ1jglcV67Thml560dr8bLmzs7dH2OvSr1DX5K6KZ+x5mE+Z/b7qnxJiZnZ2dnW2J1R2XFfFbdtHlt3bPSIiy1iIiAiIgLyRMLORPczNnvWDMYxxG7CPK7qu1tc9Q7hHeMXv8A75Fibbrbiw2zW0iOjvW5WqtqXqZfoxzB8XnJRU71EzX7AXEfI7cA+c/s3rmjjOU2AGxET5m/F+hWmlpxpomBtfGLnF+9laqxvTrPB358ldnxRjp2pru/tZ0ssoi3IsREQEREBERAREQEREBERAREQEREBERAREQEREGFHVtCNQ2MLhlZtepjbkL8rqSWFiY1eqXtS0WrOkwphgcZOBjhJuD98C6Kesmp30XxBzM6sVRSxVDXGOfgJtoe9+ig57OnivcGyodXa9VaprNeCSptGLPXcyxWJ8XZ+WyUhtKnkuYnyRchbL94tXrYV3iQk14kxN0Oz/cqY7Oz3Z2duXM7eRehMx2SIfBdZjJ74eb7DWenHbTzdav1LmiqTVdS38aT1r/vWCqqktc0l3hO33LPpI9zV6jk5qfcthSADXkQi3KTszfao6a04Y72jvlLozAz+E+vzVXiIie8icn6zu7/AGozOT3Mzk78DM7u/kZYnJPshtpsVK9OS2v21b56qWoe+Qs3ADZhbycL9JLXFFJMbBGOIv36GXfT2ZNJc8vYg5NZu3e4POU5DTxwDhjFm5X4SSKzbplnJtOPDXcxRWZ8PZr+zRR0YUw86Qto/wAo8je8u1ZRbYjRHWtN5m1p1mRERHkREQEREBERAREQEREBERAREQEREBERAREQEREBERAWFlEGiSnhm+UjEvIuI7Kpy2XMO8SlFhY0h7rkyU7NrR8yFexx4Jn8oM/4rLWOPDMXkBm/FTKLG7X3NnrOfnt9v6o0LLph2sZ+EVzegWFdscEUTXRgI95mZ38utbkWYiI9jXbJkv2rWn5mFlEWXgREQEREBERAREQEREBERAREQEREBEUBWWydLUyQNAJsF2k5uzveLFqwkgn1hU6ptqpnYcnfT4deAr8V+rO7DmFc8dp1gmJFPIYsTOQYrsTM9+F3uK5iQXpFV/8AEJ/Nv5if4hP5t/MQWhFV/wDEJ/Nv5iy1vyE7M1MLu7szdkfl8FBZ0XgHJxFyZmJxbEzPezPdnZn4c6g7YqaulOIoZXCM2cX0Q2x9baQT6Kp2falSdXFHPK5xyaGyG0+ypS15qmnhjlgkcLjwnojxtnaQTCKl09rVjTRZWZyjxjjHCGzfnzsN+i2dXNBlFEWxVnTU45I8Ekh7XII7Sr8NdaE0scTVMmmYoLusI2Zm4brs7636XUdaFUdOAtHmM77i14WbW93LnSZ0eqVm9orXjKRWVWIbQqAkbGbmN7YhJSlqTywUZSwlgPEHvLEWiz3lw3wzEW9vKk0VF31tD5wXqh8Kb62h84L1Q+FZal6RUXfW0PnBeqHwr2FpWlIYgE5YjLmh8KC7otcYkMYCZOZMLMRPczk92d7mzNnXBaEVYQZSkmMSHaizXG3V6yCTRUZrUrwJr5ydxfOJMNzuz5xJrvIrVQ10dbHibRka7KR8IvytyiXFdB3IqPNaFaM0wtUSszSmzNi66slkTSTUmOUyMsofCglUVctK13B3gpS0mfTlbi9QOB+so+lqbUq5WjjnPrFo4Q8JBc0WqECjARKQpSbWZ6yf7ruhbUBERAREQFB2hZ9J2esmOVnw34RIGZ3ZmERzxk+k9zbSnFWLeqtIKUfGSd/iD5qCuKyUdixTU8cs5SiZtiwg4tovs8UnvuzqEo445KiMZjEIr8RkTszYR1j5yujV1EzXbphubrigiCsyyQJxKrISF9ISniv73ya2R2NZ0zXxTyyM2a8JYyb/AI1X64hOrqCF2ISlJxJtT9Km7EqaeGnlysoR9l45IOneGj59R64f01thsakglCUSlIgfELGQON7andmjHZ17S6930XzmH1xTd9F85h9cUHWou14MtRSOzXlF2RvN2vZvUmJMTMQvovnZCFjEh5zYUHzgScCEm1i7E3fvzK8zC1dZ5fTQ4x8Pi+0qsdlVomTDARCxOwkzjcTM9zO2fjMrLZQVEVLkp48GTLR8BBSVfLOny9HAd/Fweoq3V2XVbpmyMJFHjch2dRKWseKqpwminiLXjBBFW5NlKto+LCLD5xbSWHDlKt5LvkQ9peZrMtGaWSXItpn3QFO2TRyUkB5UcMhne+rZ4vQglVx1tK1VGzX4TF9F/wBegl2KEtC1pKOfIjEJ6AltJMM1tNbRas6TDxDZcmUZ5SHAztmHO5fYOZTZxxmGGQRIeET2VXYrdlkljjyANjMA2yfMRKdq+1ajxMnuLEREcHvJlvlmJvOujxueh7lTerGou2YII6RijijB8qGkAC2ti5G1Kq3urVa3+Vwd+D/jdZa0BQiJVlMJMxC8os4kzOztyOz61dxpacCYhgiEm1EMYM/pZlRqOQIquCQ3wgEgkRZ3uZtb5lb99qDu/sH8KCSUHadpTUU0ccYRkxR43x4ud4Sm2dnZn7zqDtSqpoJoxmpAqCeO/ET7LYtlBBSVwzG8klJTEZbWaX+qkVoNAeUipacC53Zv6vvLq3xoP9Nj9lN8aD/TY/ZQQ5k5mZ5rzJy9Zd1PaUtPTvTiEZR6W1jxaXgkuE3YjImbCzk7sPALO97D5rZl30tXSwxYJaMJyxO+MnHh4ucS2UGrdUXzKm/n/wBZdUNrSU44YaenD6xbN8aD/TY/ZTfGg/02P2EFopilkgjOZhGQhYiEWe4b9TZ3J77trrLoWinlKaGOQgyeMWLBzf8A6W9AREQEREBVe0rNq6irklijxAWDPjDmK0LCCk7z2h3FvrA+JN57Q7i31gfEu607UnjqXip5XAY2wlcwPiPzmLZXuyqmuq6jsk5FDGOI9ENLmjsoK9JGcUhxm1xA7iWrWuinoamqFzhBiESwu+IRue5nuzuPA7LNodu1XjS+9TNktLvfVZEsEuU0PCyaCN3ntDuLfWB8S3U9jVeWjy0bDFi09MFz762gz3PUFf4IX+6rXZ9Tuqljk4+xJ4aDtZmZmZui5u8qnaddVw1s0cc5gGho/wC2Ktq0HTwG7kcMRE+sijB39LtfqQUrfOv+cyfYm+df85k+xSclqUQGY7giLCWH+Hpfy1J0JU1bGUm44Y9LmB8KCs751/zmT2U3zr/nMium5KX5vB9UC0zwU0MMkm5YTwDjw5MOKgqO+df85kXuKutGaQIwqJMRlh/7XdvtR/6dF/L/AKanqUaaWOKoigiByHE2EAxC7tc7Xs2sdSDqjFxARcnK4WbEWsusoK26SPJHVaWV7GHtKwKJtrtCTw4/fQVKl7Zp/HRe+yvVX2rU+Jk9xUWl7Zp/HRf8jK9VfatT4mT3EHz5Wq1v8rg78CqqtVrf5XB34EFZhiKaUIg2jJhHyqepLFnjqIznyeTB8WES2n4vN85RNn9vUvjRV+QYXHU0FLVGxzg5EI4dsxzX9VdiibQKo+SCpp6YSbjyYZT7yCMrY7IpNDJZWbmZWT29JQD3O7uzMzO75mvuZuRr3J1KPZjP/wC9R/W3u6kKGjoKcspPU08snjAwAg4aWx56iN5D7Do9jxNt/CPtKOnp5aaR45QcSbVyE3VfU7K9bspPnEH1oLRUHZ1VG8cs0Bf7oIKhSyUoldUwvID8YTMTD0YWJWaCzbLmEZIgxj40/iUMdmR4nyddSYOvJcX5ltp6WWlPHDaNIP8Au6JILazM3e+5ZWqJzIBeTBidmvwO7g/I4u7C9xLagIiICIiAuStqGpaaSXhZrg8Mtn7fZXWqnblVlJhpxfRi0j6TJszeaP4oIIncncn1k979L3q72XStS0oXt2STsknnNsqs2VS7pqwva+OPsh9PNHziUrbVTUU8sGRlOPsZPov1kEJaHbtV40vvU/YHa03jvyCoaloam0JMo+y5dkmP97St1LSxUkTRxM92sid73IrrnJ/RxUFRtWn3PWHm0Jeyj5217S67CqcnOcBPozNiHwxb4VJ23TZamyo7cD4vM46qkRSRSBILPiAmLUg+irjr5tz0k8nDguHwi0R+1b4ZBmijkHjjiUFb0r4IYGv0ieQrr9Q5hZ/L9yCrq+2fDkKSCPhwYi8I9pU2hp3nqoI3Z8Lmzlme7COkX2Nd5VfkGVh2Z2duh1lEHzypheColifiG7N0tfeL+i5WWwZsdPJDfniO/wAw/wC5cFuwONRHMLPdIFxXZ9IM2fzXb0LRY8pQ1oM97DKLxvmds75x+1mbyoLoom2u0JPDj99Sqi7ZFyoJGZnJ8UeZmv46Co0vbNP46L32V6q+1anxMnuKhMEouzsEjOzs7Owkzs7Z2dnuzOpuqhqI7Mp8ZTHLJLjPSMn+TLQ81BAK1Wt/lcHfgVYyUvc5PUP9F7cah2ucZnbNmdjdm8joN1n9vUvjRV9Xzpo5mdnaORn8E/0XXSw1NRPHE7zCJE2ItNtDjIL2oK1bOqKyWM4sGjHh0i6ymxZhZmbMzMzN5GuZcNfXBRx6scpX4A+LqoKlVUEtGw5YotLZES0rv0XEt00k08hSSYiMn5ODo6B5FP2XZWzUVA8hRxF75/lbziQR8Vj1ksYyMwCxNmYywl0cHGXveKt+h9d/hUrbNRUU+58hIQYseLCoLfK0e7y+qPwoNk1kVcERynksIDiLTUWu066vmF4zlkMT0cOH+1TNnWOzYZqpvBh/qfAgn4PkYvFB7jLasMzM3R9yygIiICIiAvOAeaN/eZ3dcloGcdFUGBOJiF4k2ttLWuV6esjhaaGrlkPBjyU2AgPR2eL5qCVYRbgb0I4i+tm9DKNkrn3AFTGzY5MIAP0plh9l8XhXLy9HVDG8jVs+6MOLi5Eiu2MnqwoJVmZtWb7FlRElWctlHUA+Tkwe3jXmGom3JVxyH/5FNGen4QYopEEwlzcijJKqSGggk/jShCAeMkRqGow4t3VGW745L6pBJpcy4KoaoacJIz7NBhMx4s3dBWgKkq6aHc5EMMYjLOfW4sHf7oglrmWVEVoy7ppBConjGc3AhAmZhYQvvFrtZPtJaZVA7ljp5SAzlcb+ddHiuLwkEuiiJKspaWkljJwI6mGOUeR8WGSNbayaZ5oKSAsmczEZy3X5OIebwYifZxIJG5kubkUc1HPGQHHWTlcQ4wmcTAxv0uDRfm4VIoMrCiq2U91U9NlnpopAMylF8JGQ/wAMTXTTwSQmT7pkniIWwjK+JxK/gNuC7gQdiKAAsrLVZW0JIMFQYYMqA6C7pJtyUJSjK9TdsGRYsZGeEWxDm0UEkiihoqkgYzrZxndsWjhyQu/Fyd11wr1USTRzWcGU/iuMv0nY0EmsKPtCSSPcuAnHFVQgXWHm+ctdZlTq6SAJpIRkGZyyb3O+DD0EglVi5lF0xTR1slKcxTg0LSsZtpxviuwFdzl5nGXfCCPdE4hMJyEAl3Pm/mQS1zcjIo+rp5bpZhqp48MZFkwccGgH7xLVQwzHFT1B1c5YhYyjJxwZ2716CVuZLm5GURhl3zyW6J8nkt0YMWj8psavk15rDLd0cW6jpotz48QmI6ePrIJm5uhFwUoiLyONYdXotokYHg9XnLhpWOuEpSrZopsZ9hiIRyWEtnJ8bNzkE8i1RCYxgJnjNhZiO67E7ca7gW1AREQEREHBafaFT4C53tKDICELlPNk2AY4xN9LD3vWUs7M+vO3pZYYRbUzN3muQQ0lHLHZkUQtimgIJ8PWE8eFbytSlyOITvkcc0NxZXG/EwXX683NUmvOAL8WEcXOua/060EKcJwWLIBtpuGMh8OTFhS0YyjiGqj7g8E486KQNH1CU5cztdwelLm8n2IIaaKSSzaTJi+ODc82DwFrq6mjqYSkacwnyZYIsocZ4/FqduZecmF+LCOLvZ0EcdQcNFT3XlUzRxxxCV+LKEG0XgLRTxlZs4REWKGp4/MqfhlU1c2bNnb0sjsz8CCHr54Qq6DFIPY5TynU7Gt1bnns67P/AOT/APmpHCL62Z++zOs3NyNm/eZBXq2Mqeqi7jU1UEvgTAf512Vl9PV09ZhIomA4ZsLX4GLZPlUrcz62v/BEEBUyU8k0ElNUGcp1MOIAlP5Pjdj95T68sADfhERd+azM7+he0EdVzUWNoathw4cYlIL4NfP4pLkoWjaslakInpMk2LOTxZbFmyeLq7WFTTiJa2Z++zfijCItczMzcjZmbyMgr8ElAEtZurI491SfKRrtqY46qgJqPC4jccYgOEb4zxYdSk8I80fQsszNwfggjQtSkyTEcmA7tKLCWVx3bODWtdcfaFVhLJxyscmZ8QBIG0Q9VSmAL8WEcXOuzr1c374UENVVEVZJRw055Ut0BKeDiAHOXutiGauoQLFsVGwWHm8ZSjAA7IiPgszX+herm8relkENSNuGpOmlb5cscFR3T6OQucCzUVEO+dL2QexxzAfVx4VMOzcjLGEeRr+8zug1VPa8/iZPcWmzu0abxQrsuZLmZrtTIIbLw77/ACg9r5H/AHcp8mvNYVNvlFunBk9yl8oOLSyimsI67mv5bmvvRxF9bM/fZnQcVNLQllNy5K9hYjaIMOZr7uAVHTyWTUAcpXBNdyHHPju5vGJTzCLamZu8zMsYAd78Iu/OuZ39KDmocruSDLX5TA2LFta9HF04bsS7FhZQEREBERAREQEREBERAREQEREBERAREQEREBERAREQEREBERAREQEREBERAREQEREBERAREQEREBERAREQEREBERAREQEREBERAREQEREBERAREQEREBERAREQEREBERAREQf/2Q=="/>
          <p:cNvSpPr>
            <a:spLocks noChangeAspect="1" noChangeArrowheads="1"/>
          </p:cNvSpPr>
          <p:nvPr/>
        </p:nvSpPr>
        <p:spPr bwMode="auto">
          <a:xfrm>
            <a:off x="1968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AYOUT HEADER"/>
          <p:cNvSpPr txBox="1">
            <a:spLocks noChangeArrowheads="1"/>
          </p:cNvSpPr>
          <p:nvPr/>
        </p:nvSpPr>
        <p:spPr bwMode="auto">
          <a:xfrm>
            <a:off x="764635" y="3977688"/>
            <a:ext cx="283464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ct val="60000"/>
              </a:spcBef>
            </a:pPr>
            <a:r>
              <a:rPr lang="zh-CN" altLang="en-US" sz="1600" dirty="0">
                <a:solidFill>
                  <a:srgbClr val="000000"/>
                </a:solidFill>
              </a:rPr>
              <a:t>香港分行债券投</a:t>
            </a:r>
            <a:r>
              <a:rPr lang="zh-CN" altLang="en-US" sz="1600" dirty="0" smtClean="0">
                <a:solidFill>
                  <a:srgbClr val="000000"/>
                </a:solidFill>
              </a:rPr>
              <a:t>资余</a:t>
            </a:r>
            <a:r>
              <a:rPr lang="zh-CN" altLang="en-US" sz="1600" dirty="0">
                <a:solidFill>
                  <a:srgbClr val="000000"/>
                </a:solidFill>
              </a:rPr>
              <a:t>额</a:t>
            </a:r>
            <a:endParaRPr lang="zh-CN" altLang="en-US" sz="1600" baseline="30000" dirty="0">
              <a:solidFill>
                <a:srgbClr val="000000"/>
              </a:solidFill>
            </a:endParaRPr>
          </a:p>
        </p:txBody>
      </p:sp>
      <p:sp>
        <p:nvSpPr>
          <p:cNvPr id="14" name="LAYOUT HEADER"/>
          <p:cNvSpPr txBox="1">
            <a:spLocks noChangeArrowheads="1"/>
          </p:cNvSpPr>
          <p:nvPr/>
        </p:nvSpPr>
        <p:spPr bwMode="auto">
          <a:xfrm>
            <a:off x="764635" y="4247027"/>
            <a:ext cx="84638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smtClean="0">
                <a:latin typeface="Frutiger 45 Light"/>
                <a:ea typeface="STKaiti"/>
              </a:rPr>
              <a:t>（</a:t>
            </a:r>
            <a:r>
              <a:rPr lang="zh-CN" altLang="en-US" sz="1100" b="0" dirty="0">
                <a:latin typeface="Frutiger 45 Light"/>
                <a:ea typeface="STKaiti"/>
              </a:rPr>
              <a:t>十</a:t>
            </a:r>
            <a:r>
              <a:rPr lang="zh-CN" altLang="en-US" sz="1100" b="0" dirty="0" smtClean="0">
                <a:latin typeface="Frutiger 45 Light"/>
                <a:ea typeface="STKaiti"/>
              </a:rPr>
              <a:t>亿港</a:t>
            </a:r>
            <a:r>
              <a:rPr lang="zh-CN" altLang="en-US" sz="1100" b="0" dirty="0">
                <a:latin typeface="Frutiger 45 Light"/>
                <a:ea typeface="STKaiti"/>
              </a:rPr>
              <a:t>元</a:t>
            </a:r>
            <a:r>
              <a:rPr lang="zh-CN" sz="1100" b="0" dirty="0" smtClean="0">
                <a:latin typeface="Frutiger 45 Light"/>
                <a:ea typeface="STKaiti"/>
              </a:rPr>
              <a:t>）</a:t>
            </a:r>
            <a:endParaRPr lang="zh-CN" sz="1100" b="0" dirty="0">
              <a:latin typeface="Frutiger 45 Light"/>
              <a:ea typeface="STKaiti"/>
            </a:endParaRPr>
          </a:p>
        </p:txBody>
      </p:sp>
      <p:sp>
        <p:nvSpPr>
          <p:cNvPr id="27" name="LAYOUT HEADER"/>
          <p:cNvSpPr txBox="1">
            <a:spLocks noChangeArrowheads="1"/>
          </p:cNvSpPr>
          <p:nvPr/>
        </p:nvSpPr>
        <p:spPr bwMode="auto">
          <a:xfrm>
            <a:off x="5668648" y="3977688"/>
            <a:ext cx="283464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ct val="60000"/>
              </a:spcBef>
            </a:pPr>
            <a:r>
              <a:rPr lang="zh-CN" altLang="en-US" sz="1600" dirty="0">
                <a:solidFill>
                  <a:srgbClr val="000000"/>
                </a:solidFill>
              </a:rPr>
              <a:t>托管业务规模</a:t>
            </a:r>
          </a:p>
        </p:txBody>
      </p:sp>
      <p:sp>
        <p:nvSpPr>
          <p:cNvPr id="30" name="LAYOUT HEADER"/>
          <p:cNvSpPr txBox="1">
            <a:spLocks noChangeArrowheads="1"/>
          </p:cNvSpPr>
          <p:nvPr/>
        </p:nvSpPr>
        <p:spPr bwMode="auto">
          <a:xfrm>
            <a:off x="5668648" y="4247027"/>
            <a:ext cx="846386"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smtClean="0">
                <a:latin typeface="Frutiger 45 Light"/>
                <a:ea typeface="STKaiti"/>
              </a:rPr>
              <a:t>（</a:t>
            </a:r>
            <a:r>
              <a:rPr lang="zh-CN" altLang="en-US" sz="1100" b="0" dirty="0">
                <a:latin typeface="Frutiger 45 Light"/>
                <a:ea typeface="STKaiti"/>
              </a:rPr>
              <a:t>十</a:t>
            </a:r>
            <a:r>
              <a:rPr lang="zh-CN" altLang="en-US" sz="1100" b="0" dirty="0" smtClean="0">
                <a:latin typeface="Frutiger 45 Light"/>
                <a:ea typeface="STKaiti"/>
              </a:rPr>
              <a:t>亿港</a:t>
            </a:r>
            <a:r>
              <a:rPr lang="zh-CN" altLang="en-US" sz="1100" b="0" dirty="0">
                <a:latin typeface="Frutiger 45 Light"/>
                <a:ea typeface="STKaiti"/>
              </a:rPr>
              <a:t>元</a:t>
            </a:r>
            <a:r>
              <a:rPr lang="zh-CN" sz="1100" b="0" dirty="0" smtClean="0">
                <a:latin typeface="Frutiger 45 Light"/>
                <a:ea typeface="STKaiti"/>
              </a:rPr>
              <a:t>）</a:t>
            </a:r>
            <a:endParaRPr lang="zh-CN" sz="1100" b="0" dirty="0">
              <a:latin typeface="Frutiger 45 Light"/>
              <a:ea typeface="STKaiti"/>
            </a:endParaRPr>
          </a:p>
        </p:txBody>
      </p:sp>
      <p:grpSp>
        <p:nvGrpSpPr>
          <p:cNvPr id="35" name="Group 34"/>
          <p:cNvGrpSpPr/>
          <p:nvPr/>
        </p:nvGrpSpPr>
        <p:grpSpPr>
          <a:xfrm>
            <a:off x="6538036" y="4450731"/>
            <a:ext cx="2060704" cy="293597"/>
            <a:chOff x="6767687" y="2037533"/>
            <a:chExt cx="1122646" cy="293597"/>
          </a:xfrm>
        </p:grpSpPr>
        <p:sp>
          <p:nvSpPr>
            <p:cNvPr id="36" name="Line 26"/>
            <p:cNvSpPr>
              <a:spLocks noChangeShapeType="1"/>
            </p:cNvSpPr>
            <p:nvPr/>
          </p:nvSpPr>
          <p:spPr bwMode="auto">
            <a:xfrm rot="20133713">
              <a:off x="6841188" y="2159951"/>
              <a:ext cx="994319" cy="171179"/>
            </a:xfrm>
            <a:prstGeom prst="line">
              <a:avLst/>
            </a:prstGeom>
            <a:noFill/>
            <a:ln w="19050">
              <a:solidFill>
                <a:srgbClr val="969696"/>
              </a:solidFill>
              <a:round/>
              <a:headEnd/>
              <a:tailEnd type="triangle" w="med" len="med"/>
            </a:ln>
          </p:spPr>
          <p:txBody>
            <a:bodyPr lIns="0" tIns="0" rIns="0" bIns="0"/>
            <a:lstStyle/>
            <a:p>
              <a:endParaRPr lang="en-US" sz="1000">
                <a:latin typeface="Frutiger 45 Light"/>
                <a:ea typeface="STKaiti"/>
              </a:endParaRPr>
            </a:p>
          </p:txBody>
        </p:sp>
        <p:sp>
          <p:nvSpPr>
            <p:cNvPr id="37" name="Text Box 25"/>
            <p:cNvSpPr txBox="1">
              <a:spLocks noChangeArrowheads="1"/>
            </p:cNvSpPr>
            <p:nvPr/>
          </p:nvSpPr>
          <p:spPr bwMode="auto">
            <a:xfrm rot="20363750">
              <a:off x="6767687" y="2037533"/>
              <a:ext cx="1122646" cy="184666"/>
            </a:xfrm>
            <a:prstGeom prst="rect">
              <a:avLst/>
            </a:prstGeom>
            <a:noFill/>
            <a:ln w="9525">
              <a:noFill/>
              <a:miter lim="800000"/>
              <a:headEnd/>
              <a:tailEnd/>
            </a:ln>
          </p:spPr>
          <p:txBody>
            <a:bodyPr wrap="square" lIns="0" tIns="0" rIns="0" bIns="0">
              <a:spAutoFit/>
            </a:bodyPr>
            <a:lstStyle/>
            <a:p>
              <a:pPr algn="ctr" eaLnBrk="0" hangingPunct="0">
                <a:spcBef>
                  <a:spcPct val="50000"/>
                </a:spcBef>
              </a:pPr>
              <a:r>
                <a:rPr lang="zh-CN" altLang="en-US" b="0" dirty="0">
                  <a:solidFill>
                    <a:srgbClr val="000000"/>
                  </a:solidFill>
                  <a:latin typeface="+mn-lt"/>
                </a:rPr>
                <a:t>增长率</a:t>
              </a:r>
              <a:r>
                <a:rPr lang="en-US" altLang="zh-CN" b="0" dirty="0" smtClean="0">
                  <a:solidFill>
                    <a:srgbClr val="000000"/>
                  </a:solidFill>
                  <a:latin typeface="+mn-lt"/>
                </a:rPr>
                <a:t>=55.79%</a:t>
              </a:r>
              <a:endParaRPr lang="en-US" altLang="zh-CN" b="0" dirty="0">
                <a:solidFill>
                  <a:srgbClr val="000000"/>
                </a:solidFill>
                <a:latin typeface="+mn-lt"/>
              </a:endParaRPr>
            </a:p>
          </p:txBody>
        </p:sp>
      </p:grpSp>
    </p:spTree>
    <p:extLst>
      <p:ext uri="{BB962C8B-B14F-4D97-AF65-F5344CB8AC3E}">
        <p14:creationId xmlns:p14="http://schemas.microsoft.com/office/powerpoint/2010/main" val="4289734257"/>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idx="4294967295"/>
          </p:nvPr>
        </p:nvSpPr>
        <p:spPr/>
        <p:txBody>
          <a:bodyPr/>
          <a:lstStyle/>
          <a:p>
            <a:pPr eaLnBrk="1" hangingPunct="1"/>
            <a:r>
              <a:rPr lang="zh-CN" sz="3200">
                <a:latin typeface="UBSHeadline"/>
                <a:ea typeface="STKaiti"/>
              </a:rPr>
              <a:t>议程</a:t>
            </a:r>
          </a:p>
        </p:txBody>
      </p:sp>
      <p:sp>
        <p:nvSpPr>
          <p:cNvPr id="9" name="灯片编号占位符 2"/>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DA4D46A5-F5BB-40CD-9DA3-609321B52D7B}" type="slidenum">
              <a:rPr lang="en-US" altLang="zh-CN" sz="900" b="0">
                <a:solidFill>
                  <a:srgbClr val="000000"/>
                </a:solidFill>
                <a:latin typeface="Frutiger 45 Light"/>
                <a:ea typeface="STKaiti"/>
                <a:cs typeface="Arial Unicode MS" pitchFamily="34" charset="-122"/>
              </a:rPr>
              <a:pPr algn="r">
                <a:spcBef>
                  <a:spcPct val="0"/>
                </a:spcBef>
              </a:pPr>
              <a:t>15</a:t>
            </a:fld>
            <a:endParaRPr lang="en-US" altLang="zh-CN" sz="900" b="0">
              <a:solidFill>
                <a:srgbClr val="000000"/>
              </a:solidFill>
              <a:latin typeface="Frutiger 45 Light"/>
              <a:ea typeface="STKaiti"/>
              <a:cs typeface="Arial Unicode MS" pitchFamily="34" charset="-122"/>
            </a:endParaRPr>
          </a:p>
        </p:txBody>
      </p:sp>
      <p:sp>
        <p:nvSpPr>
          <p:cNvPr id="10" name="AutoShape 4"/>
          <p:cNvSpPr>
            <a:spLocks noChangeArrowheads="1"/>
          </p:cNvSpPr>
          <p:nvPr/>
        </p:nvSpPr>
        <p:spPr bwMode="gray">
          <a:xfrm>
            <a:off x="1444625" y="1668875"/>
            <a:ext cx="7269480" cy="650875"/>
          </a:xfrm>
          <a:prstGeom prst="roundRect">
            <a:avLst>
              <a:gd name="adj" fmla="val 50000"/>
            </a:avLst>
          </a:prstGeom>
          <a:solidFill>
            <a:schemeClr val="bg1">
              <a:lumMod val="75000"/>
            </a:schemeClr>
          </a:solidFill>
          <a:ln>
            <a:noFill/>
          </a:ln>
          <a:extLst/>
        </p:spPr>
        <p:txBody>
          <a:bodyPr wrap="none" lIns="100584" tIns="50292" rIns="100584" bIns="50292" anchor="ctr"/>
          <a:lstStyle/>
          <a:p>
            <a:pPr marL="117475" algn="ctr" defTabSz="1189038" eaLnBrk="0" hangingPunct="0">
              <a:spcBef>
                <a:spcPct val="50000"/>
              </a:spcBef>
            </a:pPr>
            <a:r>
              <a:rPr lang="zh-CN" altLang="en-US" sz="2600" dirty="0">
                <a:solidFill>
                  <a:srgbClr val="FFFFFF"/>
                </a:solidFill>
                <a:latin typeface="Frutiger 45 Light"/>
                <a:ea typeface="STKaiti"/>
                <a:cs typeface="SimSun"/>
              </a:rPr>
              <a:t>概况</a:t>
            </a:r>
          </a:p>
        </p:txBody>
      </p:sp>
      <p:sp>
        <p:nvSpPr>
          <p:cNvPr id="11" name="AutoShape 4"/>
          <p:cNvSpPr>
            <a:spLocks noChangeArrowheads="1"/>
          </p:cNvSpPr>
          <p:nvPr/>
        </p:nvSpPr>
        <p:spPr bwMode="gray">
          <a:xfrm>
            <a:off x="1444625" y="3008557"/>
            <a:ext cx="7269480" cy="650875"/>
          </a:xfrm>
          <a:prstGeom prst="roundRect">
            <a:avLst>
              <a:gd name="adj" fmla="val 50000"/>
            </a:avLst>
          </a:prstGeom>
          <a:solidFill>
            <a:schemeClr val="bg1">
              <a:lumMod val="75000"/>
            </a:schemeClr>
          </a:solidFill>
          <a:ln>
            <a:noFill/>
          </a:ln>
          <a:extLst/>
        </p:spPr>
        <p:txBody>
          <a:bodyPr wrap="none" lIns="100584" tIns="50292" rIns="100584" bIns="50292" anchor="ctr"/>
          <a:lstStyle/>
          <a:p>
            <a:pPr marL="117475" algn="ctr" defTabSz="1189038" eaLnBrk="0" hangingPunct="0">
              <a:spcBef>
                <a:spcPct val="50000"/>
              </a:spcBef>
            </a:pPr>
            <a:r>
              <a:rPr lang="zh-CN" altLang="en-US" sz="2600" dirty="0">
                <a:solidFill>
                  <a:srgbClr val="FFFFFF"/>
                </a:solidFill>
                <a:latin typeface="Frutiger 45 Light"/>
                <a:ea typeface="STKaiti"/>
                <a:cs typeface="SimSun"/>
              </a:rPr>
              <a:t>经营情况</a:t>
            </a:r>
          </a:p>
        </p:txBody>
      </p:sp>
      <p:sp>
        <p:nvSpPr>
          <p:cNvPr id="18" name="AutoShape 5"/>
          <p:cNvSpPr>
            <a:spLocks noChangeArrowheads="1"/>
          </p:cNvSpPr>
          <p:nvPr/>
        </p:nvSpPr>
        <p:spPr bwMode="gray">
          <a:xfrm>
            <a:off x="969963" y="1523999"/>
            <a:ext cx="893762" cy="895350"/>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19" name="AutoShape 5"/>
          <p:cNvSpPr>
            <a:spLocks noChangeArrowheads="1"/>
          </p:cNvSpPr>
          <p:nvPr/>
        </p:nvSpPr>
        <p:spPr bwMode="gray">
          <a:xfrm>
            <a:off x="969963" y="1512887"/>
            <a:ext cx="893762" cy="893762"/>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20" name="Oval 6"/>
          <p:cNvSpPr>
            <a:spLocks noChangeArrowheads="1"/>
          </p:cNvSpPr>
          <p:nvPr/>
        </p:nvSpPr>
        <p:spPr bwMode="gray">
          <a:xfrm>
            <a:off x="1109663" y="1647824"/>
            <a:ext cx="619125" cy="619125"/>
          </a:xfrm>
          <a:prstGeom prst="ellipse">
            <a:avLst/>
          </a:prstGeom>
          <a:solidFill>
            <a:srgbClr val="154DA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defTabSz="1189038" eaLnBrk="0" hangingPunct="0">
              <a:spcBef>
                <a:spcPct val="50000"/>
              </a:spcBef>
              <a:defRPr/>
            </a:pPr>
            <a:r>
              <a:rPr lang="en-US" altLang="zh-CN" sz="2000" dirty="0" smtClean="0">
                <a:solidFill>
                  <a:srgbClr val="FFFFFF"/>
                </a:solidFill>
                <a:latin typeface="Frutiger 45 Light"/>
                <a:ea typeface="STKaiti"/>
                <a:cs typeface="SimSun"/>
              </a:rPr>
              <a:t>I</a:t>
            </a:r>
            <a:endParaRPr lang="zh-CN" altLang="en-US" sz="2000" dirty="0">
              <a:solidFill>
                <a:srgbClr val="FFFFFF"/>
              </a:solidFill>
              <a:latin typeface="Frutiger 45 Light"/>
              <a:ea typeface="STKaiti"/>
              <a:cs typeface="SimSun"/>
            </a:endParaRPr>
          </a:p>
        </p:txBody>
      </p:sp>
      <p:sp>
        <p:nvSpPr>
          <p:cNvPr id="21" name="AutoShape 5"/>
          <p:cNvSpPr>
            <a:spLocks noChangeArrowheads="1"/>
          </p:cNvSpPr>
          <p:nvPr/>
        </p:nvSpPr>
        <p:spPr bwMode="gray">
          <a:xfrm>
            <a:off x="969963" y="2835662"/>
            <a:ext cx="893762" cy="895350"/>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22" name="AutoShape 5"/>
          <p:cNvSpPr>
            <a:spLocks noChangeArrowheads="1"/>
          </p:cNvSpPr>
          <p:nvPr/>
        </p:nvSpPr>
        <p:spPr bwMode="gray">
          <a:xfrm>
            <a:off x="969963" y="2828254"/>
            <a:ext cx="893762" cy="893762"/>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23" name="Oval 6"/>
          <p:cNvSpPr>
            <a:spLocks noChangeArrowheads="1"/>
          </p:cNvSpPr>
          <p:nvPr/>
        </p:nvSpPr>
        <p:spPr bwMode="gray">
          <a:xfrm>
            <a:off x="1109663" y="2963191"/>
            <a:ext cx="619125" cy="619125"/>
          </a:xfrm>
          <a:prstGeom prst="ellipse">
            <a:avLst/>
          </a:prstGeom>
          <a:solidFill>
            <a:srgbClr val="154DA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defTabSz="1189038" eaLnBrk="0" hangingPunct="0">
              <a:spcBef>
                <a:spcPct val="50000"/>
              </a:spcBef>
              <a:defRPr/>
            </a:pPr>
            <a:r>
              <a:rPr lang="en-US" altLang="zh-CN" sz="2000" dirty="0" smtClean="0">
                <a:solidFill>
                  <a:srgbClr val="FFFFFF"/>
                </a:solidFill>
                <a:latin typeface="Frutiger 45 Light"/>
                <a:ea typeface="STKaiti"/>
                <a:cs typeface="SimSun"/>
              </a:rPr>
              <a:t>II</a:t>
            </a:r>
            <a:endParaRPr lang="zh-CN" altLang="en-US" sz="2000" dirty="0">
              <a:solidFill>
                <a:srgbClr val="FFFFFF"/>
              </a:solidFill>
              <a:latin typeface="Frutiger 45 Light"/>
              <a:ea typeface="STKaiti"/>
              <a:cs typeface="SimSun"/>
            </a:endParaRPr>
          </a:p>
        </p:txBody>
      </p:sp>
      <p:sp>
        <p:nvSpPr>
          <p:cNvPr id="24" name="AutoShape 5"/>
          <p:cNvSpPr>
            <a:spLocks noChangeArrowheads="1"/>
          </p:cNvSpPr>
          <p:nvPr/>
        </p:nvSpPr>
        <p:spPr bwMode="gray">
          <a:xfrm>
            <a:off x="969963" y="4147325"/>
            <a:ext cx="893762" cy="895350"/>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a:solidFill>
                <a:srgbClr val="000000"/>
              </a:solidFill>
              <a:latin typeface="Frutiger 45 Light"/>
              <a:ea typeface="STKaiti"/>
            </a:endParaRPr>
          </a:p>
        </p:txBody>
      </p:sp>
      <p:sp>
        <p:nvSpPr>
          <p:cNvPr id="25" name="AutoShape 4"/>
          <p:cNvSpPr>
            <a:spLocks noChangeArrowheads="1"/>
          </p:cNvSpPr>
          <p:nvPr/>
        </p:nvSpPr>
        <p:spPr bwMode="gray">
          <a:xfrm>
            <a:off x="1444625" y="4321421"/>
            <a:ext cx="7269480" cy="650875"/>
          </a:xfrm>
          <a:prstGeom prst="roundRect">
            <a:avLst>
              <a:gd name="adj" fmla="val 50000"/>
            </a:avLst>
          </a:prstGeom>
          <a:gradFill rotWithShape="1">
            <a:gsLst>
              <a:gs pos="0">
                <a:srgbClr val="001830"/>
              </a:gs>
              <a:gs pos="50000">
                <a:srgbClr val="003366"/>
              </a:gs>
              <a:gs pos="100000">
                <a:srgbClr val="00183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00584" tIns="50292" rIns="100584" bIns="50292" anchor="ctr"/>
          <a:lstStyle/>
          <a:p>
            <a:pPr algn="ctr" defTabSz="1189038"/>
            <a:r>
              <a:rPr lang="zh-CN" altLang="en-US" sz="2600" dirty="0">
                <a:solidFill>
                  <a:schemeClr val="bg1"/>
                </a:solidFill>
                <a:latin typeface="+mn-lt"/>
              </a:rPr>
              <a:t>前景展望</a:t>
            </a:r>
          </a:p>
        </p:txBody>
      </p:sp>
      <p:sp>
        <p:nvSpPr>
          <p:cNvPr id="26" name="AutoShape 5"/>
          <p:cNvSpPr>
            <a:spLocks noChangeArrowheads="1"/>
          </p:cNvSpPr>
          <p:nvPr/>
        </p:nvSpPr>
        <p:spPr bwMode="gray">
          <a:xfrm>
            <a:off x="969963" y="4143621"/>
            <a:ext cx="893762" cy="893762"/>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a:solidFill>
                <a:srgbClr val="000000"/>
              </a:solidFill>
              <a:latin typeface="Frutiger 45 Light"/>
              <a:ea typeface="STKaiti"/>
            </a:endParaRPr>
          </a:p>
        </p:txBody>
      </p:sp>
      <p:sp>
        <p:nvSpPr>
          <p:cNvPr id="27" name="Oval 6"/>
          <p:cNvSpPr>
            <a:spLocks noChangeArrowheads="1"/>
          </p:cNvSpPr>
          <p:nvPr/>
        </p:nvSpPr>
        <p:spPr bwMode="gray">
          <a:xfrm>
            <a:off x="1109730" y="4278558"/>
            <a:ext cx="619125" cy="619125"/>
          </a:xfrm>
          <a:prstGeom prst="ellipse">
            <a:avLst/>
          </a:prstGeom>
          <a:solidFill>
            <a:srgbClr val="154DA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defTabSz="1189038"/>
            <a:r>
              <a:rPr lang="en-US" altLang="zh-CN" sz="1800" dirty="0" smtClean="0">
                <a:solidFill>
                  <a:srgbClr val="FFFFFF"/>
                </a:solidFill>
                <a:latin typeface="Frutiger 45 Light"/>
              </a:rPr>
              <a:t>III</a:t>
            </a:r>
            <a:endParaRPr lang="zh-CN" altLang="en-US" sz="1800" dirty="0">
              <a:solidFill>
                <a:srgbClr val="FFFFFF"/>
              </a:solidFill>
              <a:latin typeface="Frutiger 45 Light"/>
            </a:endParaRPr>
          </a:p>
        </p:txBody>
      </p:sp>
    </p:spTree>
    <p:custDataLst>
      <p:tags r:id="rId1"/>
    </p:custDataLst>
    <p:extLst>
      <p:ext uri="{BB962C8B-B14F-4D97-AF65-F5344CB8AC3E}">
        <p14:creationId xmlns:p14="http://schemas.microsoft.com/office/powerpoint/2010/main" val="1298866396"/>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eaLnBrk="1" hangingPunct="1"/>
            <a:r>
              <a:rPr lang="zh-CN" altLang="en-US" sz="3200" dirty="0" smtClean="0">
                <a:latin typeface="+mn-lt"/>
                <a:ea typeface="STKaiti"/>
              </a:rPr>
              <a:t>公司发展展</a:t>
            </a:r>
            <a:r>
              <a:rPr lang="zh-CN" altLang="en-US" sz="3200" dirty="0">
                <a:latin typeface="+mn-lt"/>
                <a:ea typeface="STKaiti"/>
              </a:rPr>
              <a:t>望</a:t>
            </a:r>
            <a:endParaRPr lang="en-GB" sz="3200" dirty="0">
              <a:latin typeface="+mn-lt"/>
              <a:ea typeface="STKaiti"/>
            </a:endParaRPr>
          </a:p>
        </p:txBody>
      </p:sp>
      <p:sp>
        <p:nvSpPr>
          <p:cNvPr id="31" name="灯片编号占位符 2"/>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eaLnBrk="1" hangingPunct="1">
              <a:spcBef>
                <a:spcPct val="0"/>
              </a:spcBef>
            </a:pPr>
            <a:fld id="{DA4D46A5-F5BB-40CD-9DA3-609321B52D7B}" type="slidenum">
              <a:rPr lang="en-US" altLang="zh-CN" sz="900" b="0">
                <a:solidFill>
                  <a:srgbClr val="000000"/>
                </a:solidFill>
                <a:latin typeface="Frutiger 45 Light"/>
                <a:ea typeface="STKaiti"/>
                <a:cs typeface="Arial Unicode MS" pitchFamily="34" charset="-122"/>
              </a:rPr>
              <a:pPr algn="r" eaLnBrk="1" hangingPunct="1">
                <a:spcBef>
                  <a:spcPct val="0"/>
                </a:spcBef>
              </a:pPr>
              <a:t>16</a:t>
            </a:fld>
            <a:endParaRPr lang="en-US" altLang="zh-CN" sz="900" b="0">
              <a:solidFill>
                <a:srgbClr val="000000"/>
              </a:solidFill>
              <a:latin typeface="Frutiger 45 Light"/>
              <a:ea typeface="STKaiti"/>
              <a:cs typeface="Arial Unicode MS" pitchFamily="34" charset="-122"/>
            </a:endParaRPr>
          </a:p>
        </p:txBody>
      </p:sp>
      <p:sp>
        <p:nvSpPr>
          <p:cNvPr id="21" name="Text Box 12"/>
          <p:cNvSpPr txBox="1">
            <a:spLocks noChangeArrowheads="1"/>
          </p:cNvSpPr>
          <p:nvPr/>
        </p:nvSpPr>
        <p:spPr bwMode="auto">
          <a:xfrm>
            <a:off x="766763" y="1053254"/>
            <a:ext cx="8674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400" dirty="0">
                <a:solidFill>
                  <a:schemeClr val="accent1"/>
                </a:solidFill>
                <a:ea typeface="STKaiti"/>
              </a:rPr>
              <a:t>未来三年</a:t>
            </a:r>
            <a:r>
              <a:rPr lang="zh-CN" altLang="en-US" sz="1400" dirty="0" smtClean="0">
                <a:solidFill>
                  <a:schemeClr val="accent1"/>
                </a:solidFill>
                <a:ea typeface="STKaiti"/>
              </a:rPr>
              <a:t>，致力于以</a:t>
            </a:r>
            <a:r>
              <a:rPr lang="zh-CN" altLang="en-US" sz="1400" dirty="0">
                <a:solidFill>
                  <a:schemeClr val="accent1"/>
                </a:solidFill>
                <a:ea typeface="STKaiti"/>
              </a:rPr>
              <a:t>客户为中心，以提高发展质量和效益为目标，向数字化、轻型化、综合化的标杆银行</a:t>
            </a:r>
          </a:p>
          <a:p>
            <a:r>
              <a:rPr lang="zh-CN" altLang="en-US" sz="1400" dirty="0">
                <a:solidFill>
                  <a:schemeClr val="accent1"/>
                </a:solidFill>
                <a:ea typeface="STKaiti"/>
              </a:rPr>
              <a:t>转变，努力实现公司价值的不断提</a:t>
            </a:r>
            <a:r>
              <a:rPr lang="zh-CN" altLang="en-US" sz="1400" dirty="0" smtClean="0">
                <a:solidFill>
                  <a:schemeClr val="accent1"/>
                </a:solidFill>
                <a:ea typeface="STKaiti"/>
              </a:rPr>
              <a:t>升，成为“</a:t>
            </a:r>
            <a:r>
              <a:rPr lang="zh-CN" altLang="en-US" sz="1400" dirty="0">
                <a:solidFill>
                  <a:schemeClr val="accent1"/>
                </a:solidFill>
                <a:ea typeface="STKaiti"/>
              </a:rPr>
              <a:t>民营企业的银行、科技金融的银行、综合服务的银行</a:t>
            </a:r>
            <a:r>
              <a:rPr lang="zh-CN" altLang="en-US" sz="1400" dirty="0" smtClean="0">
                <a:solidFill>
                  <a:schemeClr val="accent1"/>
                </a:solidFill>
                <a:ea typeface="STKaiti"/>
              </a:rPr>
              <a:t>”</a:t>
            </a:r>
            <a:endParaRPr lang="en-US" altLang="zh-CN" sz="1400" dirty="0" smtClean="0">
              <a:solidFill>
                <a:schemeClr val="accent1"/>
              </a:solidFill>
              <a:ea typeface="STKaiti"/>
            </a:endParaRPr>
          </a:p>
        </p:txBody>
      </p:sp>
      <p:sp>
        <p:nvSpPr>
          <p:cNvPr id="3" name="Rectangle 2"/>
          <p:cNvSpPr/>
          <p:nvPr/>
        </p:nvSpPr>
        <p:spPr bwMode="auto">
          <a:xfrm>
            <a:off x="766764" y="1902789"/>
            <a:ext cx="2834640" cy="2198156"/>
          </a:xfrm>
          <a:prstGeom prst="rect">
            <a:avLst/>
          </a:prstGeom>
          <a:solidFill>
            <a:schemeClr val="accent1">
              <a:lumMod val="20000"/>
              <a:lumOff val="80000"/>
            </a:schemeClr>
          </a:solidFill>
          <a:ln>
            <a:noFill/>
          </a:ln>
          <a:effectLst/>
          <a:extLst/>
        </p:spPr>
        <p:txBody>
          <a:bodyPr vert="horz" wrap="square" lIns="91440" tIns="182880" rIns="91440" bIns="0" numCol="1" rtlCol="0" anchor="t" anchorCtr="0" compatLnSpc="1">
            <a:prstTxWarp prst="textNoShape">
              <a:avLst/>
            </a:prstTxWarp>
          </a:bodyPr>
          <a:lstStyle/>
          <a:p>
            <a:pPr marL="171450" indent="-171450" algn="l" eaLnBrk="1" hangingPunct="1">
              <a:spcBef>
                <a:spcPts val="1200"/>
              </a:spcBef>
              <a:buFont typeface="Arial" panose="020B0604020202020204" pitchFamily="34" charset="0"/>
              <a:buChar char="•"/>
            </a:pPr>
            <a:r>
              <a:rPr lang="zh-CN" altLang="en-US" b="0" dirty="0" smtClean="0"/>
              <a:t>聚</a:t>
            </a:r>
            <a:r>
              <a:rPr lang="zh-CN" altLang="en-US" b="0" dirty="0"/>
              <a:t>焦优质</a:t>
            </a:r>
            <a:r>
              <a:rPr lang="zh-CN" altLang="en-US" dirty="0"/>
              <a:t>大中型民企、核心企业供应链上下游、小微企</a:t>
            </a:r>
            <a:r>
              <a:rPr lang="zh-CN" altLang="en-US" dirty="0" smtClean="0"/>
              <a:t>业</a:t>
            </a:r>
            <a:r>
              <a:rPr lang="zh-CN" altLang="en-US" b="0" dirty="0" smtClean="0"/>
              <a:t>，支持实体经济发展</a:t>
            </a:r>
            <a:endParaRPr lang="en-US" altLang="zh-CN" b="0" dirty="0" smtClean="0"/>
          </a:p>
          <a:p>
            <a:pPr marL="171450" indent="-171450">
              <a:spcBef>
                <a:spcPts val="1200"/>
              </a:spcBef>
              <a:buFont typeface="Arial" panose="020B0604020202020204" pitchFamily="34" charset="0"/>
              <a:buChar char="•"/>
            </a:pPr>
            <a:r>
              <a:rPr lang="zh-CN" altLang="en-US" dirty="0" smtClean="0"/>
              <a:t>主</a:t>
            </a:r>
            <a:r>
              <a:rPr lang="zh-CN" altLang="en-US" dirty="0"/>
              <a:t>动提升服务质量和效率</a:t>
            </a:r>
            <a:r>
              <a:rPr lang="zh-CN" altLang="en-US" b="0" dirty="0"/>
              <a:t>，合理加</a:t>
            </a:r>
            <a:r>
              <a:rPr lang="zh-CN" altLang="en-US" b="0" dirty="0" smtClean="0"/>
              <a:t>大制</a:t>
            </a:r>
            <a:r>
              <a:rPr lang="zh-CN" altLang="en-US" b="0" dirty="0"/>
              <a:t>造业、民营企业信贷投放，帮扶中小微企业复工复</a:t>
            </a:r>
            <a:r>
              <a:rPr lang="zh-CN" altLang="en-US" b="0" dirty="0" smtClean="0"/>
              <a:t>产</a:t>
            </a:r>
            <a:endParaRPr lang="en-US" altLang="zh-CN" b="0" dirty="0" smtClean="0"/>
          </a:p>
          <a:p>
            <a:pPr marL="171450" indent="-171450">
              <a:spcBef>
                <a:spcPts val="1200"/>
              </a:spcBef>
              <a:buFont typeface="Arial" panose="020B0604020202020204" pitchFamily="34" charset="0"/>
              <a:buChar char="•"/>
            </a:pPr>
            <a:r>
              <a:rPr lang="zh-CN" altLang="en-US" b="0" dirty="0" smtClean="0"/>
              <a:t>不</a:t>
            </a:r>
            <a:r>
              <a:rPr lang="zh-CN" altLang="en-US" b="0" dirty="0"/>
              <a:t>断创新体制机制和商业模式</a:t>
            </a:r>
            <a:r>
              <a:rPr lang="zh-CN" altLang="en-US" b="0" dirty="0" smtClean="0"/>
              <a:t>，成</a:t>
            </a:r>
            <a:r>
              <a:rPr lang="zh-CN" altLang="en-US" b="0" dirty="0"/>
              <a:t>为</a:t>
            </a:r>
            <a:r>
              <a:rPr lang="zh-CN" altLang="en-US" dirty="0"/>
              <a:t>民企客户的主办银行，民企客户心中的首选银</a:t>
            </a:r>
            <a:r>
              <a:rPr lang="zh-CN" altLang="en-US" dirty="0" smtClean="0"/>
              <a:t>行</a:t>
            </a:r>
            <a:endParaRPr lang="en-US" altLang="zh-CN" dirty="0" smtClean="0"/>
          </a:p>
        </p:txBody>
      </p:sp>
      <p:sp>
        <p:nvSpPr>
          <p:cNvPr id="38" name="Oval 18"/>
          <p:cNvSpPr>
            <a:spLocks noChangeArrowheads="1"/>
          </p:cNvSpPr>
          <p:nvPr/>
        </p:nvSpPr>
        <p:spPr bwMode="auto">
          <a:xfrm>
            <a:off x="766763" y="1685619"/>
            <a:ext cx="1797328" cy="320040"/>
          </a:xfrm>
          <a:prstGeom prst="roundRect">
            <a:avLst/>
          </a:prstGeom>
          <a:solidFill>
            <a:schemeClr val="accent2"/>
          </a:solidFill>
          <a:ln w="25400">
            <a:solidFill>
              <a:schemeClr val="bg1"/>
            </a:solidFill>
            <a:miter lim="800000"/>
            <a:headEnd/>
            <a:tailEnd/>
          </a:ln>
          <a:effectLst/>
        </p:spPr>
        <p:txBody>
          <a:bodyPr lIns="0" tIns="0" rIns="0" bIns="0" anchor="ctr" anchorCtr="1"/>
          <a:lstStyle/>
          <a:p>
            <a:pPr rtl="1" eaLnBrk="1" hangingPunct="1"/>
            <a:r>
              <a:rPr lang="zh-CN" altLang="en-US" sz="1400" dirty="0">
                <a:solidFill>
                  <a:srgbClr val="FFFFFF"/>
                </a:solidFill>
                <a:latin typeface="Frutiger 45 Light"/>
                <a:ea typeface="STKaiti"/>
                <a:cs typeface="Arial Unicode MS" pitchFamily="34" charset="-128"/>
              </a:rPr>
              <a:t>成为民营企业的银行</a:t>
            </a:r>
          </a:p>
        </p:txBody>
      </p:sp>
      <p:sp>
        <p:nvSpPr>
          <p:cNvPr id="35" name="Rectangle 34"/>
          <p:cNvSpPr/>
          <p:nvPr/>
        </p:nvSpPr>
        <p:spPr bwMode="auto">
          <a:xfrm>
            <a:off x="3760645" y="1902789"/>
            <a:ext cx="2760489" cy="2198156"/>
          </a:xfrm>
          <a:prstGeom prst="rect">
            <a:avLst/>
          </a:prstGeom>
          <a:solidFill>
            <a:schemeClr val="accent1">
              <a:lumMod val="20000"/>
              <a:lumOff val="80000"/>
            </a:schemeClr>
          </a:solidFill>
          <a:ln>
            <a:noFill/>
          </a:ln>
          <a:effectLst/>
          <a:extLst/>
        </p:spPr>
        <p:txBody>
          <a:bodyPr vert="horz" wrap="square" lIns="91440" tIns="182880" rIns="91440" bIns="0" numCol="1" rtlCol="0" anchor="t" anchorCtr="0" compatLnSpc="1">
            <a:prstTxWarp prst="textNoShape">
              <a:avLst/>
            </a:prstTxWarp>
          </a:bodyPr>
          <a:lstStyle/>
          <a:p>
            <a:pPr marL="171450" indent="-171450">
              <a:spcBef>
                <a:spcPts val="1200"/>
              </a:spcBef>
              <a:buFont typeface="Arial" panose="020B0604020202020204" pitchFamily="34" charset="0"/>
              <a:buChar char="•"/>
            </a:pPr>
            <a:r>
              <a:rPr lang="zh-CN" altLang="en-US" dirty="0" smtClean="0"/>
              <a:t>坚</a:t>
            </a:r>
            <a:r>
              <a:rPr lang="zh-CN" altLang="en-US" dirty="0"/>
              <a:t>持“科技引领，数字民生”</a:t>
            </a:r>
            <a:r>
              <a:rPr lang="zh-CN" altLang="en-US" b="0" dirty="0"/>
              <a:t>，以科技金融赋能业</a:t>
            </a:r>
            <a:r>
              <a:rPr lang="zh-CN" altLang="en-US" b="0" dirty="0" smtClean="0"/>
              <a:t>务，实</a:t>
            </a:r>
            <a:r>
              <a:rPr lang="zh-CN" altLang="en-US" b="0" dirty="0"/>
              <a:t>现</a:t>
            </a:r>
            <a:r>
              <a:rPr lang="zh-CN" altLang="en-US" dirty="0"/>
              <a:t>数字化、网络化、智能</a:t>
            </a:r>
            <a:r>
              <a:rPr lang="zh-CN" altLang="en-US" dirty="0" smtClean="0"/>
              <a:t>化</a:t>
            </a:r>
            <a:endParaRPr lang="en-US" altLang="zh-CN" dirty="0" smtClean="0"/>
          </a:p>
          <a:p>
            <a:pPr marL="171450" indent="-171450">
              <a:spcBef>
                <a:spcPts val="1200"/>
              </a:spcBef>
              <a:buFont typeface="Arial" panose="020B0604020202020204" pitchFamily="34" charset="0"/>
              <a:buChar char="•"/>
            </a:pPr>
            <a:r>
              <a:rPr lang="zh-CN" altLang="en-US" b="0" dirty="0" smtClean="0"/>
              <a:t>全</a:t>
            </a:r>
            <a:r>
              <a:rPr lang="zh-CN" altLang="en-US" b="0" dirty="0"/>
              <a:t>面推进</a:t>
            </a:r>
            <a:r>
              <a:rPr lang="zh-CN" altLang="en-US" dirty="0"/>
              <a:t>产品、营销、渠道、运营、风控、决策</a:t>
            </a:r>
            <a:r>
              <a:rPr lang="zh-CN" altLang="en-US" b="0" dirty="0"/>
              <a:t>等数字化转</a:t>
            </a:r>
            <a:r>
              <a:rPr lang="zh-CN" altLang="en-US" b="0" dirty="0" smtClean="0"/>
              <a:t>型和</a:t>
            </a:r>
            <a:r>
              <a:rPr lang="zh-CN" altLang="en-US" b="0" dirty="0"/>
              <a:t>线上线下一体化融</a:t>
            </a:r>
            <a:r>
              <a:rPr lang="zh-CN" altLang="en-US" b="0" dirty="0" smtClean="0"/>
              <a:t>合</a:t>
            </a:r>
            <a:endParaRPr lang="en-US" altLang="zh-CN" b="0" dirty="0" smtClean="0"/>
          </a:p>
          <a:p>
            <a:pPr marL="171450" indent="-171450">
              <a:spcBef>
                <a:spcPts val="1200"/>
              </a:spcBef>
              <a:buFont typeface="Arial" panose="020B0604020202020204" pitchFamily="34" charset="0"/>
              <a:buChar char="•"/>
            </a:pPr>
            <a:r>
              <a:rPr lang="zh-CN" altLang="en-US" b="0" dirty="0" smtClean="0"/>
              <a:t>联</a:t>
            </a:r>
            <a:r>
              <a:rPr lang="zh-CN" altLang="en-US" b="0" dirty="0"/>
              <a:t>合合作伙伴</a:t>
            </a:r>
            <a:r>
              <a:rPr lang="zh-CN" altLang="en-US" dirty="0"/>
              <a:t>构建开放、合作、共赢的金融生态圈</a:t>
            </a:r>
            <a:r>
              <a:rPr lang="zh-CN" altLang="en-US" b="0" dirty="0"/>
              <a:t>，建设智慧、</a:t>
            </a:r>
            <a:r>
              <a:rPr lang="zh-CN" altLang="en-US" b="0" dirty="0" smtClean="0"/>
              <a:t>普惠</a:t>
            </a:r>
            <a:r>
              <a:rPr lang="zh-CN" altLang="en-US" b="0" dirty="0"/>
              <a:t>、共享的开放银</a:t>
            </a:r>
            <a:r>
              <a:rPr lang="zh-CN" altLang="en-US" b="0" dirty="0" smtClean="0"/>
              <a:t>行</a:t>
            </a:r>
            <a:endParaRPr kumimoji="0" lang="en-US" sz="1200" b="0" i="0" u="none" strike="noStrike" cap="none" normalizeH="0" baseline="0" dirty="0" smtClean="0">
              <a:ln>
                <a:noFill/>
              </a:ln>
              <a:solidFill>
                <a:schemeClr val="tx1"/>
              </a:solidFill>
              <a:effectLst/>
            </a:endParaRPr>
          </a:p>
        </p:txBody>
      </p:sp>
      <p:sp>
        <p:nvSpPr>
          <p:cNvPr id="37" name="Oval 18"/>
          <p:cNvSpPr>
            <a:spLocks noChangeArrowheads="1"/>
          </p:cNvSpPr>
          <p:nvPr/>
        </p:nvSpPr>
        <p:spPr bwMode="auto">
          <a:xfrm>
            <a:off x="3760645" y="1685619"/>
            <a:ext cx="1797328" cy="320040"/>
          </a:xfrm>
          <a:prstGeom prst="roundRect">
            <a:avLst/>
          </a:prstGeom>
          <a:solidFill>
            <a:schemeClr val="accent2"/>
          </a:solidFill>
          <a:ln w="25400">
            <a:solidFill>
              <a:schemeClr val="bg1"/>
            </a:solidFill>
            <a:miter lim="800000"/>
            <a:headEnd/>
            <a:tailEnd/>
          </a:ln>
          <a:effectLst/>
        </p:spPr>
        <p:txBody>
          <a:bodyPr lIns="0" tIns="0" rIns="0" bIns="0" anchor="ctr" anchorCtr="1"/>
          <a:lstStyle/>
          <a:p>
            <a:pPr rtl="1" eaLnBrk="1" hangingPunct="1"/>
            <a:r>
              <a:rPr lang="zh-CN" altLang="en-US" sz="1400" dirty="0">
                <a:solidFill>
                  <a:srgbClr val="FFFFFF"/>
                </a:solidFill>
                <a:latin typeface="Frutiger 45 Light"/>
                <a:ea typeface="STKaiti"/>
                <a:cs typeface="Arial Unicode MS" pitchFamily="34" charset="-128"/>
              </a:rPr>
              <a:t>成为科技金融的银行</a:t>
            </a:r>
          </a:p>
        </p:txBody>
      </p:sp>
      <p:sp>
        <p:nvSpPr>
          <p:cNvPr id="6" name="Oval 5"/>
          <p:cNvSpPr/>
          <p:nvPr/>
        </p:nvSpPr>
        <p:spPr bwMode="auto">
          <a:xfrm>
            <a:off x="3381375" y="3619500"/>
            <a:ext cx="2943225" cy="85725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969696"/>
                </a:solidFill>
                <a:prstDash val="solid"/>
                <a:round/>
                <a:headEnd type="none" w="med" len="med"/>
                <a:tailEnd type="none" w="med" len="me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1" i="0" u="none" strike="noStrike" cap="none" normalizeH="0" baseline="0" smtClean="0">
              <a:ln>
                <a:noFill/>
              </a:ln>
              <a:solidFill>
                <a:schemeClr val="tx1"/>
              </a:solidFill>
              <a:effectLst/>
              <a:latin typeface="Frutiger 45 Light" pitchFamily="34" charset="0"/>
              <a:ea typeface="STKaiti" pitchFamily="2" charset="-122"/>
            </a:endParaRPr>
          </a:p>
        </p:txBody>
      </p:sp>
      <p:sp>
        <p:nvSpPr>
          <p:cNvPr id="41" name="Rectangle 40"/>
          <p:cNvSpPr/>
          <p:nvPr/>
        </p:nvSpPr>
        <p:spPr bwMode="auto">
          <a:xfrm>
            <a:off x="6680374" y="1902789"/>
            <a:ext cx="2760489" cy="2198156"/>
          </a:xfrm>
          <a:prstGeom prst="rect">
            <a:avLst/>
          </a:prstGeom>
          <a:solidFill>
            <a:schemeClr val="accent1">
              <a:lumMod val="20000"/>
              <a:lumOff val="80000"/>
            </a:schemeClr>
          </a:solidFill>
          <a:ln>
            <a:noFill/>
          </a:ln>
          <a:effectLst/>
          <a:extLst/>
        </p:spPr>
        <p:txBody>
          <a:bodyPr vert="horz" wrap="square" lIns="91440" tIns="182880" rIns="91440" bIns="0" numCol="1" rtlCol="0" anchor="t" anchorCtr="0" compatLnSpc="1">
            <a:prstTxWarp prst="textNoShape">
              <a:avLst/>
            </a:prstTxWarp>
          </a:bodyPr>
          <a:lstStyle/>
          <a:p>
            <a:pPr marL="171450" indent="-171450">
              <a:spcBef>
                <a:spcPts val="1200"/>
              </a:spcBef>
              <a:buFont typeface="Arial" panose="020B0604020202020204" pitchFamily="34" charset="0"/>
              <a:buChar char="•"/>
            </a:pPr>
            <a:r>
              <a:rPr lang="zh-CN" altLang="en-US" b="0" dirty="0" smtClean="0"/>
              <a:t>搭建</a:t>
            </a:r>
            <a:r>
              <a:rPr lang="zh-CN" altLang="en-US" dirty="0" smtClean="0"/>
              <a:t>“协同共振，一个民生”</a:t>
            </a:r>
            <a:r>
              <a:rPr lang="zh-CN" altLang="en-US" b="0" dirty="0" smtClean="0"/>
              <a:t>体</a:t>
            </a:r>
            <a:r>
              <a:rPr lang="zh-CN" altLang="en-US" b="0" dirty="0"/>
              <a:t>系，实现集团一体化综合服</a:t>
            </a:r>
            <a:r>
              <a:rPr lang="zh-CN" altLang="en-US" b="0" dirty="0" smtClean="0"/>
              <a:t>务</a:t>
            </a:r>
            <a:endParaRPr lang="en-US" altLang="zh-CN" b="0" dirty="0" smtClean="0"/>
          </a:p>
          <a:p>
            <a:pPr marL="171450" indent="-171450">
              <a:spcBef>
                <a:spcPts val="1200"/>
              </a:spcBef>
              <a:buFont typeface="Arial" panose="020B0604020202020204" pitchFamily="34" charset="0"/>
              <a:buChar char="•"/>
            </a:pPr>
            <a:r>
              <a:rPr lang="zh-CN" altLang="en-US" dirty="0" smtClean="0"/>
              <a:t>加快</a:t>
            </a:r>
            <a:r>
              <a:rPr lang="zh-CN" altLang="en-US" dirty="0"/>
              <a:t>多元化布局，发挥租赁、基金、资管、投行等子公司差异化定位</a:t>
            </a:r>
            <a:r>
              <a:rPr lang="zh-CN" altLang="en-US" b="0" dirty="0"/>
              <a:t>，推动理财子公司设</a:t>
            </a:r>
            <a:r>
              <a:rPr lang="zh-CN" altLang="en-US" b="0" dirty="0" smtClean="0"/>
              <a:t>立</a:t>
            </a:r>
            <a:endParaRPr lang="zh-CN" altLang="en-US" b="0" dirty="0"/>
          </a:p>
          <a:p>
            <a:pPr marL="171450" indent="-171450">
              <a:spcBef>
                <a:spcPts val="1200"/>
              </a:spcBef>
              <a:buFont typeface="Arial" panose="020B0604020202020204" pitchFamily="34" charset="0"/>
              <a:buChar char="•"/>
            </a:pPr>
            <a:r>
              <a:rPr lang="zh-CN" altLang="en-US" b="0" dirty="0" smtClean="0"/>
              <a:t>为</a:t>
            </a:r>
            <a:r>
              <a:rPr lang="zh-CN" altLang="en-US" b="0" dirty="0"/>
              <a:t>客户</a:t>
            </a:r>
            <a:r>
              <a:rPr lang="zh-CN" altLang="en-US" b="0" dirty="0" smtClean="0"/>
              <a:t>提供</a:t>
            </a:r>
            <a:r>
              <a:rPr lang="zh-CN" altLang="en-US" dirty="0"/>
              <a:t>“投贷债</a:t>
            </a:r>
            <a:r>
              <a:rPr lang="zh-CN" altLang="en-US" dirty="0" smtClean="0"/>
              <a:t>”、“</a:t>
            </a:r>
            <a:r>
              <a:rPr lang="zh-CN" altLang="en-US" dirty="0"/>
              <a:t>商</a:t>
            </a:r>
            <a:r>
              <a:rPr lang="zh-CN" altLang="en-US" dirty="0" smtClean="0"/>
              <a:t>行</a:t>
            </a:r>
            <a:r>
              <a:rPr lang="en-US" altLang="zh-CN" dirty="0" smtClean="0"/>
              <a:t>+</a:t>
            </a:r>
            <a:r>
              <a:rPr lang="zh-CN" altLang="en-US" dirty="0" smtClean="0"/>
              <a:t>投行</a:t>
            </a:r>
            <a:r>
              <a:rPr lang="en-US" altLang="zh-CN" dirty="0" smtClean="0"/>
              <a:t>+</a:t>
            </a:r>
            <a:r>
              <a:rPr lang="zh-CN" altLang="en-US" dirty="0" smtClean="0"/>
              <a:t>交</a:t>
            </a:r>
            <a:r>
              <a:rPr lang="zh-CN" altLang="en-US" dirty="0"/>
              <a:t>易银行”、“融</a:t>
            </a:r>
            <a:r>
              <a:rPr lang="zh-CN" altLang="en-US" dirty="0" smtClean="0"/>
              <a:t>商</a:t>
            </a:r>
            <a:r>
              <a:rPr lang="en-US" altLang="zh-CN" dirty="0" smtClean="0"/>
              <a:t>+</a:t>
            </a:r>
            <a:r>
              <a:rPr lang="zh-CN" altLang="en-US" dirty="0" smtClean="0"/>
              <a:t>融资</a:t>
            </a:r>
            <a:r>
              <a:rPr lang="en-US" altLang="zh-CN" dirty="0" smtClean="0"/>
              <a:t>+</a:t>
            </a:r>
            <a:r>
              <a:rPr lang="zh-CN" altLang="en-US" dirty="0" smtClean="0"/>
              <a:t>融</a:t>
            </a:r>
            <a:r>
              <a:rPr lang="zh-CN" altLang="en-US" dirty="0"/>
              <a:t>智”</a:t>
            </a:r>
            <a:r>
              <a:rPr lang="zh-CN" altLang="en-US" b="0" dirty="0"/>
              <a:t>一体化、综合化金融服</a:t>
            </a:r>
            <a:r>
              <a:rPr lang="zh-CN" altLang="en-US" b="0" dirty="0" smtClean="0"/>
              <a:t>务</a:t>
            </a:r>
            <a:endParaRPr kumimoji="0" lang="en-US" sz="1200" b="0" i="0" u="none" strike="noStrike" cap="none" normalizeH="0" baseline="0" dirty="0" smtClean="0">
              <a:ln>
                <a:noFill/>
              </a:ln>
              <a:solidFill>
                <a:schemeClr val="tx1"/>
              </a:solidFill>
              <a:effectLst/>
            </a:endParaRPr>
          </a:p>
        </p:txBody>
      </p:sp>
      <p:sp>
        <p:nvSpPr>
          <p:cNvPr id="43" name="Oval 18"/>
          <p:cNvSpPr>
            <a:spLocks noChangeArrowheads="1"/>
          </p:cNvSpPr>
          <p:nvPr/>
        </p:nvSpPr>
        <p:spPr bwMode="auto">
          <a:xfrm>
            <a:off x="6680374" y="1685619"/>
            <a:ext cx="1787936" cy="320040"/>
          </a:xfrm>
          <a:prstGeom prst="roundRect">
            <a:avLst/>
          </a:prstGeom>
          <a:solidFill>
            <a:schemeClr val="accent2"/>
          </a:solidFill>
          <a:ln w="25400">
            <a:solidFill>
              <a:schemeClr val="bg1"/>
            </a:solidFill>
            <a:miter lim="800000"/>
            <a:headEnd/>
            <a:tailEnd/>
          </a:ln>
          <a:effectLst/>
        </p:spPr>
        <p:txBody>
          <a:bodyPr lIns="0" tIns="0" rIns="0" bIns="0" anchor="ctr" anchorCtr="1"/>
          <a:lstStyle/>
          <a:p>
            <a:pPr rtl="1" eaLnBrk="1" hangingPunct="1"/>
            <a:r>
              <a:rPr lang="zh-CN" altLang="en-US" sz="1400" dirty="0">
                <a:solidFill>
                  <a:srgbClr val="FFFFFF"/>
                </a:solidFill>
                <a:latin typeface="Frutiger 45 Light"/>
                <a:ea typeface="STKaiti"/>
                <a:cs typeface="Arial Unicode MS" pitchFamily="34" charset="-128"/>
              </a:rPr>
              <a:t>成为综合服务的银行</a:t>
            </a:r>
          </a:p>
        </p:txBody>
      </p:sp>
      <p:sp>
        <p:nvSpPr>
          <p:cNvPr id="45" name="Rectangle 44"/>
          <p:cNvSpPr/>
          <p:nvPr/>
        </p:nvSpPr>
        <p:spPr bwMode="auto">
          <a:xfrm>
            <a:off x="776287" y="4589146"/>
            <a:ext cx="8664575" cy="1663872"/>
          </a:xfrm>
          <a:prstGeom prst="rect">
            <a:avLst/>
          </a:prstGeom>
          <a:solidFill>
            <a:schemeClr val="bg2">
              <a:lumMod val="20000"/>
              <a:lumOff val="80000"/>
            </a:schemeClr>
          </a:solidFill>
          <a:ln>
            <a:noFill/>
          </a:ln>
          <a:effectLst/>
          <a:extLst/>
        </p:spPr>
        <p:txBody>
          <a:bodyPr vert="horz" wrap="square" lIns="91440" tIns="182880" rIns="91440" bIns="0" numCol="1" rtlCol="0" anchor="t" anchorCtr="0" compatLnSpc="1">
            <a:prstTxWarp prst="textNoShape">
              <a:avLst/>
            </a:prstTxWarp>
          </a:bodyPr>
          <a:lstStyle/>
          <a:p>
            <a:pPr marL="171450" indent="-171450">
              <a:spcBef>
                <a:spcPts val="1200"/>
              </a:spcBef>
              <a:buFont typeface="Arial" panose="020B0604020202020204" pitchFamily="34" charset="0"/>
              <a:buChar char="•"/>
            </a:pPr>
            <a:r>
              <a:rPr lang="zh-CN" altLang="en-US" b="0" dirty="0" smtClean="0"/>
              <a:t>巩</a:t>
            </a:r>
            <a:r>
              <a:rPr lang="zh-CN" altLang="en-US" b="0" dirty="0"/>
              <a:t>固并增强在</a:t>
            </a:r>
            <a:r>
              <a:rPr lang="zh-CN" altLang="en-US" dirty="0"/>
              <a:t>直销银行、小微金融、投资银行、信用卡、供应链金融、资产管理</a:t>
            </a:r>
            <a:r>
              <a:rPr lang="zh-CN" altLang="en-US" b="0" dirty="0"/>
              <a:t>等战</a:t>
            </a:r>
            <a:r>
              <a:rPr lang="zh-CN" altLang="en-US" b="0" dirty="0" smtClean="0"/>
              <a:t>略业务的领先优势</a:t>
            </a:r>
            <a:endParaRPr lang="en-US" altLang="zh-CN" b="0" dirty="0" smtClean="0"/>
          </a:p>
          <a:p>
            <a:pPr marL="171450" indent="-171450">
              <a:spcBef>
                <a:spcPts val="1200"/>
              </a:spcBef>
              <a:buFont typeface="Arial" panose="020B0604020202020204" pitchFamily="34" charset="0"/>
              <a:buChar char="•"/>
            </a:pPr>
            <a:r>
              <a:rPr lang="zh-CN" altLang="en-US" b="0" dirty="0" smtClean="0"/>
              <a:t>加</a:t>
            </a:r>
            <a:r>
              <a:rPr lang="zh-CN" altLang="en-US" b="0" dirty="0"/>
              <a:t>大改革创新力度</a:t>
            </a:r>
            <a:r>
              <a:rPr lang="zh-CN" altLang="en-US" b="0" dirty="0" smtClean="0"/>
              <a:t>，通</a:t>
            </a:r>
            <a:r>
              <a:rPr lang="zh-CN" altLang="en-US" b="0" dirty="0"/>
              <a:t>过</a:t>
            </a:r>
            <a:r>
              <a:rPr lang="zh-CN" altLang="en-US" dirty="0"/>
              <a:t>组织效能提升、人才管</a:t>
            </a:r>
            <a:r>
              <a:rPr lang="zh-CN" altLang="en-US" dirty="0" smtClean="0"/>
              <a:t>理</a:t>
            </a:r>
            <a:r>
              <a:rPr lang="en-US" altLang="zh-CN" dirty="0" smtClean="0"/>
              <a:t>2.0</a:t>
            </a:r>
            <a:r>
              <a:rPr lang="zh-CN" altLang="en-US" dirty="0" smtClean="0"/>
              <a:t>、</a:t>
            </a:r>
            <a:r>
              <a:rPr lang="zh-CN" altLang="en-US" dirty="0"/>
              <a:t>差异化资源配置、长</a:t>
            </a:r>
            <a:r>
              <a:rPr lang="zh-CN" altLang="en-US" dirty="0" smtClean="0"/>
              <a:t>短期</a:t>
            </a:r>
            <a:r>
              <a:rPr lang="zh-CN" altLang="en-US" dirty="0"/>
              <a:t>结合的考核激励</a:t>
            </a:r>
            <a:r>
              <a:rPr lang="zh-CN" altLang="en-US" b="0" dirty="0"/>
              <a:t>等重点管理领域的体制机制突破，构</a:t>
            </a:r>
            <a:r>
              <a:rPr lang="zh-CN" altLang="en-US" b="0" dirty="0" smtClean="0"/>
              <a:t>建</a:t>
            </a:r>
            <a:r>
              <a:rPr lang="zh-CN" altLang="en-US" dirty="0" smtClean="0"/>
              <a:t>以</a:t>
            </a:r>
            <a:r>
              <a:rPr lang="zh-CN" altLang="en-US" dirty="0"/>
              <a:t>客户为中心</a:t>
            </a:r>
            <a:r>
              <a:rPr lang="zh-CN" altLang="en-US" b="0" dirty="0"/>
              <a:t>的经营管理体</a:t>
            </a:r>
            <a:r>
              <a:rPr lang="zh-CN" altLang="en-US" b="0" dirty="0" smtClean="0"/>
              <a:t>系</a:t>
            </a:r>
            <a:endParaRPr lang="en-US" altLang="zh-CN" b="0" dirty="0" smtClean="0"/>
          </a:p>
          <a:p>
            <a:pPr marL="171450" indent="-171450">
              <a:spcBef>
                <a:spcPts val="1200"/>
              </a:spcBef>
              <a:buFont typeface="Arial" panose="020B0604020202020204" pitchFamily="34" charset="0"/>
              <a:buChar char="•"/>
            </a:pPr>
            <a:r>
              <a:rPr lang="zh-CN" altLang="en-US" b="0" dirty="0" smtClean="0"/>
              <a:t>找</a:t>
            </a:r>
            <a:r>
              <a:rPr lang="zh-CN" altLang="en-US" b="0" dirty="0"/>
              <a:t>准金融服务重点，强化金融服务功能，</a:t>
            </a:r>
            <a:r>
              <a:rPr lang="zh-CN" altLang="en-US" dirty="0"/>
              <a:t>以服务实体经济、</a:t>
            </a:r>
            <a:r>
              <a:rPr lang="zh-CN" altLang="en-US" dirty="0" smtClean="0"/>
              <a:t>服务</a:t>
            </a:r>
            <a:r>
              <a:rPr lang="zh-CN" altLang="en-US" dirty="0"/>
              <a:t>人民生活为本，</a:t>
            </a:r>
            <a:r>
              <a:rPr lang="zh-CN" altLang="en-US" b="0" dirty="0"/>
              <a:t>扎实做好基础产品和服</a:t>
            </a:r>
            <a:r>
              <a:rPr lang="zh-CN" altLang="en-US" b="0" dirty="0" smtClean="0"/>
              <a:t>务，</a:t>
            </a:r>
            <a:r>
              <a:rPr lang="zh-CN" altLang="en-US" b="0" dirty="0"/>
              <a:t>推进本公司向高质量、高效率</a:t>
            </a:r>
            <a:r>
              <a:rPr lang="zh-CN" altLang="en-US" b="0" dirty="0" smtClean="0"/>
              <a:t>、高</a:t>
            </a:r>
            <a:r>
              <a:rPr lang="zh-CN" altLang="en-US" b="0" dirty="0"/>
              <a:t>动能的内涵式发展转变，</a:t>
            </a:r>
            <a:r>
              <a:rPr lang="zh-CN" altLang="en-US" dirty="0"/>
              <a:t>努力建设成为一家特色鲜明、价值成长、持续创新、稳健经营</a:t>
            </a:r>
            <a:r>
              <a:rPr lang="zh-CN" altLang="en-US" dirty="0" smtClean="0"/>
              <a:t>的一</a:t>
            </a:r>
            <a:r>
              <a:rPr lang="zh-CN" altLang="en-US" dirty="0"/>
              <a:t>流商业银</a:t>
            </a:r>
            <a:r>
              <a:rPr lang="zh-CN" altLang="en-US" dirty="0" smtClean="0"/>
              <a:t>行</a:t>
            </a:r>
            <a:endParaRPr lang="en-US" altLang="zh-CN" dirty="0" smtClean="0"/>
          </a:p>
        </p:txBody>
      </p:sp>
      <p:sp>
        <p:nvSpPr>
          <p:cNvPr id="46" name="Oval 18"/>
          <p:cNvSpPr>
            <a:spLocks noChangeArrowheads="1"/>
          </p:cNvSpPr>
          <p:nvPr/>
        </p:nvSpPr>
        <p:spPr bwMode="auto">
          <a:xfrm>
            <a:off x="2245489" y="4371975"/>
            <a:ext cx="6076707" cy="320040"/>
          </a:xfrm>
          <a:prstGeom prst="roundRect">
            <a:avLst/>
          </a:prstGeom>
          <a:solidFill>
            <a:schemeClr val="tx2">
              <a:lumMod val="65000"/>
              <a:lumOff val="35000"/>
            </a:schemeClr>
          </a:solidFill>
          <a:ln w="25400">
            <a:solidFill>
              <a:schemeClr val="bg1"/>
            </a:solidFill>
            <a:miter lim="800000"/>
            <a:headEnd/>
            <a:tailEnd/>
          </a:ln>
          <a:effectLst/>
        </p:spPr>
        <p:txBody>
          <a:bodyPr lIns="0" tIns="0" rIns="0" bIns="0" anchor="ctr" anchorCtr="1"/>
          <a:lstStyle/>
          <a:p>
            <a:pPr rtl="1" eaLnBrk="1" hangingPunct="1"/>
            <a:r>
              <a:rPr lang="zh-CN" altLang="en-US" sz="1400" dirty="0" smtClean="0">
                <a:solidFill>
                  <a:srgbClr val="FFFFFF"/>
                </a:solidFill>
                <a:latin typeface="Frutiger 45 Light"/>
                <a:ea typeface="STKaiti"/>
                <a:cs typeface="Arial Unicode MS" pitchFamily="34" charset="-128"/>
              </a:rPr>
              <a:t>以</a:t>
            </a:r>
            <a:r>
              <a:rPr lang="zh-CN" altLang="en-US" sz="1400" dirty="0">
                <a:solidFill>
                  <a:srgbClr val="FFFFFF"/>
                </a:solidFill>
                <a:latin typeface="Frutiger 45 Light"/>
                <a:ea typeface="STKaiti"/>
                <a:cs typeface="Arial Unicode MS" pitchFamily="34" charset="-128"/>
              </a:rPr>
              <a:t>提高发展质量和效益为</a:t>
            </a:r>
            <a:r>
              <a:rPr lang="zh-CN" altLang="en-US" sz="1400" dirty="0" smtClean="0">
                <a:solidFill>
                  <a:srgbClr val="FFFFFF"/>
                </a:solidFill>
                <a:latin typeface="Frutiger 45 Light"/>
                <a:ea typeface="STKaiti"/>
                <a:cs typeface="Arial Unicode MS" pitchFamily="34" charset="-128"/>
              </a:rPr>
              <a:t>核心，向</a:t>
            </a:r>
            <a:r>
              <a:rPr lang="zh-CN" altLang="en-US" sz="1400" dirty="0">
                <a:solidFill>
                  <a:srgbClr val="FFFFFF"/>
                </a:solidFill>
                <a:latin typeface="Frutiger 45 Light"/>
                <a:ea typeface="STKaiti"/>
                <a:cs typeface="Arial Unicode MS" pitchFamily="34" charset="-128"/>
              </a:rPr>
              <a:t>数字化、轻型化、综合化的标杆银</a:t>
            </a:r>
            <a:r>
              <a:rPr lang="zh-CN" altLang="en-US" sz="1400" dirty="0" smtClean="0">
                <a:solidFill>
                  <a:srgbClr val="FFFFFF"/>
                </a:solidFill>
                <a:latin typeface="Frutiger 45 Light"/>
                <a:ea typeface="STKaiti"/>
                <a:cs typeface="Arial Unicode MS" pitchFamily="34" charset="-128"/>
              </a:rPr>
              <a:t>行转型</a:t>
            </a:r>
            <a:endParaRPr lang="zh-CN" altLang="en-US" sz="1400" dirty="0">
              <a:solidFill>
                <a:srgbClr val="FFFFFF"/>
              </a:solidFill>
              <a:latin typeface="Frutiger 45 Light"/>
              <a:ea typeface="STKaiti"/>
              <a:cs typeface="Arial Unicode MS" pitchFamily="34" charset="-128"/>
            </a:endParaRPr>
          </a:p>
        </p:txBody>
      </p:sp>
    </p:spTree>
    <p:extLst>
      <p:ext uri="{BB962C8B-B14F-4D97-AF65-F5344CB8AC3E}">
        <p14:creationId xmlns:p14="http://schemas.microsoft.com/office/powerpoint/2010/main" val="171977697"/>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GE HEADING"/>
          <p:cNvSpPr>
            <a:spLocks noGrp="1" noChangeArrowheads="1"/>
          </p:cNvSpPr>
          <p:nvPr>
            <p:ph type="title" idx="4294967295"/>
          </p:nvPr>
        </p:nvSpPr>
        <p:spPr>
          <a:xfrm>
            <a:off x="765175" y="0"/>
            <a:ext cx="8653463" cy="941388"/>
          </a:xfrm>
        </p:spPr>
        <p:txBody>
          <a:bodyPr/>
          <a:lstStyle/>
          <a:p>
            <a:pPr eaLnBrk="1" hangingPunct="1"/>
            <a:r>
              <a:rPr lang="zh-CN" altLang="en-US" sz="3200" dirty="0"/>
              <a:t>附录：</a:t>
            </a:r>
            <a:r>
              <a:rPr lang="zh-CN" sz="3200" dirty="0" smtClean="0">
                <a:latin typeface="UBSHeadline"/>
                <a:ea typeface="STKaiti"/>
              </a:rPr>
              <a:t>主</a:t>
            </a:r>
            <a:r>
              <a:rPr lang="zh-CN" sz="3200" dirty="0">
                <a:latin typeface="UBSHeadline"/>
                <a:ea typeface="STKaiti"/>
              </a:rPr>
              <a:t>要</a:t>
            </a:r>
            <a:r>
              <a:rPr lang="zh-CN" altLang="en-US" sz="3200" dirty="0">
                <a:latin typeface="UBSHeadline"/>
                <a:ea typeface="STKaiti"/>
              </a:rPr>
              <a:t>财务指标一览</a:t>
            </a:r>
            <a:endParaRPr lang="en-US" altLang="zh-CN" sz="3200" dirty="0">
              <a:latin typeface="UBSHeadline"/>
              <a:ea typeface="STKaiti"/>
            </a:endParaRPr>
          </a:p>
        </p:txBody>
      </p:sp>
      <p:sp>
        <p:nvSpPr>
          <p:cNvPr id="4" name="灯片编号占位符 2"/>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12C836ED-2BB6-461F-A70F-E13C20F1680C}" type="slidenum">
              <a:rPr lang="en-US" altLang="zh-CN" sz="900" b="0">
                <a:latin typeface="Frutiger 45 Light"/>
                <a:ea typeface="STKaiti"/>
                <a:cs typeface="Arial Unicode MS" pitchFamily="34" charset="-122"/>
              </a:rPr>
              <a:pPr algn="r">
                <a:spcBef>
                  <a:spcPct val="0"/>
                </a:spcBef>
              </a:pPr>
              <a:t>17</a:t>
            </a:fld>
            <a:endParaRPr lang="en-US" altLang="zh-CN" sz="900" b="0">
              <a:latin typeface="Frutiger 45 Light"/>
              <a:ea typeface="STKaiti"/>
              <a:cs typeface="Arial Unicode MS" pitchFamily="34" charset="-122"/>
            </a:endParaRPr>
          </a:p>
        </p:txBody>
      </p:sp>
      <p:graphicFrame>
        <p:nvGraphicFramePr>
          <p:cNvPr id="8" name="Table 7"/>
          <p:cNvGraphicFramePr>
            <a:graphicFrameLocks noGrp="1"/>
          </p:cNvGraphicFramePr>
          <p:nvPr>
            <p:custDataLst>
              <p:tags r:id="rId1"/>
            </p:custDataLst>
            <p:extLst>
              <p:ext uri="{D42A27DB-BD31-4B8C-83A1-F6EECF244321}">
                <p14:modId xmlns:p14="http://schemas.microsoft.com/office/powerpoint/2010/main" val="966556531"/>
              </p:ext>
            </p:extLst>
          </p:nvPr>
        </p:nvGraphicFramePr>
        <p:xfrm>
          <a:off x="793820" y="3882224"/>
          <a:ext cx="4206805" cy="2120521"/>
        </p:xfrm>
        <a:graphic>
          <a:graphicData uri="http://schemas.openxmlformats.org/drawingml/2006/table">
            <a:tbl>
              <a:tblPr/>
              <a:tblGrid>
                <a:gridCol w="1981121"/>
                <a:gridCol w="658287"/>
                <a:gridCol w="605842"/>
                <a:gridCol w="382231"/>
                <a:gridCol w="579324"/>
              </a:tblGrid>
              <a:tr h="392611">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l" fontAlgn="base">
                        <a:lnSpc>
                          <a:spcPts val="1200"/>
                        </a:lnSpc>
                        <a:spcBef>
                          <a:spcPts val="0"/>
                        </a:spcBef>
                        <a:spcAft>
                          <a:spcPts val="0"/>
                        </a:spcAft>
                      </a:pPr>
                      <a:r>
                        <a:rPr lang="zh-CN" sz="1050" b="1" i="0" u="none" spc="-30" dirty="0">
                          <a:solidFill>
                            <a:srgbClr val="000000"/>
                          </a:solidFill>
                          <a:effectLst/>
                          <a:latin typeface="Frutiger 45 Light" panose="020B0603020202020204" pitchFamily="34" charset="0"/>
                          <a:ea typeface="STKaiti"/>
                        </a:rPr>
                        <a:t>盈利能力</a:t>
                      </a:r>
                      <a:r>
                        <a:rPr lang="zh-HK" sz="1050" b="1" i="0" u="none" spc="-30" dirty="0">
                          <a:solidFill>
                            <a:srgbClr val="000000"/>
                          </a:solidFill>
                          <a:effectLst/>
                          <a:latin typeface="Frutiger 45 Light" panose="020B0603020202020204" pitchFamily="34" charset="0"/>
                          <a:ea typeface="STKaiti"/>
                        </a:rPr>
                        <a:t>主要指标</a:t>
                      </a:r>
                      <a:r>
                        <a:rPr lang="zh-CN" sz="1050" b="1" i="0" u="none" spc="-30" dirty="0">
                          <a:solidFill>
                            <a:srgbClr val="000000"/>
                          </a:solidFill>
                          <a:effectLst/>
                          <a:latin typeface="Frutiger 45 Light" panose="020B0603020202020204" pitchFamily="34" charset="0"/>
                          <a:ea typeface="STKaiti"/>
                        </a:rPr>
                        <a:t>（</a:t>
                      </a:r>
                      <a:r>
                        <a:rPr lang="en-US" sz="1050" b="1" i="0" u="none" spc="-30" dirty="0">
                          <a:solidFill>
                            <a:srgbClr val="000000"/>
                          </a:solidFill>
                          <a:effectLst/>
                          <a:latin typeface="Frutiger 45 Light" panose="020B0603020202020204" pitchFamily="34" charset="0"/>
                          <a:ea typeface="STKaiti"/>
                        </a:rPr>
                        <a:t>%</a:t>
                      </a:r>
                      <a:r>
                        <a:rPr lang="zh-CN" sz="1050" b="1" i="0" u="none" spc="-30" dirty="0">
                          <a:solidFill>
                            <a:srgbClr val="000000"/>
                          </a:solidFill>
                          <a:effectLst/>
                          <a:latin typeface="Frutiger 45 Light" panose="020B0603020202020204" pitchFamily="34" charset="0"/>
                          <a:ea typeface="STKaiti"/>
                        </a:rPr>
                        <a:t>）</a:t>
                      </a:r>
                      <a:endParaRPr lang="en-US" sz="1050" b="1" i="0" u="none" dirty="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en-US" sz="1050" b="1" i="0" u="none" dirty="0" smtClean="0">
                          <a:solidFill>
                            <a:srgbClr val="000000"/>
                          </a:solidFill>
                          <a:effectLst/>
                          <a:latin typeface="Frutiger 45 Light" panose="020B0603020202020204" pitchFamily="34" charset="0"/>
                          <a:ea typeface="STKaiti"/>
                        </a:rPr>
                        <a:t>20</a:t>
                      </a:r>
                      <a:r>
                        <a:rPr lang="en-US" altLang="zh-CN" sz="1050" b="1" i="0" u="none" dirty="0" smtClean="0">
                          <a:solidFill>
                            <a:srgbClr val="000000"/>
                          </a:solidFill>
                          <a:effectLst/>
                          <a:latin typeface="Frutiger 45 Light" panose="020B0603020202020204" pitchFamily="34" charset="0"/>
                          <a:ea typeface="STKaiti"/>
                        </a:rPr>
                        <a:t>20</a:t>
                      </a:r>
                      <a:r>
                        <a:rPr lang="zh-CN" altLang="en-US" sz="1050" b="1" i="0" u="none" dirty="0" smtClean="0">
                          <a:solidFill>
                            <a:srgbClr val="000000"/>
                          </a:solidFill>
                          <a:effectLst/>
                          <a:latin typeface="Frutiger 45 Light" panose="020B0603020202020204" pitchFamily="34" charset="0"/>
                          <a:ea typeface="STKaiti"/>
                        </a:rPr>
                        <a:t>年</a:t>
                      </a:r>
                      <a:endParaRPr lang="en-US" altLang="zh-CN" sz="1050" b="1" i="0" u="none" dirty="0" smtClean="0">
                        <a:solidFill>
                          <a:srgbClr val="000000"/>
                        </a:solidFill>
                        <a:effectLst/>
                        <a:latin typeface="Frutiger 45 Light" panose="020B0603020202020204" pitchFamily="34" charset="0"/>
                        <a:ea typeface="STKaiti"/>
                      </a:endParaRPr>
                    </a:p>
                    <a:p>
                      <a:pPr marL="14605" marR="14605" indent="-14605" algn="r" fontAlgn="base">
                        <a:lnSpc>
                          <a:spcPts val="1200"/>
                        </a:lnSpc>
                        <a:spcBef>
                          <a:spcPts val="0"/>
                        </a:spcBef>
                        <a:spcAft>
                          <a:spcPts val="0"/>
                        </a:spcAft>
                      </a:pPr>
                      <a:r>
                        <a:rPr lang="en-US" altLang="zh-CN" sz="1050" b="1" i="0" u="none" dirty="0" smtClean="0">
                          <a:solidFill>
                            <a:srgbClr val="000000"/>
                          </a:solidFill>
                          <a:effectLst/>
                          <a:latin typeface="Frutiger 45 Light" panose="020B0603020202020204" pitchFamily="34" charset="0"/>
                          <a:ea typeface="STKaiti"/>
                        </a:rPr>
                        <a:t>1-6</a:t>
                      </a:r>
                      <a:r>
                        <a:rPr lang="zh-CN" altLang="en-US" sz="1050" b="1" i="0" u="none" dirty="0" smtClean="0">
                          <a:solidFill>
                            <a:srgbClr val="000000"/>
                          </a:solidFill>
                          <a:effectLst/>
                          <a:latin typeface="Frutiger 45 Light" panose="020B0603020202020204" pitchFamily="34" charset="0"/>
                          <a:ea typeface="STKaiti"/>
                        </a:rPr>
                        <a:t>月</a:t>
                      </a:r>
                      <a:endParaRPr lang="en-US" sz="1050" b="1" i="0" u="none" dirty="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en-US" sz="1050" b="1" i="0" u="none" dirty="0" smtClean="0">
                          <a:solidFill>
                            <a:srgbClr val="000000"/>
                          </a:solidFill>
                          <a:effectLst/>
                          <a:latin typeface="Frutiger 45 Light" panose="020B0603020202020204" pitchFamily="34" charset="0"/>
                          <a:ea typeface="STKaiti"/>
                        </a:rPr>
                        <a:t>201</a:t>
                      </a:r>
                      <a:r>
                        <a:rPr lang="en-US" altLang="zh-CN" sz="1050" b="1" i="0" u="none" dirty="0" smtClean="0">
                          <a:solidFill>
                            <a:srgbClr val="000000"/>
                          </a:solidFill>
                          <a:effectLst/>
                          <a:latin typeface="Frutiger 45 Light" panose="020B0603020202020204" pitchFamily="34" charset="0"/>
                          <a:ea typeface="STKaiti"/>
                        </a:rPr>
                        <a:t>9</a:t>
                      </a:r>
                      <a:r>
                        <a:rPr lang="zh-CN" altLang="en-US" sz="1050" b="1" i="0" u="none" dirty="0" smtClean="0">
                          <a:solidFill>
                            <a:srgbClr val="000000"/>
                          </a:solidFill>
                          <a:effectLst/>
                          <a:latin typeface="Frutiger 45 Light" panose="020B0603020202020204" pitchFamily="34" charset="0"/>
                          <a:ea typeface="STKaiti"/>
                        </a:rPr>
                        <a:t>年</a:t>
                      </a:r>
                      <a:endParaRPr lang="en-US" altLang="zh-CN" sz="1050" b="1" i="0" u="none" dirty="0" smtClean="0">
                        <a:solidFill>
                          <a:srgbClr val="000000"/>
                        </a:solidFill>
                        <a:effectLst/>
                        <a:latin typeface="Frutiger 45 Light" panose="020B0603020202020204" pitchFamily="34" charset="0"/>
                        <a:ea typeface="STKaiti"/>
                      </a:endParaRPr>
                    </a:p>
                    <a:p>
                      <a:pPr marL="14605" marR="14605" indent="-14605" algn="r" defTabSz="914400" rtl="0" eaLnBrk="1" fontAlgn="base" latinLnBrk="0" hangingPunct="1">
                        <a:lnSpc>
                          <a:spcPts val="1200"/>
                        </a:lnSpc>
                        <a:spcBef>
                          <a:spcPts val="0"/>
                        </a:spcBef>
                        <a:spcAft>
                          <a:spcPts val="0"/>
                        </a:spcAft>
                        <a:buClrTx/>
                        <a:buSzTx/>
                        <a:buFontTx/>
                        <a:buNone/>
                        <a:tabLst/>
                        <a:defRPr/>
                      </a:pPr>
                      <a:r>
                        <a:rPr lang="en-US" altLang="zh-CN" sz="1050" b="1" i="0" u="none" dirty="0" smtClean="0">
                          <a:solidFill>
                            <a:srgbClr val="000000"/>
                          </a:solidFill>
                          <a:effectLst/>
                          <a:latin typeface="Frutiger 45 Light" panose="020B0603020202020204" pitchFamily="34" charset="0"/>
                          <a:ea typeface="STKaiti"/>
                        </a:rPr>
                        <a:t>1-6</a:t>
                      </a:r>
                      <a:r>
                        <a:rPr lang="zh-CN" altLang="en-US" sz="1050" b="1" i="0" u="none" dirty="0" smtClean="0">
                          <a:solidFill>
                            <a:srgbClr val="000000"/>
                          </a:solidFill>
                          <a:effectLst/>
                          <a:latin typeface="Frutiger 45 Light" panose="020B0603020202020204" pitchFamily="34" charset="0"/>
                          <a:ea typeface="STKaiti"/>
                        </a:rPr>
                        <a:t>月</a:t>
                      </a:r>
                      <a:endParaRPr lang="en-US" altLang="zh-CN" sz="1050" b="1" i="0" u="none" dirty="0" smtClean="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635" marR="14605" indent="-635" algn="r" fontAlgn="base">
                        <a:lnSpc>
                          <a:spcPts val="1200"/>
                        </a:lnSpc>
                        <a:spcBef>
                          <a:spcPts val="0"/>
                        </a:spcBef>
                        <a:spcAft>
                          <a:spcPts val="0"/>
                        </a:spcAft>
                      </a:pPr>
                      <a:r>
                        <a:rPr lang="zh-CN" sz="1050" b="1" i="0" u="none" dirty="0">
                          <a:solidFill>
                            <a:srgbClr val="000000"/>
                          </a:solidFill>
                          <a:effectLst/>
                          <a:latin typeface="Frutiger 45 Light" panose="020B0603020202020204" pitchFamily="34" charset="0"/>
                          <a:ea typeface="STKaiti"/>
                        </a:rPr>
                        <a:t>变化（百分点）</a:t>
                      </a:r>
                      <a:endParaRPr lang="en-US" sz="1050" b="1" i="0" u="none" dirty="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r>
              <a:tr h="362304">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900"/>
                        </a:spcBef>
                        <a:spcAft>
                          <a:spcPts val="900"/>
                        </a:spcAft>
                        <a:tabLst>
                          <a:tab pos="118745" algn="l"/>
                          <a:tab pos="228600" algn="l"/>
                          <a:tab pos="347345" algn="l"/>
                          <a:tab pos="457200" algn="l"/>
                          <a:tab pos="575945" algn="l"/>
                          <a:tab pos="685800" algn="l"/>
                          <a:tab pos="804545" algn="l"/>
                          <a:tab pos="914400" algn="l"/>
                        </a:tabLst>
                      </a:pPr>
                      <a:r>
                        <a:rPr lang="zh-CN" altLang="en-US" sz="1050" b="0" i="0" u="none" dirty="0" smtClean="0">
                          <a:solidFill>
                            <a:srgbClr val="000000"/>
                          </a:solidFill>
                          <a:effectLst/>
                          <a:latin typeface="Frutiger 45 Light" panose="020B0603020202020204" pitchFamily="34" charset="0"/>
                          <a:ea typeface="STKaiti"/>
                        </a:rPr>
                        <a:t>平均总资产收益率（年化）</a:t>
                      </a:r>
                      <a:endParaRPr lang="en-US" altLang="zh-CN" sz="1050" b="0" i="0" u="none" dirty="0" smtClean="0">
                        <a:solidFill>
                          <a:srgbClr val="000000"/>
                        </a:solidFill>
                        <a:effectLst/>
                        <a:latin typeface="Frutiger 45 Light" panose="020B0603020202020204" pitchFamily="34" charset="0"/>
                        <a:ea typeface="STKaiti"/>
                      </a:endParaRPr>
                    </a:p>
                  </a:txBody>
                  <a:tcPr marL="27305" marR="27305" marT="0"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0.83</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1.04</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900"/>
                        </a:spcBef>
                        <a:spcAft>
                          <a:spcPts val="900"/>
                        </a:spcAft>
                        <a:buClrTx/>
                        <a:buSzTx/>
                        <a:buFontTx/>
                        <a:buNone/>
                        <a:tabLst/>
                        <a:defRPr/>
                      </a:pPr>
                      <a:r>
                        <a:rPr lang="en-US" sz="1050" b="1" i="0" u="none" dirty="0" smtClean="0">
                          <a:solidFill>
                            <a:srgbClr val="00D581"/>
                          </a:solidFill>
                          <a:effectLst/>
                          <a:latin typeface="Frutiger 45 Light" panose="020B0603020202020204" pitchFamily="34" charset="0"/>
                          <a:ea typeface="STKaiti"/>
                          <a:sym typeface="Symbol"/>
                        </a:rPr>
                        <a:t></a:t>
                      </a:r>
                      <a:endParaRPr lang="en-US" sz="1050" b="1" i="0" u="none" dirty="0" smtClean="0">
                        <a:solidFill>
                          <a:srgbClr val="00D581"/>
                        </a:solidFill>
                        <a:effectLst/>
                        <a:latin typeface="Frutiger 45 Light" panose="020B0603020202020204" pitchFamily="34" charset="0"/>
                        <a:ea typeface="STKaiti"/>
                        <a:cs typeface="Times New Roman"/>
                      </a:endParaRPr>
                    </a:p>
                  </a:txBody>
                  <a:tcPr marL="27305" marR="27305" marT="0"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a:solidFill>
                            <a:srgbClr val="000000"/>
                          </a:solidFill>
                          <a:effectLst/>
                          <a:latin typeface="Frutiger 45 Light" panose="020B0603020202020204" pitchFamily="34" charset="0"/>
                          <a:ea typeface="SimSun"/>
                        </a:rPr>
                        <a:t>(</a:t>
                      </a:r>
                      <a:r>
                        <a:rPr lang="en-US" sz="1050" b="0" i="0" u="none" strike="noStrike" dirty="0" smtClean="0">
                          <a:solidFill>
                            <a:srgbClr val="000000"/>
                          </a:solidFill>
                          <a:effectLst/>
                          <a:latin typeface="Frutiger 45 Light" panose="020B0603020202020204" pitchFamily="34" charset="0"/>
                          <a:ea typeface="SimSun"/>
                        </a:rPr>
                        <a:t>0.21)</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r>
              <a:tr h="362304">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900"/>
                        </a:spcBef>
                        <a:spcAft>
                          <a:spcPts val="900"/>
                        </a:spcAft>
                        <a:tabLst>
                          <a:tab pos="118745" algn="l"/>
                          <a:tab pos="228600" algn="l"/>
                          <a:tab pos="347345" algn="l"/>
                          <a:tab pos="457200" algn="l"/>
                          <a:tab pos="575945" algn="l"/>
                          <a:tab pos="685800" algn="l"/>
                          <a:tab pos="804545" algn="l"/>
                          <a:tab pos="914400" algn="l"/>
                        </a:tabLst>
                      </a:pPr>
                      <a:r>
                        <a:rPr lang="zh-CN" altLang="en-US" sz="1050" b="0" i="0" u="none" dirty="0" smtClean="0">
                          <a:solidFill>
                            <a:srgbClr val="000000"/>
                          </a:solidFill>
                          <a:effectLst/>
                          <a:latin typeface="Frutiger 45 Light" panose="020B0603020202020204" pitchFamily="34" charset="0"/>
                          <a:ea typeface="STKaiti"/>
                        </a:rPr>
                        <a:t>加权平均净资产收益率（年化） </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11.48 </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Frutiger 45 Light" panose="020B0603020202020204" pitchFamily="34" charset="0"/>
                          <a:ea typeface="SimSun"/>
                        </a:rPr>
                        <a:t>14.86 </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900"/>
                        </a:spcBef>
                        <a:spcAft>
                          <a:spcPts val="900"/>
                        </a:spcAft>
                        <a:buClrTx/>
                        <a:buSzTx/>
                        <a:buFontTx/>
                        <a:buNone/>
                        <a:tabLst/>
                        <a:defRPr/>
                      </a:pPr>
                      <a:r>
                        <a:rPr lang="en-US" sz="1050" b="1" i="0" u="none" dirty="0" smtClean="0">
                          <a:solidFill>
                            <a:srgbClr val="00D581"/>
                          </a:solidFill>
                          <a:effectLst/>
                          <a:latin typeface="Frutiger 45 Light" panose="020B0603020202020204" pitchFamily="34" charset="0"/>
                          <a:ea typeface="STKaiti"/>
                          <a:sym typeface="Symbol"/>
                        </a:rPr>
                        <a:t></a:t>
                      </a:r>
                      <a:endParaRPr lang="en-US" sz="1050" b="1" i="0" u="none" dirty="0" smtClean="0">
                        <a:solidFill>
                          <a:srgbClr val="00D581"/>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(3.38)</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r>
              <a:tr h="334434">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900"/>
                        </a:spcBef>
                        <a:spcAft>
                          <a:spcPts val="900"/>
                        </a:spcAft>
                        <a:tabLst>
                          <a:tab pos="118745" algn="l"/>
                          <a:tab pos="228600" algn="l"/>
                          <a:tab pos="347345" algn="l"/>
                          <a:tab pos="457200" algn="l"/>
                          <a:tab pos="575945" algn="l"/>
                          <a:tab pos="685800" algn="l"/>
                          <a:tab pos="804545" algn="l"/>
                          <a:tab pos="914400" algn="l"/>
                        </a:tabLst>
                      </a:pPr>
                      <a:r>
                        <a:rPr lang="zh-CN" sz="1050" b="0" i="0" u="none" dirty="0">
                          <a:solidFill>
                            <a:srgbClr val="000000"/>
                          </a:solidFill>
                          <a:effectLst/>
                          <a:latin typeface="Frutiger 45 Light" panose="020B0603020202020204" pitchFamily="34" charset="0"/>
                          <a:ea typeface="STKaiti"/>
                        </a:rPr>
                        <a:t>净息</a:t>
                      </a:r>
                      <a:r>
                        <a:rPr lang="zh-TW" sz="1050" b="0" i="0" u="none" dirty="0" smtClean="0">
                          <a:solidFill>
                            <a:srgbClr val="000000"/>
                          </a:solidFill>
                          <a:effectLst/>
                          <a:latin typeface="Frutiger 45 Light" panose="020B0603020202020204" pitchFamily="34" charset="0"/>
                          <a:ea typeface="STKaiti"/>
                        </a:rPr>
                        <a:t>差</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2.11 </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a:solidFill>
                            <a:srgbClr val="000000"/>
                          </a:solidFill>
                          <a:effectLst/>
                          <a:latin typeface="Frutiger 45 Light" panose="020B0603020202020204" pitchFamily="34" charset="0"/>
                          <a:ea typeface="SimSun"/>
                        </a:rPr>
                        <a:t>2.00 </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ctr">
                        <a:lnSpc>
                          <a:spcPts val="1200"/>
                        </a:lnSpc>
                        <a:spcBef>
                          <a:spcPts val="400"/>
                        </a:spcBef>
                        <a:spcAft>
                          <a:spcPts val="400"/>
                        </a:spcAft>
                      </a:pPr>
                      <a:r>
                        <a:rPr lang="en-US" sz="1050" b="1" i="0" u="none" dirty="0" smtClean="0">
                          <a:solidFill>
                            <a:srgbClr val="FF0000"/>
                          </a:solidFill>
                          <a:effectLst/>
                          <a:latin typeface="Frutiger 45 Light" panose="020B0603020202020204" pitchFamily="34" charset="0"/>
                          <a:ea typeface="STKaiti"/>
                          <a:sym typeface="Symbol"/>
                        </a:rPr>
                        <a:t></a:t>
                      </a:r>
                      <a:endParaRPr lang="en-US" sz="1050" b="1" i="0" u="none" dirty="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0.11 </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r>
              <a:tr h="334434">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900"/>
                        </a:spcBef>
                        <a:spcAft>
                          <a:spcPts val="900"/>
                        </a:spcAft>
                        <a:tabLst>
                          <a:tab pos="118745" algn="l"/>
                          <a:tab pos="228600" algn="l"/>
                          <a:tab pos="347345" algn="l"/>
                          <a:tab pos="457200" algn="l"/>
                          <a:tab pos="575945" algn="l"/>
                          <a:tab pos="685800" algn="l"/>
                          <a:tab pos="804545" algn="l"/>
                          <a:tab pos="914400" algn="l"/>
                        </a:tabLst>
                      </a:pPr>
                      <a:r>
                        <a:rPr lang="zh-CN" altLang="en-US" sz="1050" b="0" i="0" u="none" dirty="0" smtClean="0">
                          <a:solidFill>
                            <a:srgbClr val="000000"/>
                          </a:solidFill>
                          <a:effectLst/>
                          <a:latin typeface="Frutiger 45 Light" panose="020B0603020202020204" pitchFamily="34" charset="0"/>
                          <a:ea typeface="STKaiti"/>
                          <a:cs typeface="Times New Roman"/>
                        </a:rPr>
                        <a:t>手续费及佣金净收入占营业收入比率</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29.38 </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31.33</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ctr">
                        <a:lnSpc>
                          <a:spcPts val="1200"/>
                        </a:lnSpc>
                        <a:spcBef>
                          <a:spcPts val="400"/>
                        </a:spcBef>
                        <a:spcAft>
                          <a:spcPts val="400"/>
                        </a:spcAft>
                      </a:pPr>
                      <a:r>
                        <a:rPr lang="en-US" sz="1050" b="1" i="0" u="none" dirty="0" smtClean="0">
                          <a:solidFill>
                            <a:srgbClr val="00D581"/>
                          </a:solidFill>
                          <a:effectLst/>
                          <a:latin typeface="Frutiger 45 Light" panose="020B0603020202020204" pitchFamily="34" charset="0"/>
                          <a:ea typeface="STKaiti"/>
                          <a:sym typeface="Symbol"/>
                        </a:rPr>
                        <a:t></a:t>
                      </a:r>
                      <a:endParaRPr lang="en-US" sz="1050" b="1" i="0" u="none" kern="1200" dirty="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a:solidFill>
                            <a:srgbClr val="000000"/>
                          </a:solidFill>
                          <a:effectLst/>
                          <a:latin typeface="Frutiger 45 Light" panose="020B0603020202020204" pitchFamily="34" charset="0"/>
                        </a:rPr>
                        <a:t>(</a:t>
                      </a:r>
                      <a:r>
                        <a:rPr lang="en-US" sz="1050" b="0" i="0" u="none" strike="noStrike" dirty="0" smtClean="0">
                          <a:solidFill>
                            <a:srgbClr val="000000"/>
                          </a:solidFill>
                          <a:effectLst/>
                          <a:latin typeface="Frutiger 45 Light" panose="020B0603020202020204" pitchFamily="34" charset="0"/>
                        </a:rPr>
                        <a:t>1.9</a:t>
                      </a:r>
                      <a:r>
                        <a:rPr lang="en-US" altLang="zh-CN" sz="1050" b="0" i="0" u="none" strike="noStrike" dirty="0" smtClean="0">
                          <a:solidFill>
                            <a:srgbClr val="000000"/>
                          </a:solidFill>
                          <a:effectLst/>
                          <a:latin typeface="Frutiger 45 Light" panose="020B0603020202020204" pitchFamily="34" charset="0"/>
                        </a:rPr>
                        <a:t>5</a:t>
                      </a:r>
                      <a:r>
                        <a:rPr lang="en-US" sz="1050" b="0" i="0" u="none" strike="noStrike" dirty="0" smtClean="0">
                          <a:solidFill>
                            <a:srgbClr val="000000"/>
                          </a:solidFill>
                          <a:effectLst/>
                          <a:latin typeface="Frutiger 45 Light" panose="020B0603020202020204" pitchFamily="34" charset="0"/>
                        </a:rPr>
                        <a:t>)</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r>
              <a:tr h="334434">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900"/>
                        </a:spcBef>
                        <a:spcAft>
                          <a:spcPts val="900"/>
                        </a:spcAft>
                        <a:tabLst>
                          <a:tab pos="118745" algn="l"/>
                          <a:tab pos="228600" algn="l"/>
                          <a:tab pos="347345" algn="l"/>
                          <a:tab pos="457200" algn="l"/>
                          <a:tab pos="575945" algn="l"/>
                          <a:tab pos="685800" algn="l"/>
                          <a:tab pos="804545" algn="l"/>
                          <a:tab pos="914400" algn="l"/>
                        </a:tabLst>
                      </a:pPr>
                      <a:r>
                        <a:rPr lang="zh-CN" sz="1050" b="0" i="0" u="none" dirty="0">
                          <a:solidFill>
                            <a:srgbClr val="000000"/>
                          </a:solidFill>
                          <a:effectLst/>
                          <a:latin typeface="Frutiger 45 Light" panose="020B0603020202020204" pitchFamily="34" charset="0"/>
                          <a:ea typeface="STKaiti"/>
                        </a:rPr>
                        <a:t>成本收入比</a:t>
                      </a:r>
                      <a:r>
                        <a:rPr lang="en-US" sz="1050" b="0" i="0" u="none" baseline="30000" dirty="0">
                          <a:solidFill>
                            <a:srgbClr val="000000"/>
                          </a:solidFill>
                          <a:effectLst/>
                          <a:latin typeface="Frutiger 45 Light" panose="020B0603020202020204" pitchFamily="34" charset="0"/>
                          <a:ea typeface="STKaiti"/>
                        </a:rPr>
                        <a:t>1</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w="6350">
                      <a:solidFill>
                        <a:srgbClr val="000000"/>
                      </a:solid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20.31</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solidFill>
                        <a:srgbClr val="000000"/>
                      </a:solid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21.12 </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solidFill>
                        <a:srgbClr val="000000"/>
                      </a:solidFill>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ctr">
                        <a:lnSpc>
                          <a:spcPts val="1200"/>
                        </a:lnSpc>
                        <a:spcBef>
                          <a:spcPts val="400"/>
                        </a:spcBef>
                        <a:spcAft>
                          <a:spcPts val="400"/>
                        </a:spcAft>
                      </a:pPr>
                      <a:r>
                        <a:rPr lang="en-US" sz="1050" b="1" i="0" u="none" dirty="0" smtClean="0">
                          <a:solidFill>
                            <a:srgbClr val="00D581"/>
                          </a:solidFill>
                          <a:effectLst/>
                          <a:latin typeface="Frutiger 45 Light" panose="020B0603020202020204" pitchFamily="34" charset="0"/>
                          <a:ea typeface="STKaiti"/>
                          <a:sym typeface="Symbol"/>
                        </a:rPr>
                        <a:t></a:t>
                      </a:r>
                      <a:endParaRPr lang="en-US" sz="1050" b="1" i="0" u="none" kern="1200" dirty="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w="6350">
                      <a:solidFill>
                        <a:srgbClr val="000000"/>
                      </a:solid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(0.81)</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solidFill>
                        <a:srgbClr val="000000"/>
                      </a:solidFill>
                    </a:lnB>
                    <a:lnTlToBr w="12700" cmpd="sng">
                      <a:noFill/>
                      <a:prstDash val="solid"/>
                    </a:lnTlToBr>
                    <a:lnBlToTr w="12700" cmpd="sng">
                      <a:noFill/>
                      <a:prstDash val="solid"/>
                    </a:lnBlToTr>
                    <a:solidFill>
                      <a:srgbClr val="E6E6E6"/>
                    </a:solidFill>
                  </a:tcPr>
                </a:tc>
              </a:tr>
            </a:tbl>
          </a:graphicData>
        </a:graphic>
      </p:graphicFrame>
      <p:graphicFrame>
        <p:nvGraphicFramePr>
          <p:cNvPr id="9" name="Table 8"/>
          <p:cNvGraphicFramePr>
            <a:graphicFrameLocks noGrp="1"/>
          </p:cNvGraphicFramePr>
          <p:nvPr>
            <p:custDataLst>
              <p:tags r:id="rId2"/>
            </p:custDataLst>
            <p:extLst>
              <p:ext uri="{D42A27DB-BD31-4B8C-83A1-F6EECF244321}">
                <p14:modId xmlns:p14="http://schemas.microsoft.com/office/powerpoint/2010/main" val="908894243"/>
              </p:ext>
            </p:extLst>
          </p:nvPr>
        </p:nvGraphicFramePr>
        <p:xfrm>
          <a:off x="5235085" y="3882223"/>
          <a:ext cx="4252915" cy="2185365"/>
        </p:xfrm>
        <a:graphic>
          <a:graphicData uri="http://schemas.openxmlformats.org/drawingml/2006/table">
            <a:tbl>
              <a:tblPr/>
              <a:tblGrid>
                <a:gridCol w="1772153"/>
                <a:gridCol w="763750"/>
                <a:gridCol w="754243"/>
                <a:gridCol w="351769"/>
                <a:gridCol w="611000"/>
              </a:tblGrid>
              <a:tr h="444363">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l" fontAlgn="base">
                        <a:lnSpc>
                          <a:spcPts val="1200"/>
                        </a:lnSpc>
                        <a:spcBef>
                          <a:spcPts val="700"/>
                        </a:spcBef>
                        <a:spcAft>
                          <a:spcPts val="0"/>
                        </a:spcAft>
                      </a:pPr>
                      <a:r>
                        <a:rPr lang="zh-HK" sz="1050" b="1" i="0" u="none" spc="-30" dirty="0">
                          <a:solidFill>
                            <a:srgbClr val="000000"/>
                          </a:solidFill>
                          <a:effectLst/>
                          <a:latin typeface="Frutiger 45 Light" panose="020B0603020202020204" pitchFamily="34" charset="0"/>
                          <a:ea typeface="STKaiti"/>
                        </a:rPr>
                        <a:t>资产</a:t>
                      </a:r>
                      <a:r>
                        <a:rPr lang="zh-CN" sz="1050" b="1" i="0" u="none" spc="-30" dirty="0">
                          <a:solidFill>
                            <a:srgbClr val="000000"/>
                          </a:solidFill>
                          <a:effectLst/>
                          <a:latin typeface="Frutiger 45 Light" panose="020B0603020202020204" pitchFamily="34" charset="0"/>
                          <a:ea typeface="STKaiti"/>
                        </a:rPr>
                        <a:t>质量</a:t>
                      </a:r>
                      <a:r>
                        <a:rPr lang="zh-HK" sz="1050" b="1" i="0" u="none" spc="-30" dirty="0">
                          <a:solidFill>
                            <a:srgbClr val="000000"/>
                          </a:solidFill>
                          <a:effectLst/>
                          <a:latin typeface="Frutiger 45 Light" panose="020B0603020202020204" pitchFamily="34" charset="0"/>
                          <a:ea typeface="STKaiti"/>
                        </a:rPr>
                        <a:t>指标</a:t>
                      </a:r>
                      <a:r>
                        <a:rPr lang="zh-CN" sz="1050" b="1" i="0" u="none" spc="-30" dirty="0">
                          <a:solidFill>
                            <a:srgbClr val="000000"/>
                          </a:solidFill>
                          <a:effectLst/>
                          <a:latin typeface="Frutiger 45 Light" panose="020B0603020202020204" pitchFamily="34" charset="0"/>
                          <a:ea typeface="STKaiti"/>
                        </a:rPr>
                        <a:t>（</a:t>
                      </a:r>
                      <a:r>
                        <a:rPr lang="en-US" sz="1050" b="1" i="0" u="none" spc="-30" dirty="0">
                          <a:solidFill>
                            <a:srgbClr val="000000"/>
                          </a:solidFill>
                          <a:effectLst/>
                          <a:latin typeface="Frutiger 45 Light" panose="020B0603020202020204" pitchFamily="34" charset="0"/>
                          <a:ea typeface="STKaiti"/>
                        </a:rPr>
                        <a:t>%</a:t>
                      </a:r>
                      <a:r>
                        <a:rPr lang="zh-CN" sz="1050" b="1" i="0" u="none" spc="-30" dirty="0">
                          <a:solidFill>
                            <a:srgbClr val="000000"/>
                          </a:solidFill>
                          <a:effectLst/>
                          <a:latin typeface="Frutiger 45 Light" panose="020B0603020202020204" pitchFamily="34" charset="0"/>
                          <a:ea typeface="STKaiti"/>
                        </a:rPr>
                        <a:t>）</a:t>
                      </a:r>
                      <a:endParaRPr lang="en-US" sz="1050" b="1" i="0" u="none" dirty="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en-US" sz="1050" b="1" i="0" u="none" dirty="0" smtClean="0">
                          <a:solidFill>
                            <a:srgbClr val="000000"/>
                          </a:solidFill>
                          <a:effectLst/>
                          <a:latin typeface="Frutiger 45 Light" panose="020B0603020202020204" pitchFamily="34" charset="0"/>
                          <a:ea typeface="STKaiti"/>
                        </a:rPr>
                        <a:t>20</a:t>
                      </a:r>
                      <a:r>
                        <a:rPr lang="en-US" altLang="zh-CN" sz="1050" b="1" i="0" u="none" dirty="0" smtClean="0">
                          <a:solidFill>
                            <a:srgbClr val="000000"/>
                          </a:solidFill>
                          <a:effectLst/>
                          <a:latin typeface="Frutiger 45 Light" panose="020B0603020202020204" pitchFamily="34" charset="0"/>
                          <a:ea typeface="STKaiti"/>
                        </a:rPr>
                        <a:t>20</a:t>
                      </a:r>
                      <a:r>
                        <a:rPr lang="zh-CN" sz="1050" b="1" i="0" u="none" dirty="0" smtClean="0">
                          <a:solidFill>
                            <a:srgbClr val="000000"/>
                          </a:solidFill>
                          <a:effectLst/>
                          <a:latin typeface="Frutiger 45 Light" panose="020B0603020202020204" pitchFamily="34" charset="0"/>
                          <a:ea typeface="STKaiti"/>
                        </a:rPr>
                        <a:t>年</a:t>
                      </a:r>
                      <a:r>
                        <a:rPr lang="en-US" altLang="zh-CN" sz="1050" b="1" i="0" u="none" dirty="0" smtClean="0">
                          <a:solidFill>
                            <a:srgbClr val="000000"/>
                          </a:solidFill>
                          <a:effectLst/>
                          <a:latin typeface="Frutiger 45 Light" panose="020B0603020202020204" pitchFamily="34" charset="0"/>
                          <a:ea typeface="STKaiti"/>
                        </a:rPr>
                        <a:t/>
                      </a:r>
                      <a:br>
                        <a:rPr lang="en-US" altLang="zh-CN" sz="1050" b="1" i="0" u="none" dirty="0" smtClean="0">
                          <a:solidFill>
                            <a:srgbClr val="000000"/>
                          </a:solidFill>
                          <a:effectLst/>
                          <a:latin typeface="Frutiger 45 Light" panose="020B0603020202020204" pitchFamily="34" charset="0"/>
                          <a:ea typeface="STKaiti"/>
                        </a:rPr>
                      </a:br>
                      <a:r>
                        <a:rPr lang="en-US" altLang="zh-CN" sz="1050" b="1" i="0" u="none" dirty="0" smtClean="0">
                          <a:solidFill>
                            <a:srgbClr val="000000"/>
                          </a:solidFill>
                          <a:effectLst/>
                          <a:latin typeface="Frutiger 45 Light" panose="020B0603020202020204" pitchFamily="34" charset="0"/>
                          <a:ea typeface="STKaiti"/>
                        </a:rPr>
                        <a:t>6</a:t>
                      </a:r>
                      <a:r>
                        <a:rPr lang="zh-CN" altLang="en-US" sz="1050" b="1" i="0" u="none" dirty="0" smtClean="0">
                          <a:solidFill>
                            <a:srgbClr val="000000"/>
                          </a:solidFill>
                          <a:effectLst/>
                          <a:latin typeface="Frutiger 45 Light" panose="020B0603020202020204" pitchFamily="34" charset="0"/>
                          <a:ea typeface="STKaiti"/>
                        </a:rPr>
                        <a:t>月</a:t>
                      </a:r>
                      <a:r>
                        <a:rPr lang="en-US" altLang="zh-CN" sz="1050" b="1" i="0" u="none" dirty="0" smtClean="0">
                          <a:solidFill>
                            <a:srgbClr val="000000"/>
                          </a:solidFill>
                          <a:effectLst/>
                          <a:latin typeface="Frutiger 45 Light" panose="020B0603020202020204" pitchFamily="34" charset="0"/>
                          <a:ea typeface="STKaiti"/>
                        </a:rPr>
                        <a:t>30</a:t>
                      </a:r>
                      <a:r>
                        <a:rPr lang="zh-CN" altLang="en-US" sz="1050" b="1" i="0" u="none" dirty="0" smtClean="0">
                          <a:solidFill>
                            <a:srgbClr val="000000"/>
                          </a:solidFill>
                          <a:effectLst/>
                          <a:latin typeface="Frutiger 45 Light" panose="020B0603020202020204" pitchFamily="34" charset="0"/>
                          <a:ea typeface="STKaiti"/>
                        </a:rPr>
                        <a:t>日</a:t>
                      </a:r>
                    </a:p>
                  </a:txBody>
                  <a:tcPr marL="27305" marR="27305" marT="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en-US" sz="1050" b="1" i="0" u="none" dirty="0" smtClean="0">
                          <a:solidFill>
                            <a:srgbClr val="000000"/>
                          </a:solidFill>
                          <a:effectLst/>
                          <a:latin typeface="Frutiger 45 Light" panose="020B0603020202020204" pitchFamily="34" charset="0"/>
                          <a:ea typeface="STKaiti"/>
                        </a:rPr>
                        <a:t>201</a:t>
                      </a:r>
                      <a:r>
                        <a:rPr lang="en-US" altLang="zh-CN" sz="1050" b="1" i="0" u="none" dirty="0" smtClean="0">
                          <a:solidFill>
                            <a:srgbClr val="000000"/>
                          </a:solidFill>
                          <a:effectLst/>
                          <a:latin typeface="Frutiger 45 Light" panose="020B0603020202020204" pitchFamily="34" charset="0"/>
                          <a:ea typeface="STKaiti"/>
                        </a:rPr>
                        <a:t>9</a:t>
                      </a:r>
                      <a:r>
                        <a:rPr lang="zh-CN" sz="1050" b="1" i="0" u="none" dirty="0" smtClean="0">
                          <a:solidFill>
                            <a:srgbClr val="000000"/>
                          </a:solidFill>
                          <a:effectLst/>
                          <a:latin typeface="Frutiger 45 Light" panose="020B0603020202020204" pitchFamily="34" charset="0"/>
                          <a:ea typeface="STKaiti"/>
                        </a:rPr>
                        <a:t>年</a:t>
                      </a:r>
                      <a:r>
                        <a:rPr lang="en-US" altLang="zh-CN" sz="1050" b="1" i="0" u="none" dirty="0" smtClean="0">
                          <a:solidFill>
                            <a:srgbClr val="000000"/>
                          </a:solidFill>
                          <a:effectLst/>
                          <a:latin typeface="Frutiger 45 Light" panose="020B0603020202020204" pitchFamily="34" charset="0"/>
                          <a:ea typeface="STKaiti"/>
                        </a:rPr>
                        <a:t/>
                      </a:r>
                      <a:br>
                        <a:rPr lang="en-US" altLang="zh-CN" sz="1050" b="1" i="0" u="none" dirty="0" smtClean="0">
                          <a:solidFill>
                            <a:srgbClr val="000000"/>
                          </a:solidFill>
                          <a:effectLst/>
                          <a:latin typeface="Frutiger 45 Light" panose="020B0603020202020204" pitchFamily="34" charset="0"/>
                          <a:ea typeface="STKaiti"/>
                        </a:rPr>
                      </a:br>
                      <a:r>
                        <a:rPr lang="en-US" altLang="zh-CN" sz="1050" b="1" i="0" u="none" dirty="0" smtClean="0">
                          <a:solidFill>
                            <a:srgbClr val="000000"/>
                          </a:solidFill>
                          <a:effectLst/>
                          <a:latin typeface="Frutiger 45 Light" panose="020B0603020202020204" pitchFamily="34" charset="0"/>
                          <a:ea typeface="STKaiti"/>
                        </a:rPr>
                        <a:t>12</a:t>
                      </a:r>
                      <a:r>
                        <a:rPr lang="zh-CN" altLang="en-US" sz="1050" b="1" i="0" u="none" dirty="0" smtClean="0">
                          <a:solidFill>
                            <a:srgbClr val="000000"/>
                          </a:solidFill>
                          <a:effectLst/>
                          <a:latin typeface="Frutiger 45 Light" panose="020B0603020202020204" pitchFamily="34" charset="0"/>
                          <a:ea typeface="STKaiti"/>
                        </a:rPr>
                        <a:t>月</a:t>
                      </a:r>
                      <a:r>
                        <a:rPr lang="en-US" altLang="zh-CN" sz="1050" b="1" i="0" u="none" dirty="0" smtClean="0">
                          <a:solidFill>
                            <a:srgbClr val="000000"/>
                          </a:solidFill>
                          <a:effectLst/>
                          <a:latin typeface="Frutiger 45 Light" panose="020B0603020202020204" pitchFamily="34" charset="0"/>
                          <a:ea typeface="STKaiti"/>
                        </a:rPr>
                        <a:t>31</a:t>
                      </a:r>
                      <a:r>
                        <a:rPr lang="zh-CN" altLang="en-US" sz="1050" b="1" i="0" u="none" dirty="0" smtClean="0">
                          <a:solidFill>
                            <a:srgbClr val="000000"/>
                          </a:solidFill>
                          <a:effectLst/>
                          <a:latin typeface="Frutiger 45 Light" panose="020B0603020202020204" pitchFamily="34" charset="0"/>
                          <a:ea typeface="STKaiti"/>
                        </a:rPr>
                        <a:t>日</a:t>
                      </a:r>
                    </a:p>
                  </a:txBody>
                  <a:tcPr marL="27305" marR="27305" marT="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700"/>
                        </a:spcBef>
                        <a:spcAft>
                          <a:spcPts val="0"/>
                        </a:spcAft>
                      </a:pPr>
                      <a:r>
                        <a:rPr lang="zh-CN" sz="1050" b="1" i="0" u="none" dirty="0">
                          <a:solidFill>
                            <a:srgbClr val="000000"/>
                          </a:solidFill>
                          <a:effectLst/>
                          <a:latin typeface="Frutiger 45 Light" panose="020B0603020202020204" pitchFamily="34" charset="0"/>
                          <a:ea typeface="STKaiti"/>
                        </a:rPr>
                        <a:t>变</a:t>
                      </a:r>
                      <a:r>
                        <a:rPr lang="zh-CN" sz="1050" b="1" i="0" u="none" dirty="0" smtClean="0">
                          <a:solidFill>
                            <a:srgbClr val="000000"/>
                          </a:solidFill>
                          <a:effectLst/>
                          <a:latin typeface="Frutiger 45 Light" panose="020B0603020202020204" pitchFamily="34" charset="0"/>
                          <a:ea typeface="STKaiti"/>
                        </a:rPr>
                        <a:t>化</a:t>
                      </a:r>
                      <a:r>
                        <a:rPr lang="zh-CN" altLang="en-US" sz="1050" b="1" i="0" u="none" dirty="0">
                          <a:solidFill>
                            <a:srgbClr val="000000"/>
                          </a:solidFill>
                          <a:effectLst/>
                          <a:latin typeface="Frutiger 45 Light" panose="020B0603020202020204" pitchFamily="34" charset="0"/>
                          <a:ea typeface="STKaiti"/>
                        </a:rPr>
                        <a:t>（</a:t>
                      </a:r>
                      <a:r>
                        <a:rPr lang="zh-CN" sz="1050" b="1" i="0" u="none" dirty="0" smtClean="0">
                          <a:solidFill>
                            <a:srgbClr val="000000"/>
                          </a:solidFill>
                          <a:effectLst/>
                          <a:latin typeface="Frutiger 45 Light" panose="020B0603020202020204" pitchFamily="34" charset="0"/>
                          <a:ea typeface="STKaiti"/>
                        </a:rPr>
                        <a:t>百</a:t>
                      </a:r>
                      <a:r>
                        <a:rPr lang="zh-CN" sz="1050" b="1" i="0" u="none" dirty="0">
                          <a:solidFill>
                            <a:srgbClr val="000000"/>
                          </a:solidFill>
                          <a:effectLst/>
                          <a:latin typeface="Frutiger 45 Light" panose="020B0603020202020204" pitchFamily="34" charset="0"/>
                          <a:ea typeface="STKaiti"/>
                        </a:rPr>
                        <a:t>分</a:t>
                      </a:r>
                      <a:r>
                        <a:rPr lang="zh-CN" sz="1050" b="1" i="0" u="none" dirty="0" smtClean="0">
                          <a:solidFill>
                            <a:srgbClr val="000000"/>
                          </a:solidFill>
                          <a:effectLst/>
                          <a:latin typeface="Frutiger 45 Light" panose="020B0603020202020204" pitchFamily="34" charset="0"/>
                          <a:ea typeface="STKaiti"/>
                        </a:rPr>
                        <a:t>点</a:t>
                      </a:r>
                      <a:r>
                        <a:rPr lang="zh-CN" altLang="en-US" sz="1050" b="1" i="0" u="none" dirty="0" smtClean="0">
                          <a:solidFill>
                            <a:srgbClr val="000000"/>
                          </a:solidFill>
                          <a:effectLst/>
                          <a:latin typeface="Frutiger 45 Light" panose="020B0603020202020204" pitchFamily="34" charset="0"/>
                          <a:ea typeface="STKaiti"/>
                        </a:rPr>
                        <a:t>）</a:t>
                      </a:r>
                      <a:endParaRPr lang="en-US" sz="1050" b="1" i="0" u="none" dirty="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a:solidFill>
                        <a:srgbClr val="000000"/>
                      </a:solidFill>
                    </a:lnB>
                    <a:lnTlToBr w="12700" cmpd="sng">
                      <a:noFill/>
                      <a:prstDash val="solid"/>
                    </a:lnTlToBr>
                    <a:lnBlToTr w="12700" cmpd="sng">
                      <a:noFill/>
                      <a:prstDash val="solid"/>
                    </a:lnBlToTr>
                    <a:noFill/>
                  </a:tcPr>
                </a:tc>
                <a:tc hMerge="1">
                  <a:txBody>
                    <a:bodyPr/>
                    <a:lstStyle/>
                    <a:p>
                      <a:endParaRPr lang="zh-CN" altLang="en-US"/>
                    </a:p>
                  </a:txBody>
                  <a:tcPr/>
                </a:tc>
              </a:tr>
              <a:tr h="239367">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700"/>
                        </a:spcBef>
                        <a:spcAft>
                          <a:spcPts val="700"/>
                        </a:spcAft>
                        <a:tabLst>
                          <a:tab pos="118745" algn="l"/>
                          <a:tab pos="228600" algn="l"/>
                          <a:tab pos="347345" algn="l"/>
                          <a:tab pos="457200" algn="l"/>
                          <a:tab pos="575945" algn="l"/>
                          <a:tab pos="685800" algn="l"/>
                          <a:tab pos="804545" algn="l"/>
                          <a:tab pos="914400" algn="l"/>
                        </a:tabLst>
                      </a:pPr>
                      <a:r>
                        <a:rPr lang="zh-CN" altLang="en-US" sz="1050" b="0" i="0" u="none" dirty="0" smtClean="0">
                          <a:solidFill>
                            <a:srgbClr val="000000"/>
                          </a:solidFill>
                          <a:effectLst/>
                          <a:latin typeface="Frutiger 45 Light" panose="020B0603020202020204" pitchFamily="34" charset="0"/>
                          <a:ea typeface="STKaiti"/>
                        </a:rPr>
                        <a:t>不良贷款率</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1.69</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1.56</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700"/>
                        </a:spcBef>
                        <a:spcAft>
                          <a:spcPts val="700"/>
                        </a:spcAft>
                        <a:buClrTx/>
                        <a:buSzTx/>
                        <a:buFontTx/>
                        <a:buNone/>
                        <a:tabLst/>
                        <a:defRPr/>
                      </a:pPr>
                      <a:r>
                        <a:rPr lang="en-US" sz="1050" b="1" i="0" u="none" kern="1200" dirty="0" smtClean="0">
                          <a:solidFill>
                            <a:srgbClr val="FF0000"/>
                          </a:solidFill>
                          <a:effectLst/>
                          <a:latin typeface="Frutiger 45 Light" panose="020B0603020202020204" pitchFamily="34" charset="0"/>
                          <a:ea typeface="STKaiti"/>
                          <a:cs typeface=""/>
                          <a:sym typeface="Symbol"/>
                        </a:rPr>
                        <a:t></a:t>
                      </a:r>
                      <a:endParaRPr lang="en-US" sz="1050" b="1" i="0" u="none" kern="1200" dirty="0" smtClean="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0.13</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r>
              <a:tr h="239367">
                <a:tc>
                  <a:txBody>
                    <a:bodyPr/>
                    <a:lstStyle/>
                    <a:p>
                      <a:pPr marL="14605" marR="14605" indent="-14605" fontAlgn="ctr">
                        <a:lnSpc>
                          <a:spcPts val="1200"/>
                        </a:lnSpc>
                        <a:spcBef>
                          <a:spcPts val="700"/>
                        </a:spcBef>
                        <a:spcAft>
                          <a:spcPts val="700"/>
                        </a:spcAft>
                        <a:tabLst>
                          <a:tab pos="118745" algn="l"/>
                          <a:tab pos="228600" algn="l"/>
                          <a:tab pos="347345" algn="l"/>
                          <a:tab pos="457200" algn="l"/>
                          <a:tab pos="575945" algn="l"/>
                          <a:tab pos="685800" algn="l"/>
                          <a:tab pos="804545" algn="l"/>
                          <a:tab pos="914400" algn="l"/>
                        </a:tabLst>
                      </a:pPr>
                      <a:r>
                        <a:rPr lang="zh-CN" altLang="en-US" sz="1050" b="0" i="0" u="none" dirty="0" smtClean="0">
                          <a:solidFill>
                            <a:srgbClr val="000000"/>
                          </a:solidFill>
                          <a:effectLst/>
                          <a:latin typeface="Frutiger 45 Light" panose="020B0603020202020204" pitchFamily="34" charset="0"/>
                          <a:ea typeface="STKaiti"/>
                          <a:cs typeface="Times New Roman"/>
                        </a:rPr>
                        <a:t>拨备覆盖率</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w="6350">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152.25</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155.50</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605" marR="14605" indent="-14605" algn="r" fontAlgn="ctr">
                        <a:lnSpc>
                          <a:spcPts val="1200"/>
                        </a:lnSpc>
                        <a:spcBef>
                          <a:spcPts val="700"/>
                        </a:spcBef>
                        <a:spcAft>
                          <a:spcPts val="700"/>
                        </a:spcAft>
                      </a:pPr>
                      <a:r>
                        <a:rPr lang="en-US" sz="1050" b="1" i="0" u="none" dirty="0" smtClean="0">
                          <a:solidFill>
                            <a:srgbClr val="00D581"/>
                          </a:solidFill>
                          <a:effectLst/>
                          <a:latin typeface="Frutiger 45 Light" panose="020B0603020202020204" pitchFamily="34" charset="0"/>
                          <a:ea typeface="+mn-ea"/>
                          <a:sym typeface="Symbol"/>
                        </a:rPr>
                        <a:t></a:t>
                      </a:r>
                      <a:endParaRPr lang="en-US" sz="1050" b="1" i="0" u="none" kern="1200" dirty="0">
                        <a:solidFill>
                          <a:srgbClr val="FF0000"/>
                        </a:solidFill>
                        <a:effectLst/>
                        <a:latin typeface="Frutiger 45 Light" panose="020B0603020202020204" pitchFamily="34" charset="0"/>
                        <a:ea typeface="+mn-ea"/>
                        <a:cs typeface="Times New Roman"/>
                      </a:endParaRPr>
                    </a:p>
                  </a:txBody>
                  <a:tcPr marL="27305" marR="27305"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(3.25)</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noFill/>
                    </a:lnB>
                    <a:lnTlToBr w="12700" cmpd="sng">
                      <a:noFill/>
                      <a:prstDash val="solid"/>
                    </a:lnTlToBr>
                    <a:lnBlToTr w="12700" cmpd="sng">
                      <a:noFill/>
                      <a:prstDash val="solid"/>
                    </a:lnBlToTr>
                    <a:noFill/>
                  </a:tcPr>
                </a:tc>
              </a:tr>
              <a:tr h="239367">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700"/>
                        </a:spcBef>
                        <a:spcAft>
                          <a:spcPts val="700"/>
                        </a:spcAft>
                        <a:tabLst>
                          <a:tab pos="118745" algn="l"/>
                          <a:tab pos="228600" algn="l"/>
                          <a:tab pos="347345" algn="l"/>
                          <a:tab pos="457200" algn="l"/>
                          <a:tab pos="575945" algn="l"/>
                          <a:tab pos="685800" algn="l"/>
                          <a:tab pos="804545" algn="l"/>
                          <a:tab pos="914400" algn="l"/>
                        </a:tabLst>
                      </a:pPr>
                      <a:r>
                        <a:rPr lang="zh-CN" sz="1050" b="0" i="0" u="none" dirty="0">
                          <a:solidFill>
                            <a:srgbClr val="000000"/>
                          </a:solidFill>
                          <a:effectLst/>
                          <a:latin typeface="Frutiger 45 Light" panose="020B0603020202020204" pitchFamily="34" charset="0"/>
                          <a:ea typeface="STKaiti"/>
                        </a:rPr>
                        <a:t>贷款拨备率</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2.58</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2.43</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700"/>
                        </a:spcBef>
                        <a:spcAft>
                          <a:spcPts val="700"/>
                        </a:spcAft>
                        <a:buClrTx/>
                        <a:buSzTx/>
                        <a:buFontTx/>
                        <a:buNone/>
                        <a:tabLst/>
                        <a:defRPr/>
                      </a:pPr>
                      <a:r>
                        <a:rPr lang="en-US" sz="1050" b="1" i="0" u="none" kern="100" dirty="0" smtClean="0">
                          <a:solidFill>
                            <a:srgbClr val="FF0000"/>
                          </a:solidFill>
                          <a:effectLst/>
                          <a:latin typeface="Frutiger 45 Light" panose="020B0603020202020204" pitchFamily="34" charset="0"/>
                          <a:ea typeface="STKaiti"/>
                          <a:sym typeface="Symbol"/>
                        </a:rPr>
                        <a:t> </a:t>
                      </a:r>
                      <a:r>
                        <a:rPr lang="en-US" sz="1050" b="1" i="0" u="none" dirty="0" smtClean="0">
                          <a:solidFill>
                            <a:srgbClr val="FF0000"/>
                          </a:solidFill>
                          <a:effectLst/>
                          <a:latin typeface="Frutiger 45 Light" panose="020B0603020202020204" pitchFamily="34" charset="0"/>
                          <a:ea typeface="STKaiti"/>
                          <a:sym typeface="Symbol"/>
                        </a:rPr>
                        <a:t></a:t>
                      </a:r>
                      <a:endParaRPr lang="en-US" sz="1050" b="1" i="0" u="none" dirty="0" smtClean="0">
                        <a:solidFill>
                          <a:srgbClr val="00D581"/>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0.15 </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6E6E6"/>
                    </a:solidFill>
                  </a:tcPr>
                </a:tc>
              </a:tr>
              <a:tr h="302345">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l" fontAlgn="base">
                        <a:lnSpc>
                          <a:spcPts val="1200"/>
                        </a:lnSpc>
                        <a:spcBef>
                          <a:spcPts val="700"/>
                        </a:spcBef>
                        <a:spcAft>
                          <a:spcPts val="0"/>
                        </a:spcAft>
                      </a:pPr>
                      <a:r>
                        <a:rPr lang="zh-HK" sz="1050" b="1" i="0" u="none" spc="-30" dirty="0">
                          <a:solidFill>
                            <a:srgbClr val="000000"/>
                          </a:solidFill>
                          <a:effectLst/>
                          <a:latin typeface="Frutiger 45 Light" panose="020B0603020202020204" pitchFamily="34" charset="0"/>
                          <a:ea typeface="STKaiti"/>
                        </a:rPr>
                        <a:t>资</a:t>
                      </a:r>
                      <a:r>
                        <a:rPr lang="zh-CN" sz="1050" b="1" i="0" u="none" spc="-30" dirty="0">
                          <a:solidFill>
                            <a:srgbClr val="000000"/>
                          </a:solidFill>
                          <a:effectLst/>
                          <a:latin typeface="Frutiger 45 Light" panose="020B0603020202020204" pitchFamily="34" charset="0"/>
                          <a:ea typeface="STKaiti"/>
                        </a:rPr>
                        <a:t>本充足指标（</a:t>
                      </a:r>
                      <a:r>
                        <a:rPr lang="en-US" sz="1050" b="1" i="0" u="none" spc="-30" dirty="0">
                          <a:solidFill>
                            <a:srgbClr val="000000"/>
                          </a:solidFill>
                          <a:effectLst/>
                          <a:latin typeface="Frutiger 45 Light" panose="020B0603020202020204" pitchFamily="34" charset="0"/>
                          <a:ea typeface="STKaiti"/>
                        </a:rPr>
                        <a:t>%</a:t>
                      </a:r>
                      <a:r>
                        <a:rPr lang="zh-CN" sz="1050" b="1" i="0" u="none" spc="-30" dirty="0" smtClean="0">
                          <a:solidFill>
                            <a:srgbClr val="000000"/>
                          </a:solidFill>
                          <a:effectLst/>
                          <a:latin typeface="Frutiger 45 Light" panose="020B0603020202020204" pitchFamily="34" charset="0"/>
                          <a:ea typeface="STKaiti"/>
                        </a:rPr>
                        <a:t>）</a:t>
                      </a:r>
                      <a:r>
                        <a:rPr lang="en-US" altLang="zh-CN" sz="1050" b="1" i="0" u="none" spc="-30" baseline="30000" dirty="0" smtClean="0">
                          <a:solidFill>
                            <a:srgbClr val="000000"/>
                          </a:solidFill>
                          <a:effectLst/>
                          <a:latin typeface="Frutiger 45 Light" panose="020B0603020202020204" pitchFamily="34" charset="0"/>
                          <a:ea typeface="STKaiti"/>
                        </a:rPr>
                        <a:t>2</a:t>
                      </a:r>
                      <a:endParaRPr lang="en-US" sz="1050" b="1"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en-US" sz="1050" b="1" i="0" u="none" dirty="0" smtClean="0">
                          <a:solidFill>
                            <a:srgbClr val="000000"/>
                          </a:solidFill>
                          <a:effectLst/>
                          <a:latin typeface="Frutiger 45 Light" panose="020B0603020202020204" pitchFamily="34" charset="0"/>
                          <a:ea typeface="STKaiti"/>
                        </a:rPr>
                        <a:t>20</a:t>
                      </a:r>
                      <a:r>
                        <a:rPr lang="en-US" altLang="zh-CN" sz="1050" b="1" i="0" u="none" dirty="0" smtClean="0">
                          <a:solidFill>
                            <a:srgbClr val="000000"/>
                          </a:solidFill>
                          <a:effectLst/>
                          <a:latin typeface="Frutiger 45 Light" panose="020B0603020202020204" pitchFamily="34" charset="0"/>
                          <a:ea typeface="STKaiti"/>
                        </a:rPr>
                        <a:t>20</a:t>
                      </a:r>
                      <a:r>
                        <a:rPr lang="zh-CN" sz="1050" b="1" i="0" u="none" dirty="0" smtClean="0">
                          <a:solidFill>
                            <a:srgbClr val="000000"/>
                          </a:solidFill>
                          <a:effectLst/>
                          <a:latin typeface="Frutiger 45 Light" panose="020B0603020202020204" pitchFamily="34" charset="0"/>
                          <a:ea typeface="STKaiti"/>
                        </a:rPr>
                        <a:t>年</a:t>
                      </a:r>
                      <a:r>
                        <a:rPr lang="en-US" altLang="zh-CN" sz="1050" b="1" i="0" u="none" dirty="0" smtClean="0">
                          <a:solidFill>
                            <a:srgbClr val="000000"/>
                          </a:solidFill>
                          <a:effectLst/>
                          <a:latin typeface="Frutiger 45 Light" panose="020B0603020202020204" pitchFamily="34" charset="0"/>
                          <a:ea typeface="STKaiti"/>
                        </a:rPr>
                        <a:t/>
                      </a:r>
                      <a:br>
                        <a:rPr lang="en-US" altLang="zh-CN" sz="1050" b="1" i="0" u="none" dirty="0" smtClean="0">
                          <a:solidFill>
                            <a:srgbClr val="000000"/>
                          </a:solidFill>
                          <a:effectLst/>
                          <a:latin typeface="Frutiger 45 Light" panose="020B0603020202020204" pitchFamily="34" charset="0"/>
                          <a:ea typeface="STKaiti"/>
                        </a:rPr>
                      </a:br>
                      <a:r>
                        <a:rPr lang="en-US" altLang="zh-CN" sz="1050" b="1" i="0" u="none" dirty="0" smtClean="0">
                          <a:solidFill>
                            <a:srgbClr val="000000"/>
                          </a:solidFill>
                          <a:effectLst/>
                          <a:latin typeface="Frutiger 45 Light" panose="020B0603020202020204" pitchFamily="34" charset="0"/>
                          <a:ea typeface="STKaiti"/>
                        </a:rPr>
                        <a:t>6</a:t>
                      </a:r>
                      <a:r>
                        <a:rPr lang="zh-CN" altLang="en-US" sz="1050" b="1" i="0" u="none" dirty="0" smtClean="0">
                          <a:solidFill>
                            <a:srgbClr val="000000"/>
                          </a:solidFill>
                          <a:effectLst/>
                          <a:latin typeface="Frutiger 45 Light" panose="020B0603020202020204" pitchFamily="34" charset="0"/>
                          <a:ea typeface="STKaiti"/>
                        </a:rPr>
                        <a:t>月</a:t>
                      </a:r>
                      <a:r>
                        <a:rPr lang="en-US" altLang="zh-CN" sz="1050" b="1" i="0" u="none" dirty="0" smtClean="0">
                          <a:solidFill>
                            <a:srgbClr val="000000"/>
                          </a:solidFill>
                          <a:effectLst/>
                          <a:latin typeface="Frutiger 45 Light" panose="020B0603020202020204" pitchFamily="34" charset="0"/>
                          <a:ea typeface="STKaiti"/>
                        </a:rPr>
                        <a:t>30</a:t>
                      </a:r>
                      <a:r>
                        <a:rPr lang="zh-CN" altLang="en-US" sz="1050" b="1" i="0" u="none" dirty="0" smtClean="0">
                          <a:solidFill>
                            <a:srgbClr val="000000"/>
                          </a:solidFill>
                          <a:effectLst/>
                          <a:latin typeface="Frutiger 45 Light" panose="020B0603020202020204" pitchFamily="34" charset="0"/>
                          <a:ea typeface="STKaiti"/>
                        </a:rPr>
                        <a:t>日</a:t>
                      </a:r>
                    </a:p>
                  </a:txBody>
                  <a:tcPr marL="27305" marR="27305"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en-US" sz="1050" b="1" i="0" u="none" dirty="0" smtClean="0">
                          <a:solidFill>
                            <a:srgbClr val="000000"/>
                          </a:solidFill>
                          <a:effectLst/>
                          <a:latin typeface="Frutiger 45 Light" panose="020B0603020202020204" pitchFamily="34" charset="0"/>
                          <a:ea typeface="STKaiti"/>
                        </a:rPr>
                        <a:t>201</a:t>
                      </a:r>
                      <a:r>
                        <a:rPr lang="en-US" altLang="zh-CN" sz="1050" b="1" i="0" u="none" dirty="0" smtClean="0">
                          <a:solidFill>
                            <a:srgbClr val="000000"/>
                          </a:solidFill>
                          <a:effectLst/>
                          <a:latin typeface="Frutiger 45 Light" panose="020B0603020202020204" pitchFamily="34" charset="0"/>
                          <a:ea typeface="STKaiti"/>
                        </a:rPr>
                        <a:t>9</a:t>
                      </a:r>
                      <a:r>
                        <a:rPr lang="zh-CN" sz="1050" b="1" i="0" u="none" dirty="0" smtClean="0">
                          <a:solidFill>
                            <a:srgbClr val="000000"/>
                          </a:solidFill>
                          <a:effectLst/>
                          <a:latin typeface="Frutiger 45 Light" panose="020B0603020202020204" pitchFamily="34" charset="0"/>
                          <a:ea typeface="STKaiti"/>
                        </a:rPr>
                        <a:t>年</a:t>
                      </a:r>
                      <a:r>
                        <a:rPr lang="en-US" altLang="zh-CN" sz="1050" b="1" i="0" u="none" dirty="0" smtClean="0">
                          <a:solidFill>
                            <a:srgbClr val="000000"/>
                          </a:solidFill>
                          <a:effectLst/>
                          <a:latin typeface="Frutiger 45 Light" panose="020B0603020202020204" pitchFamily="34" charset="0"/>
                          <a:ea typeface="STKaiti"/>
                        </a:rPr>
                        <a:t/>
                      </a:r>
                      <a:br>
                        <a:rPr lang="en-US" altLang="zh-CN" sz="1050" b="1" i="0" u="none" dirty="0" smtClean="0">
                          <a:solidFill>
                            <a:srgbClr val="000000"/>
                          </a:solidFill>
                          <a:effectLst/>
                          <a:latin typeface="Frutiger 45 Light" panose="020B0603020202020204" pitchFamily="34" charset="0"/>
                          <a:ea typeface="STKaiti"/>
                        </a:rPr>
                      </a:br>
                      <a:r>
                        <a:rPr lang="en-US" altLang="zh-CN" sz="1050" b="1" i="0" u="none" dirty="0" smtClean="0">
                          <a:solidFill>
                            <a:srgbClr val="000000"/>
                          </a:solidFill>
                          <a:effectLst/>
                          <a:latin typeface="Frutiger 45 Light" panose="020B0603020202020204" pitchFamily="34" charset="0"/>
                          <a:ea typeface="STKaiti"/>
                        </a:rPr>
                        <a:t>12</a:t>
                      </a:r>
                      <a:r>
                        <a:rPr lang="zh-CN" altLang="en-US" sz="1050" b="1" i="0" u="none" dirty="0" smtClean="0">
                          <a:solidFill>
                            <a:srgbClr val="000000"/>
                          </a:solidFill>
                          <a:effectLst/>
                          <a:latin typeface="Frutiger 45 Light" panose="020B0603020202020204" pitchFamily="34" charset="0"/>
                          <a:ea typeface="STKaiti"/>
                        </a:rPr>
                        <a:t>月</a:t>
                      </a:r>
                      <a:r>
                        <a:rPr lang="en-US" altLang="zh-CN" sz="1050" b="1" i="0" u="none" dirty="0" smtClean="0">
                          <a:solidFill>
                            <a:srgbClr val="000000"/>
                          </a:solidFill>
                          <a:effectLst/>
                          <a:latin typeface="Frutiger 45 Light" panose="020B0603020202020204" pitchFamily="34" charset="0"/>
                          <a:ea typeface="STKaiti"/>
                        </a:rPr>
                        <a:t>31</a:t>
                      </a:r>
                      <a:r>
                        <a:rPr lang="zh-CN" altLang="en-US" sz="1050" b="1" i="0" u="none" dirty="0" smtClean="0">
                          <a:solidFill>
                            <a:srgbClr val="000000"/>
                          </a:solidFill>
                          <a:effectLst/>
                          <a:latin typeface="Frutiger 45 Light" panose="020B0603020202020204" pitchFamily="34" charset="0"/>
                          <a:ea typeface="STKaiti"/>
                        </a:rPr>
                        <a:t>日</a:t>
                      </a:r>
                    </a:p>
                  </a:txBody>
                  <a:tcPr marL="27305" marR="27305"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700"/>
                        </a:spcBef>
                        <a:spcAft>
                          <a:spcPts val="0"/>
                        </a:spcAft>
                      </a:pPr>
                      <a:r>
                        <a:rPr lang="zh-CN" sz="1050" b="1" i="0" u="none" dirty="0">
                          <a:solidFill>
                            <a:srgbClr val="000000"/>
                          </a:solidFill>
                          <a:effectLst/>
                          <a:latin typeface="Frutiger 45 Light" panose="020B0603020202020204" pitchFamily="34" charset="0"/>
                          <a:ea typeface="STKaiti"/>
                        </a:rPr>
                        <a:t>变</a:t>
                      </a:r>
                      <a:r>
                        <a:rPr lang="zh-CN" sz="1050" b="1" i="0" u="none" dirty="0" smtClean="0">
                          <a:solidFill>
                            <a:srgbClr val="000000"/>
                          </a:solidFill>
                          <a:effectLst/>
                          <a:latin typeface="Frutiger 45 Light" panose="020B0603020202020204" pitchFamily="34" charset="0"/>
                          <a:ea typeface="STKaiti"/>
                        </a:rPr>
                        <a:t>化</a:t>
                      </a:r>
                      <a:r>
                        <a:rPr lang="zh-CN" altLang="en-US" sz="1050" b="1" i="0" u="none" dirty="0">
                          <a:solidFill>
                            <a:srgbClr val="000000"/>
                          </a:solidFill>
                          <a:effectLst/>
                          <a:latin typeface="Frutiger 45 Light" panose="020B0603020202020204" pitchFamily="34" charset="0"/>
                          <a:ea typeface="STKaiti"/>
                        </a:rPr>
                        <a:t>（</a:t>
                      </a:r>
                      <a:r>
                        <a:rPr lang="zh-CN" sz="1050" b="1" i="0" u="none" dirty="0" smtClean="0">
                          <a:solidFill>
                            <a:srgbClr val="000000"/>
                          </a:solidFill>
                          <a:effectLst/>
                          <a:latin typeface="Frutiger 45 Light" panose="020B0603020202020204" pitchFamily="34" charset="0"/>
                          <a:ea typeface="STKaiti"/>
                        </a:rPr>
                        <a:t>百</a:t>
                      </a:r>
                      <a:r>
                        <a:rPr lang="zh-CN" sz="1050" b="1" i="0" u="none" dirty="0">
                          <a:solidFill>
                            <a:srgbClr val="000000"/>
                          </a:solidFill>
                          <a:effectLst/>
                          <a:latin typeface="Frutiger 45 Light" panose="020B0603020202020204" pitchFamily="34" charset="0"/>
                          <a:ea typeface="STKaiti"/>
                        </a:rPr>
                        <a:t>分</a:t>
                      </a:r>
                      <a:r>
                        <a:rPr lang="zh-CN" sz="1050" b="1" i="0" u="none" dirty="0" smtClean="0">
                          <a:solidFill>
                            <a:srgbClr val="000000"/>
                          </a:solidFill>
                          <a:effectLst/>
                          <a:latin typeface="Frutiger 45 Light" panose="020B0603020202020204" pitchFamily="34" charset="0"/>
                          <a:ea typeface="STKaiti"/>
                        </a:rPr>
                        <a:t>点</a:t>
                      </a:r>
                      <a:r>
                        <a:rPr lang="zh-CN" altLang="en-US" sz="1050" b="1" i="0" u="none" dirty="0" smtClean="0">
                          <a:solidFill>
                            <a:srgbClr val="000000"/>
                          </a:solidFill>
                          <a:effectLst/>
                          <a:latin typeface="Frutiger 45 Light" panose="020B0603020202020204" pitchFamily="34" charset="0"/>
                          <a:ea typeface="STKaiti"/>
                        </a:rPr>
                        <a:t>）</a:t>
                      </a:r>
                      <a:endParaRPr lang="en-US" sz="1050" b="1" i="0" u="none" dirty="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r>
              <a:tr h="239367">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700"/>
                        </a:spcBef>
                        <a:spcAft>
                          <a:spcPts val="700"/>
                        </a:spcAft>
                        <a:tabLst>
                          <a:tab pos="118745" algn="l"/>
                          <a:tab pos="228600" algn="l"/>
                          <a:tab pos="347345" algn="l"/>
                          <a:tab pos="457200" algn="l"/>
                          <a:tab pos="575945" algn="l"/>
                          <a:tab pos="685800" algn="l"/>
                          <a:tab pos="804545" algn="l"/>
                          <a:tab pos="914400" algn="l"/>
                        </a:tabLst>
                      </a:pPr>
                      <a:r>
                        <a:rPr lang="zh-CN" sz="1050" b="0" i="0" u="none" dirty="0">
                          <a:solidFill>
                            <a:srgbClr val="000000"/>
                          </a:solidFill>
                          <a:effectLst/>
                          <a:latin typeface="Frutiger 45 Light" panose="020B0603020202020204" pitchFamily="34" charset="0"/>
                          <a:ea typeface="STKaiti"/>
                        </a:rPr>
                        <a:t>核</a:t>
                      </a:r>
                      <a:r>
                        <a:rPr lang="zh-CN" sz="1050" b="0" i="0" u="none" dirty="0" smtClean="0">
                          <a:solidFill>
                            <a:srgbClr val="000000"/>
                          </a:solidFill>
                          <a:effectLst/>
                          <a:latin typeface="Frutiger 45 Light" panose="020B0603020202020204" pitchFamily="34" charset="0"/>
                          <a:ea typeface="STKaiti"/>
                        </a:rPr>
                        <a:t>心</a:t>
                      </a:r>
                      <a:r>
                        <a:rPr lang="zh-CN" altLang="en-US" sz="1050" b="0" i="0" u="none" dirty="0" smtClean="0">
                          <a:solidFill>
                            <a:srgbClr val="000000"/>
                          </a:solidFill>
                          <a:effectLst/>
                          <a:latin typeface="Frutiger 45 Light" panose="020B0603020202020204" pitchFamily="34" charset="0"/>
                          <a:ea typeface="STKaiti"/>
                        </a:rPr>
                        <a:t>一级</a:t>
                      </a:r>
                      <a:r>
                        <a:rPr lang="zh-CN" sz="1050" b="0" i="0" u="none" dirty="0" smtClean="0">
                          <a:solidFill>
                            <a:srgbClr val="000000"/>
                          </a:solidFill>
                          <a:effectLst/>
                          <a:latin typeface="Frutiger 45 Light" panose="020B0603020202020204" pitchFamily="34" charset="0"/>
                          <a:ea typeface="STKaiti"/>
                        </a:rPr>
                        <a:t>资</a:t>
                      </a:r>
                      <a:r>
                        <a:rPr lang="zh-CN" sz="1050" b="0" i="0" u="none" dirty="0">
                          <a:solidFill>
                            <a:srgbClr val="000000"/>
                          </a:solidFill>
                          <a:effectLst/>
                          <a:latin typeface="Frutiger 45 Light" panose="020B0603020202020204" pitchFamily="34" charset="0"/>
                          <a:ea typeface="STKaiti"/>
                        </a:rPr>
                        <a:t>本充足率</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8.24</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8.89</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ctr">
                        <a:lnSpc>
                          <a:spcPts val="1200"/>
                        </a:lnSpc>
                        <a:spcBef>
                          <a:spcPts val="700"/>
                        </a:spcBef>
                        <a:spcAft>
                          <a:spcPts val="700"/>
                        </a:spcAft>
                      </a:pPr>
                      <a:r>
                        <a:rPr lang="en-US" sz="1050" b="1" i="0" u="none" dirty="0" smtClean="0">
                          <a:solidFill>
                            <a:srgbClr val="00D581"/>
                          </a:solidFill>
                          <a:effectLst/>
                          <a:latin typeface="Frutiger 45 Light" panose="020B0603020202020204" pitchFamily="34" charset="0"/>
                          <a:ea typeface="STKaiti"/>
                          <a:sym typeface="Symbol"/>
                        </a:rPr>
                        <a:t></a:t>
                      </a:r>
                      <a:endParaRPr lang="en-US" sz="1050" b="1" i="0" u="none" kern="1200" dirty="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a:solidFill>
                            <a:srgbClr val="000000"/>
                          </a:solidFill>
                          <a:effectLst/>
                          <a:latin typeface="Frutiger 45 Light" panose="020B0603020202020204" pitchFamily="34" charset="0"/>
                        </a:rPr>
                        <a:t>(</a:t>
                      </a:r>
                      <a:r>
                        <a:rPr lang="en-US" sz="1050" b="0" i="0" u="none" strike="noStrike" dirty="0" smtClean="0">
                          <a:solidFill>
                            <a:srgbClr val="000000"/>
                          </a:solidFill>
                          <a:effectLst/>
                          <a:latin typeface="Frutiger 45 Light" panose="020B0603020202020204" pitchFamily="34" charset="0"/>
                        </a:rPr>
                        <a:t>0.65)</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6E6E6"/>
                    </a:solidFill>
                  </a:tcPr>
                </a:tc>
              </a:tr>
              <a:tr h="239367">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700"/>
                        </a:spcBef>
                        <a:spcAft>
                          <a:spcPts val="700"/>
                        </a:spcAft>
                        <a:tabLst>
                          <a:tab pos="118745" algn="l"/>
                          <a:tab pos="228600" algn="l"/>
                          <a:tab pos="347345" algn="l"/>
                          <a:tab pos="457200" algn="l"/>
                          <a:tab pos="575945" algn="l"/>
                          <a:tab pos="685800" algn="l"/>
                          <a:tab pos="804545" algn="l"/>
                          <a:tab pos="914400" algn="l"/>
                        </a:tabLst>
                      </a:pPr>
                      <a:r>
                        <a:rPr lang="zh-CN" altLang="en-US" sz="1050" b="0" i="0" u="none" dirty="0" smtClean="0">
                          <a:solidFill>
                            <a:srgbClr val="000000"/>
                          </a:solidFill>
                          <a:effectLst/>
                          <a:latin typeface="Frutiger 45 Light" panose="020B0603020202020204" pitchFamily="34" charset="0"/>
                          <a:ea typeface="STKaiti"/>
                        </a:rPr>
                        <a:t>一级</a:t>
                      </a:r>
                      <a:r>
                        <a:rPr lang="zh-CN" sz="1050" b="0" i="0" u="none" dirty="0" smtClean="0">
                          <a:solidFill>
                            <a:srgbClr val="000000"/>
                          </a:solidFill>
                          <a:effectLst/>
                          <a:latin typeface="Frutiger 45 Light" panose="020B0603020202020204" pitchFamily="34" charset="0"/>
                          <a:ea typeface="STKaiti"/>
                        </a:rPr>
                        <a:t>资</a:t>
                      </a:r>
                      <a:r>
                        <a:rPr lang="zh-CN" sz="1050" b="0" i="0" u="none" dirty="0">
                          <a:solidFill>
                            <a:srgbClr val="000000"/>
                          </a:solidFill>
                          <a:effectLst/>
                          <a:latin typeface="Frutiger 45 Light" panose="020B0603020202020204" pitchFamily="34" charset="0"/>
                          <a:ea typeface="STKaiti"/>
                        </a:rPr>
                        <a:t>本充足率</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9.50</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10.28</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ctr">
                        <a:lnSpc>
                          <a:spcPts val="1200"/>
                        </a:lnSpc>
                        <a:spcBef>
                          <a:spcPts val="700"/>
                        </a:spcBef>
                        <a:spcAft>
                          <a:spcPts val="700"/>
                        </a:spcAft>
                      </a:pPr>
                      <a:r>
                        <a:rPr lang="en-US" sz="1050" b="1" i="0" u="none" dirty="0" smtClean="0">
                          <a:solidFill>
                            <a:srgbClr val="00D581"/>
                          </a:solidFill>
                          <a:effectLst/>
                          <a:latin typeface="Frutiger 45 Light" panose="020B0603020202020204" pitchFamily="34" charset="0"/>
                          <a:ea typeface="STKaiti"/>
                          <a:sym typeface="Symbol"/>
                        </a:rPr>
                        <a:t></a:t>
                      </a:r>
                      <a:endParaRPr lang="en-US" sz="1050" b="1" i="0" u="none" kern="1200" dirty="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(0.78)</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r>
              <a:tr h="239367">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700"/>
                        </a:spcBef>
                        <a:spcAft>
                          <a:spcPts val="700"/>
                        </a:spcAft>
                        <a:tabLst>
                          <a:tab pos="118745" algn="l"/>
                          <a:tab pos="228600" algn="l"/>
                          <a:tab pos="347345" algn="l"/>
                          <a:tab pos="457200" algn="l"/>
                          <a:tab pos="575945" algn="l"/>
                          <a:tab pos="685800" algn="l"/>
                          <a:tab pos="804545" algn="l"/>
                          <a:tab pos="914400" algn="l"/>
                        </a:tabLst>
                      </a:pPr>
                      <a:r>
                        <a:rPr lang="zh-CN" sz="1050" b="0" i="0" u="none" dirty="0">
                          <a:solidFill>
                            <a:srgbClr val="000000"/>
                          </a:solidFill>
                          <a:effectLst/>
                          <a:latin typeface="Frutiger 45 Light" panose="020B0603020202020204" pitchFamily="34" charset="0"/>
                          <a:ea typeface="STKaiti"/>
                        </a:rPr>
                        <a:t>资本充足率</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12.72 </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13.17</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ctr">
                        <a:lnSpc>
                          <a:spcPts val="1200"/>
                        </a:lnSpc>
                        <a:spcBef>
                          <a:spcPts val="700"/>
                        </a:spcBef>
                        <a:spcAft>
                          <a:spcPts val="700"/>
                        </a:spcAft>
                      </a:pPr>
                      <a:r>
                        <a:rPr lang="en-US" sz="1050" b="1" i="0" u="none" dirty="0" smtClean="0">
                          <a:solidFill>
                            <a:srgbClr val="00D581"/>
                          </a:solidFill>
                          <a:effectLst/>
                          <a:latin typeface="Frutiger 45 Light" panose="020B0603020202020204" pitchFamily="34" charset="0"/>
                          <a:ea typeface="STKaiti"/>
                          <a:sym typeface="Symbol"/>
                        </a:rPr>
                        <a:t></a:t>
                      </a:r>
                      <a:endParaRPr lang="en-US" sz="1050" b="1" i="0" u="none" kern="1200" dirty="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Frutiger 45 Light" panose="020B0603020202020204" pitchFamily="34" charset="0"/>
                        </a:rPr>
                        <a:t>(0.45) </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r>
            </a:tbl>
          </a:graphicData>
        </a:graphic>
      </p:graphicFrame>
      <p:graphicFrame>
        <p:nvGraphicFramePr>
          <p:cNvPr id="10" name="Table 9"/>
          <p:cNvGraphicFramePr>
            <a:graphicFrameLocks noGrp="1"/>
          </p:cNvGraphicFramePr>
          <p:nvPr>
            <p:custDataLst>
              <p:tags r:id="rId3"/>
            </p:custDataLst>
            <p:extLst>
              <p:ext uri="{D42A27DB-BD31-4B8C-83A1-F6EECF244321}">
                <p14:modId xmlns:p14="http://schemas.microsoft.com/office/powerpoint/2010/main" val="943697209"/>
              </p:ext>
            </p:extLst>
          </p:nvPr>
        </p:nvGraphicFramePr>
        <p:xfrm>
          <a:off x="5262073" y="1486899"/>
          <a:ext cx="4225924" cy="2201182"/>
        </p:xfrm>
        <a:graphic>
          <a:graphicData uri="http://schemas.openxmlformats.org/drawingml/2006/table">
            <a:tbl>
              <a:tblPr/>
              <a:tblGrid>
                <a:gridCol w="1788742"/>
                <a:gridCol w="733843"/>
                <a:gridCol w="708538"/>
                <a:gridCol w="379574"/>
                <a:gridCol w="615227"/>
              </a:tblGrid>
              <a:tr h="441023">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l" fontAlgn="base">
                        <a:lnSpc>
                          <a:spcPts val="1200"/>
                        </a:lnSpc>
                        <a:spcBef>
                          <a:spcPts val="0"/>
                        </a:spcBef>
                        <a:spcAft>
                          <a:spcPts val="0"/>
                        </a:spcAft>
                      </a:pPr>
                      <a:r>
                        <a:rPr lang="zh-CN" sz="1050" b="1" i="0" u="none" spc="-30" dirty="0">
                          <a:solidFill>
                            <a:srgbClr val="000000"/>
                          </a:solidFill>
                          <a:effectLst/>
                          <a:latin typeface="Frutiger 45 Light" panose="020B0603020202020204" pitchFamily="34" charset="0"/>
                          <a:ea typeface="STKaiti"/>
                        </a:rPr>
                        <a:t>财务状况表主要数据</a:t>
                      </a:r>
                      <a:r>
                        <a:rPr lang="en-US" sz="1050" b="1" i="0" u="none" spc="-30" dirty="0">
                          <a:solidFill>
                            <a:srgbClr val="000000"/>
                          </a:solidFill>
                          <a:effectLst/>
                          <a:latin typeface="Frutiger 45 Light" panose="020B0603020202020204" pitchFamily="34" charset="0"/>
                          <a:ea typeface="STKaiti"/>
                        </a:rPr>
                        <a:t/>
                      </a:r>
                      <a:br>
                        <a:rPr lang="en-US" sz="1050" b="1" i="0" u="none" spc="-30" dirty="0">
                          <a:solidFill>
                            <a:srgbClr val="000000"/>
                          </a:solidFill>
                          <a:effectLst/>
                          <a:latin typeface="Frutiger 45 Light" panose="020B0603020202020204" pitchFamily="34" charset="0"/>
                          <a:ea typeface="STKaiti"/>
                        </a:rPr>
                      </a:br>
                      <a:r>
                        <a:rPr lang="en-US" sz="1050" b="0" i="0" u="none" spc="-30" dirty="0">
                          <a:solidFill>
                            <a:srgbClr val="000000"/>
                          </a:solidFill>
                          <a:effectLst/>
                          <a:latin typeface="Frutiger 45 Light" panose="020B0603020202020204" pitchFamily="34" charset="0"/>
                          <a:ea typeface="STKaiti"/>
                        </a:rPr>
                        <a:t>(</a:t>
                      </a:r>
                      <a:r>
                        <a:rPr lang="zh-CN" sz="1050" b="0" i="0" u="none" spc="-30" dirty="0">
                          <a:solidFill>
                            <a:srgbClr val="000000"/>
                          </a:solidFill>
                          <a:effectLst/>
                          <a:latin typeface="Frutiger 45 Light" panose="020B0603020202020204" pitchFamily="34" charset="0"/>
                          <a:ea typeface="STKaiti"/>
                        </a:rPr>
                        <a:t>百万元人民币</a:t>
                      </a:r>
                      <a:r>
                        <a:rPr lang="en-US" sz="1050" b="0" i="0" u="none" spc="-30" dirty="0">
                          <a:solidFill>
                            <a:srgbClr val="000000"/>
                          </a:solidFill>
                          <a:effectLst/>
                          <a:latin typeface="Frutiger 45 Light" panose="020B0603020202020204" pitchFamily="34" charset="0"/>
                          <a:ea typeface="STKaiti"/>
                        </a:rPr>
                        <a:t>)</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en-US" sz="1050" b="1" i="0" u="none" dirty="0" smtClean="0">
                          <a:solidFill>
                            <a:srgbClr val="000000"/>
                          </a:solidFill>
                          <a:effectLst/>
                          <a:latin typeface="Frutiger 45 Light" panose="020B0603020202020204" pitchFamily="34" charset="0"/>
                          <a:ea typeface="STKaiti"/>
                        </a:rPr>
                        <a:t>20</a:t>
                      </a:r>
                      <a:r>
                        <a:rPr lang="en-US" altLang="zh-CN" sz="1050" b="1" i="0" u="none" dirty="0" smtClean="0">
                          <a:solidFill>
                            <a:srgbClr val="000000"/>
                          </a:solidFill>
                          <a:effectLst/>
                          <a:latin typeface="Frutiger 45 Light" panose="020B0603020202020204" pitchFamily="34" charset="0"/>
                          <a:ea typeface="STKaiti"/>
                        </a:rPr>
                        <a:t>20</a:t>
                      </a:r>
                      <a:r>
                        <a:rPr lang="zh-CN" altLang="en-US" sz="1050" b="1" i="0" u="none" dirty="0" smtClean="0">
                          <a:solidFill>
                            <a:srgbClr val="000000"/>
                          </a:solidFill>
                          <a:effectLst/>
                          <a:latin typeface="Frutiger 45 Light" panose="020B0603020202020204" pitchFamily="34" charset="0"/>
                          <a:ea typeface="STKaiti"/>
                        </a:rPr>
                        <a:t>年</a:t>
                      </a:r>
                      <a:endParaRPr lang="en-US" altLang="zh-CN" sz="1050" b="1" i="0" u="none" dirty="0" smtClean="0">
                        <a:solidFill>
                          <a:srgbClr val="000000"/>
                        </a:solidFill>
                        <a:effectLst/>
                        <a:latin typeface="Frutiger 45 Light" panose="020B0603020202020204" pitchFamily="34" charset="0"/>
                        <a:ea typeface="STKaiti"/>
                      </a:endParaRPr>
                    </a:p>
                    <a:p>
                      <a:pPr marL="14605" marR="14605" indent="-14605" algn="r" fontAlgn="base">
                        <a:lnSpc>
                          <a:spcPts val="1200"/>
                        </a:lnSpc>
                        <a:spcBef>
                          <a:spcPts val="0"/>
                        </a:spcBef>
                        <a:spcAft>
                          <a:spcPts val="0"/>
                        </a:spcAft>
                      </a:pPr>
                      <a:r>
                        <a:rPr lang="en-US" altLang="zh-CN" sz="1050" b="1" i="0" u="none" dirty="0" smtClean="0">
                          <a:solidFill>
                            <a:srgbClr val="000000"/>
                          </a:solidFill>
                          <a:effectLst/>
                          <a:latin typeface="Frutiger 45 Light" panose="020B0603020202020204" pitchFamily="34" charset="0"/>
                          <a:ea typeface="STKaiti"/>
                        </a:rPr>
                        <a:t>6</a:t>
                      </a:r>
                      <a:r>
                        <a:rPr lang="zh-CN" altLang="en-US" sz="1050" b="1" i="0" u="none" dirty="0" smtClean="0">
                          <a:solidFill>
                            <a:srgbClr val="000000"/>
                          </a:solidFill>
                          <a:effectLst/>
                          <a:latin typeface="Frutiger 45 Light" panose="020B0603020202020204" pitchFamily="34" charset="0"/>
                          <a:ea typeface="STKaiti"/>
                        </a:rPr>
                        <a:t>月</a:t>
                      </a:r>
                      <a:r>
                        <a:rPr lang="en-US" altLang="zh-CN" sz="1050" b="1" i="0" u="none" dirty="0" smtClean="0">
                          <a:solidFill>
                            <a:srgbClr val="000000"/>
                          </a:solidFill>
                          <a:effectLst/>
                          <a:latin typeface="Frutiger 45 Light" panose="020B0603020202020204" pitchFamily="34" charset="0"/>
                          <a:ea typeface="STKaiti"/>
                        </a:rPr>
                        <a:t>30</a:t>
                      </a:r>
                      <a:r>
                        <a:rPr lang="zh-CN" altLang="en-US" sz="1050" b="1" i="0" u="none" dirty="0" smtClean="0">
                          <a:solidFill>
                            <a:srgbClr val="000000"/>
                          </a:solidFill>
                          <a:effectLst/>
                          <a:latin typeface="Frutiger 45 Light" panose="020B0603020202020204" pitchFamily="34" charset="0"/>
                          <a:ea typeface="STKaiti"/>
                        </a:rPr>
                        <a:t>日</a:t>
                      </a:r>
                    </a:p>
                  </a:txBody>
                  <a:tcPr marL="27305" marR="27305" marT="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en-US" sz="1050" b="1" i="0" u="none" dirty="0" smtClean="0">
                          <a:solidFill>
                            <a:srgbClr val="000000"/>
                          </a:solidFill>
                          <a:effectLst/>
                          <a:latin typeface="Frutiger 45 Light" panose="020B0603020202020204" pitchFamily="34" charset="0"/>
                          <a:ea typeface="STKaiti"/>
                        </a:rPr>
                        <a:t>201</a:t>
                      </a:r>
                      <a:r>
                        <a:rPr lang="en-US" altLang="zh-CN" sz="1050" b="1" i="0" u="none" dirty="0" smtClean="0">
                          <a:solidFill>
                            <a:srgbClr val="000000"/>
                          </a:solidFill>
                          <a:effectLst/>
                          <a:latin typeface="Frutiger 45 Light" panose="020B0603020202020204" pitchFamily="34" charset="0"/>
                          <a:ea typeface="STKaiti"/>
                        </a:rPr>
                        <a:t>9</a:t>
                      </a:r>
                      <a:r>
                        <a:rPr lang="zh-CN" sz="1050" b="1" i="0" u="none" dirty="0" smtClean="0">
                          <a:solidFill>
                            <a:srgbClr val="000000"/>
                          </a:solidFill>
                          <a:effectLst/>
                          <a:latin typeface="Frutiger 45 Light" panose="020B0603020202020204" pitchFamily="34" charset="0"/>
                          <a:ea typeface="STKaiti"/>
                        </a:rPr>
                        <a:t>年</a:t>
                      </a:r>
                      <a:r>
                        <a:rPr lang="en-US" altLang="zh-CN" sz="1050" b="1" i="0" u="none" dirty="0" smtClean="0">
                          <a:solidFill>
                            <a:srgbClr val="000000"/>
                          </a:solidFill>
                          <a:effectLst/>
                          <a:latin typeface="Frutiger 45 Light" panose="020B0603020202020204" pitchFamily="34" charset="0"/>
                          <a:ea typeface="STKaiti"/>
                        </a:rPr>
                        <a:t/>
                      </a:r>
                      <a:br>
                        <a:rPr lang="en-US" altLang="zh-CN" sz="1050" b="1" i="0" u="none" dirty="0" smtClean="0">
                          <a:solidFill>
                            <a:srgbClr val="000000"/>
                          </a:solidFill>
                          <a:effectLst/>
                          <a:latin typeface="Frutiger 45 Light" panose="020B0603020202020204" pitchFamily="34" charset="0"/>
                          <a:ea typeface="STKaiti"/>
                        </a:rPr>
                      </a:br>
                      <a:r>
                        <a:rPr lang="en-US" altLang="zh-CN" sz="1050" b="1" i="0" u="none" dirty="0" smtClean="0">
                          <a:solidFill>
                            <a:srgbClr val="000000"/>
                          </a:solidFill>
                          <a:effectLst/>
                          <a:latin typeface="Frutiger 45 Light" panose="020B0603020202020204" pitchFamily="34" charset="0"/>
                          <a:ea typeface="STKaiti"/>
                        </a:rPr>
                        <a:t>12</a:t>
                      </a:r>
                      <a:r>
                        <a:rPr lang="zh-CN" altLang="en-US" sz="1050" b="1" i="0" u="none" dirty="0" smtClean="0">
                          <a:solidFill>
                            <a:srgbClr val="000000"/>
                          </a:solidFill>
                          <a:effectLst/>
                          <a:latin typeface="Frutiger 45 Light" panose="020B0603020202020204" pitchFamily="34" charset="0"/>
                          <a:ea typeface="STKaiti"/>
                        </a:rPr>
                        <a:t>月</a:t>
                      </a:r>
                      <a:r>
                        <a:rPr lang="en-US" altLang="zh-CN" sz="1050" b="1" i="0" u="none" dirty="0" smtClean="0">
                          <a:solidFill>
                            <a:srgbClr val="000000"/>
                          </a:solidFill>
                          <a:effectLst/>
                          <a:latin typeface="Frutiger 45 Light" panose="020B0603020202020204" pitchFamily="34" charset="0"/>
                          <a:ea typeface="STKaiti"/>
                        </a:rPr>
                        <a:t>31</a:t>
                      </a:r>
                      <a:r>
                        <a:rPr lang="zh-CN" altLang="en-US" sz="1050" b="1" i="0" u="none" dirty="0" smtClean="0">
                          <a:solidFill>
                            <a:srgbClr val="000000"/>
                          </a:solidFill>
                          <a:effectLst/>
                          <a:latin typeface="Frutiger 45 Light" panose="020B0603020202020204" pitchFamily="34" charset="0"/>
                          <a:ea typeface="STKaiti"/>
                        </a:rPr>
                        <a:t>日</a:t>
                      </a:r>
                    </a:p>
                  </a:txBody>
                  <a:tcPr marL="27305" marR="27305" marT="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zh-CN" sz="1050" b="1" i="0" u="none" dirty="0">
                          <a:solidFill>
                            <a:srgbClr val="000000"/>
                          </a:solidFill>
                          <a:effectLst/>
                          <a:latin typeface="Frutiger 45 Light" panose="020B0603020202020204" pitchFamily="34" charset="0"/>
                          <a:ea typeface="STKaiti"/>
                        </a:rPr>
                        <a:t>增长率（</a:t>
                      </a:r>
                      <a:r>
                        <a:rPr lang="en-US" sz="1050" b="1" i="0" u="none" dirty="0">
                          <a:solidFill>
                            <a:srgbClr val="000000"/>
                          </a:solidFill>
                          <a:effectLst/>
                          <a:latin typeface="Frutiger 45 Light" panose="020B0603020202020204" pitchFamily="34" charset="0"/>
                          <a:ea typeface="STKaiti"/>
                        </a:rPr>
                        <a:t>%</a:t>
                      </a:r>
                      <a:r>
                        <a:rPr lang="zh-CN" sz="1050" b="1" i="0" u="none" dirty="0">
                          <a:solidFill>
                            <a:srgbClr val="000000"/>
                          </a:solidFill>
                          <a:effectLst/>
                          <a:latin typeface="Frutiger 45 Light" panose="020B0603020202020204" pitchFamily="34" charset="0"/>
                          <a:ea typeface="STKaiti"/>
                        </a:rPr>
                        <a:t>）</a:t>
                      </a:r>
                      <a:endParaRPr lang="en-US" sz="1050" b="1" i="0" u="none" dirty="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a:solidFill>
                        <a:srgbClr val="000000"/>
                      </a:solidFill>
                    </a:lnB>
                    <a:lnTlToBr w="12700" cmpd="sng">
                      <a:noFill/>
                      <a:prstDash val="solid"/>
                    </a:lnTlToBr>
                    <a:lnBlToTr w="12700" cmpd="sng">
                      <a:noFill/>
                      <a:prstDash val="solid"/>
                    </a:lnBlToTr>
                    <a:noFill/>
                  </a:tcPr>
                </a:tc>
                <a:tc hMerge="1">
                  <a:txBody>
                    <a:bodyPr/>
                    <a:lstStyle/>
                    <a:p>
                      <a:endParaRPr lang="zh-CN" altLang="en-US"/>
                    </a:p>
                  </a:txBody>
                  <a:tcPr/>
                </a:tc>
              </a:tr>
              <a:tr h="290307">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700"/>
                        </a:spcBef>
                        <a:spcAft>
                          <a:spcPts val="700"/>
                        </a:spcAft>
                      </a:pPr>
                      <a:r>
                        <a:rPr lang="zh-CN" altLang="en-US" sz="1050" b="0" i="0" u="none" dirty="0" smtClean="0">
                          <a:solidFill>
                            <a:srgbClr val="000000"/>
                          </a:solidFill>
                          <a:effectLst/>
                          <a:latin typeface="Frutiger 45 Light" panose="020B0603020202020204" pitchFamily="34" charset="0"/>
                          <a:ea typeface="STKaiti"/>
                        </a:rPr>
                        <a:t>资产总额</a:t>
                      </a:r>
                      <a:endParaRPr lang="en-US" sz="1050" b="0" i="0" u="none" dirty="0">
                        <a:solidFill>
                          <a:srgbClr val="000000"/>
                        </a:solidFill>
                        <a:effectLst/>
                        <a:latin typeface="Frutiger 45 Light" panose="020B0603020202020204" pitchFamily="34" charset="0"/>
                        <a:ea typeface="STKaiti"/>
                      </a:endParaRPr>
                    </a:p>
                  </a:txBody>
                  <a:tcPr marL="27305" marR="27305" marT="0"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7,142,641</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6,681,841</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700"/>
                        </a:spcBef>
                        <a:spcAft>
                          <a:spcPts val="700"/>
                        </a:spcAft>
                        <a:buClrTx/>
                        <a:buSzTx/>
                        <a:buFontTx/>
                        <a:buNone/>
                        <a:tabLst/>
                        <a:defRPr/>
                      </a:pPr>
                      <a:r>
                        <a:rPr lang="en-US" sz="1050" b="1" i="0" u="none" kern="100" dirty="0" smtClean="0">
                          <a:solidFill>
                            <a:srgbClr val="FF0000"/>
                          </a:solidFill>
                          <a:effectLst/>
                          <a:latin typeface="Frutiger 45 Light" panose="020B0603020202020204" pitchFamily="34" charset="0"/>
                          <a:ea typeface="STKaiti"/>
                          <a:sym typeface="Symbol"/>
                        </a:rPr>
                        <a:t></a:t>
                      </a:r>
                      <a:endParaRPr lang="en-US" sz="1050" b="1" i="0" u="none" dirty="0" smtClean="0">
                        <a:solidFill>
                          <a:srgbClr val="00D581"/>
                        </a:solidFill>
                        <a:effectLst/>
                        <a:latin typeface="Frutiger 45 Light" panose="020B0603020202020204" pitchFamily="34" charset="0"/>
                        <a:ea typeface="STKaiti"/>
                        <a:cs typeface="Times New Roman"/>
                      </a:endParaRPr>
                    </a:p>
                  </a:txBody>
                  <a:tcPr marL="27305" marR="27305" marT="0"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6.90</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r>
              <a:tr h="290307">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0" marR="14605" indent="0" fontAlgn="ctr">
                        <a:lnSpc>
                          <a:spcPts val="1200"/>
                        </a:lnSpc>
                        <a:spcBef>
                          <a:spcPts val="700"/>
                        </a:spcBef>
                        <a:spcAft>
                          <a:spcPts val="700"/>
                        </a:spcAft>
                      </a:pPr>
                      <a:r>
                        <a:rPr lang="zh-CN" sz="1050" b="0" i="0" u="none" dirty="0">
                          <a:solidFill>
                            <a:srgbClr val="000000"/>
                          </a:solidFill>
                          <a:effectLst/>
                          <a:latin typeface="Frutiger 45 Light" panose="020B0603020202020204" pitchFamily="34" charset="0"/>
                          <a:ea typeface="STKaiti"/>
                        </a:rPr>
                        <a:t>其中</a:t>
                      </a:r>
                      <a:r>
                        <a:rPr lang="zh-CN" sz="1050" b="0" i="0" u="none" dirty="0" smtClean="0">
                          <a:solidFill>
                            <a:srgbClr val="000000"/>
                          </a:solidFill>
                          <a:effectLst/>
                          <a:latin typeface="Frutiger 45 Light" panose="020B0603020202020204" pitchFamily="34" charset="0"/>
                          <a:ea typeface="STKaiti"/>
                        </a:rPr>
                        <a:t>：</a:t>
                      </a:r>
                      <a:r>
                        <a:rPr lang="zh-CN" altLang="en-US" sz="1050" b="0" i="0" u="none" dirty="0" smtClean="0">
                          <a:solidFill>
                            <a:srgbClr val="000000"/>
                          </a:solidFill>
                          <a:effectLst/>
                          <a:latin typeface="Frutiger 45 Light" panose="020B0603020202020204" pitchFamily="34" charset="0"/>
                          <a:ea typeface="STKaiti"/>
                        </a:rPr>
                        <a:t>发放</a:t>
                      </a:r>
                      <a:r>
                        <a:rPr lang="zh-CN" sz="1050" b="0" i="0" u="none" dirty="0" smtClean="0">
                          <a:solidFill>
                            <a:srgbClr val="000000"/>
                          </a:solidFill>
                          <a:effectLst/>
                          <a:latin typeface="Frutiger 45 Light" panose="020B0603020202020204" pitchFamily="34" charset="0"/>
                          <a:ea typeface="STKaiti"/>
                        </a:rPr>
                        <a:t>贷</a:t>
                      </a:r>
                      <a:r>
                        <a:rPr lang="zh-CN" sz="1050" b="0" i="0" u="none" dirty="0">
                          <a:solidFill>
                            <a:srgbClr val="000000"/>
                          </a:solidFill>
                          <a:effectLst/>
                          <a:latin typeface="Frutiger 45 Light" panose="020B0603020202020204" pitchFamily="34" charset="0"/>
                          <a:ea typeface="STKaiti"/>
                        </a:rPr>
                        <a:t>款和垫款总额</a:t>
                      </a:r>
                      <a:endParaRPr lang="en-US" sz="1050" b="0" i="0" u="none" dirty="0">
                        <a:solidFill>
                          <a:srgbClr val="000000"/>
                        </a:solidFill>
                        <a:effectLst/>
                        <a:latin typeface="Frutiger 45 Light" panose="020B0603020202020204" pitchFamily="34" charset="0"/>
                        <a:ea typeface="STKaiti"/>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3,798,459</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3,487,601</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ctr">
                        <a:lnSpc>
                          <a:spcPts val="1200"/>
                        </a:lnSpc>
                        <a:spcBef>
                          <a:spcPts val="700"/>
                        </a:spcBef>
                        <a:spcAft>
                          <a:spcPts val="700"/>
                        </a:spcAft>
                      </a:pPr>
                      <a:r>
                        <a:rPr lang="en-US" sz="1050" b="1" i="0" u="none" kern="100" dirty="0" smtClean="0">
                          <a:solidFill>
                            <a:srgbClr val="FF0000"/>
                          </a:solidFill>
                          <a:effectLst/>
                          <a:latin typeface="Frutiger 45 Light" panose="020B0603020202020204" pitchFamily="34" charset="0"/>
                          <a:ea typeface="STKaiti"/>
                          <a:sym typeface="Symbol"/>
                        </a:rPr>
                        <a:t></a:t>
                      </a:r>
                      <a:endParaRPr lang="en-US" sz="1050" b="1" i="0" u="none" kern="100" dirty="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8.91</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r>
              <a:tr h="290307">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700"/>
                        </a:spcBef>
                        <a:spcAft>
                          <a:spcPts val="700"/>
                        </a:spcAft>
                      </a:pPr>
                      <a:r>
                        <a:rPr lang="zh-CN" altLang="en-US" sz="1050" b="0" i="0" u="none" dirty="0" smtClean="0">
                          <a:solidFill>
                            <a:srgbClr val="000000"/>
                          </a:solidFill>
                          <a:effectLst/>
                          <a:latin typeface="Frutiger 45 Light" panose="020B0603020202020204" pitchFamily="34" charset="0"/>
                          <a:ea typeface="STKaiti"/>
                        </a:rPr>
                        <a:t>负债总额</a:t>
                      </a:r>
                      <a:endParaRPr lang="en-US" sz="1050" b="0" i="0" u="none" dirty="0">
                        <a:solidFill>
                          <a:srgbClr val="000000"/>
                        </a:solidFill>
                        <a:effectLst/>
                        <a:latin typeface="Frutiger 45 Light" panose="020B0603020202020204" pitchFamily="34" charset="0"/>
                        <a:ea typeface="STKaiti"/>
                      </a:endParaRPr>
                    </a:p>
                  </a:txBody>
                  <a:tcPr marL="27305" marR="27305" marT="0"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6,603,764</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6,151,012</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700"/>
                        </a:spcBef>
                        <a:spcAft>
                          <a:spcPts val="700"/>
                        </a:spcAft>
                        <a:buClrTx/>
                        <a:buSzTx/>
                        <a:buFontTx/>
                        <a:buNone/>
                        <a:tabLst/>
                        <a:defRPr/>
                      </a:pPr>
                      <a:r>
                        <a:rPr lang="en-US" sz="1050" b="1" i="0" u="none" kern="100" dirty="0" smtClean="0">
                          <a:solidFill>
                            <a:srgbClr val="FF0000"/>
                          </a:solidFill>
                          <a:effectLst/>
                          <a:latin typeface="Frutiger 45 Light" panose="020B0603020202020204" pitchFamily="34" charset="0"/>
                          <a:ea typeface="STKaiti"/>
                          <a:sym typeface="Symbol"/>
                        </a:rPr>
                        <a:t></a:t>
                      </a:r>
                      <a:endParaRPr lang="en-US" sz="1050" b="1" i="0" u="none" dirty="0" smtClean="0">
                        <a:solidFill>
                          <a:srgbClr val="00D581"/>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7.36</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r>
              <a:tr h="290307">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700"/>
                        </a:spcBef>
                        <a:spcAft>
                          <a:spcPts val="700"/>
                        </a:spcAft>
                      </a:pPr>
                      <a:r>
                        <a:rPr lang="zh-CN" sz="1050" b="0" i="0" u="none" dirty="0">
                          <a:solidFill>
                            <a:srgbClr val="000000"/>
                          </a:solidFill>
                          <a:effectLst/>
                          <a:latin typeface="Frutiger 45 Light" panose="020B0603020202020204" pitchFamily="34" charset="0"/>
                          <a:ea typeface="STKaiti"/>
                        </a:rPr>
                        <a:t>其中</a:t>
                      </a:r>
                      <a:r>
                        <a:rPr lang="zh-CN" sz="1050" b="0" i="0" u="none" dirty="0" smtClean="0">
                          <a:solidFill>
                            <a:srgbClr val="000000"/>
                          </a:solidFill>
                          <a:effectLst/>
                          <a:latin typeface="Frutiger 45 Light" panose="020B0603020202020204" pitchFamily="34" charset="0"/>
                          <a:ea typeface="STKaiti"/>
                        </a:rPr>
                        <a:t>：</a:t>
                      </a:r>
                      <a:r>
                        <a:rPr lang="zh-CN" altLang="en-US" sz="1050" b="0" i="0" u="none" dirty="0" smtClean="0">
                          <a:solidFill>
                            <a:srgbClr val="000000"/>
                          </a:solidFill>
                          <a:effectLst/>
                          <a:latin typeface="Frutiger 45 Light" panose="020B0603020202020204" pitchFamily="34" charset="0"/>
                          <a:ea typeface="STKaiti"/>
                        </a:rPr>
                        <a:t>吸收存款</a:t>
                      </a:r>
                      <a:endParaRPr lang="en-US" sz="1050" b="0" i="0" u="none" dirty="0">
                        <a:solidFill>
                          <a:srgbClr val="000000"/>
                        </a:solidFill>
                        <a:effectLst/>
                        <a:latin typeface="Frutiger 45 Light" panose="020B0603020202020204" pitchFamily="34" charset="0"/>
                        <a:ea typeface="STKaiti"/>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3,902,802</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3,604,088</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700"/>
                        </a:spcBef>
                        <a:spcAft>
                          <a:spcPts val="700"/>
                        </a:spcAft>
                        <a:buClrTx/>
                        <a:buSzTx/>
                        <a:buFontTx/>
                        <a:buNone/>
                        <a:tabLst/>
                        <a:defRPr/>
                      </a:pPr>
                      <a:r>
                        <a:rPr lang="en-US" sz="1050" b="1" i="0" u="none" kern="100" dirty="0" smtClean="0">
                          <a:solidFill>
                            <a:srgbClr val="FF0000"/>
                          </a:solidFill>
                          <a:effectLst/>
                          <a:latin typeface="Frutiger 45 Light" panose="020B0603020202020204" pitchFamily="34" charset="0"/>
                          <a:ea typeface="STKaiti"/>
                          <a:sym typeface="Symbol"/>
                        </a:rPr>
                        <a:t></a:t>
                      </a:r>
                      <a:endParaRPr lang="en-US" sz="1050" b="1" i="0" u="none" dirty="0" smtClean="0">
                        <a:solidFill>
                          <a:srgbClr val="00D581"/>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8.29</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r>
              <a:tr h="290307">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700"/>
                        </a:spcBef>
                        <a:spcAft>
                          <a:spcPts val="700"/>
                        </a:spcAft>
                      </a:pPr>
                      <a:r>
                        <a:rPr lang="zh-CN" sz="1050" b="0" i="0" u="none" dirty="0" smtClean="0">
                          <a:solidFill>
                            <a:srgbClr val="000000"/>
                          </a:solidFill>
                          <a:effectLst/>
                          <a:latin typeface="Frutiger 45 Light" panose="020B0603020202020204" pitchFamily="34" charset="0"/>
                          <a:ea typeface="STKaiti"/>
                        </a:rPr>
                        <a:t>归</a:t>
                      </a:r>
                      <a:r>
                        <a:rPr lang="zh-CN" sz="1050" b="0" i="0" u="none" dirty="0">
                          <a:solidFill>
                            <a:srgbClr val="000000"/>
                          </a:solidFill>
                          <a:effectLst/>
                          <a:latin typeface="Frutiger 45 Light" panose="020B0603020202020204" pitchFamily="34" charset="0"/>
                          <a:ea typeface="STKaiti"/>
                        </a:rPr>
                        <a:t>属</a:t>
                      </a:r>
                      <a:r>
                        <a:rPr lang="zh-CN" sz="1050" b="0" i="0" u="none" dirty="0" smtClean="0">
                          <a:solidFill>
                            <a:srgbClr val="000000"/>
                          </a:solidFill>
                          <a:effectLst/>
                          <a:latin typeface="Frutiger 45 Light" panose="020B0603020202020204" pitchFamily="34" charset="0"/>
                          <a:ea typeface="STKaiti"/>
                        </a:rPr>
                        <a:t>于</a:t>
                      </a:r>
                      <a:r>
                        <a:rPr lang="zh-CN" altLang="en-US" sz="1050" b="0" i="0" u="none" dirty="0" smtClean="0">
                          <a:solidFill>
                            <a:srgbClr val="000000"/>
                          </a:solidFill>
                          <a:effectLst/>
                          <a:latin typeface="Frutiger 45 Light" panose="020B0603020202020204" pitchFamily="34" charset="0"/>
                          <a:ea typeface="STKaiti"/>
                        </a:rPr>
                        <a:t>母公司股东</a:t>
                      </a:r>
                      <a:r>
                        <a:rPr lang="zh-CN" sz="1050" b="0" i="0" u="none" dirty="0" smtClean="0">
                          <a:solidFill>
                            <a:srgbClr val="000000"/>
                          </a:solidFill>
                          <a:effectLst/>
                          <a:latin typeface="Frutiger 45 Light" panose="020B0603020202020204" pitchFamily="34" charset="0"/>
                          <a:ea typeface="STKaiti"/>
                        </a:rPr>
                        <a:t>权益</a:t>
                      </a:r>
                      <a:r>
                        <a:rPr lang="zh-CN" altLang="en-US" sz="1050" b="0" i="0" u="none" dirty="0" smtClean="0">
                          <a:solidFill>
                            <a:srgbClr val="000000"/>
                          </a:solidFill>
                          <a:effectLst/>
                          <a:latin typeface="Frutiger 45 Light" panose="020B0603020202020204" pitchFamily="34" charset="0"/>
                          <a:ea typeface="STKaiti"/>
                        </a:rPr>
                        <a:t>总额</a:t>
                      </a:r>
                      <a:endParaRPr lang="en-US" sz="1050" b="0" i="0" u="none" dirty="0">
                        <a:solidFill>
                          <a:srgbClr val="000000"/>
                        </a:solidFill>
                        <a:effectLst/>
                        <a:latin typeface="Frutiger 45 Light" panose="020B0603020202020204" pitchFamily="34" charset="0"/>
                        <a:ea typeface="STKaiti"/>
                      </a:endParaRPr>
                    </a:p>
                  </a:txBody>
                  <a:tcPr marL="27305" marR="27305" marT="0" marB="0" anchor="ctr">
                    <a:lnL>
                      <a:noFill/>
                    </a:lnL>
                    <a:lnR>
                      <a:noFill/>
                    </a:lnR>
                    <a:lnT>
                      <a:noFill/>
                    </a:lnT>
                    <a:lnB w="6350">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527,417</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518,845</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noFill/>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ctr">
                        <a:lnSpc>
                          <a:spcPts val="1200"/>
                        </a:lnSpc>
                        <a:spcBef>
                          <a:spcPts val="700"/>
                        </a:spcBef>
                        <a:spcAft>
                          <a:spcPts val="700"/>
                        </a:spcAft>
                      </a:pPr>
                      <a:r>
                        <a:rPr lang="en-US" sz="1050" b="1" i="0" u="none" kern="100" dirty="0" smtClean="0">
                          <a:solidFill>
                            <a:srgbClr val="FF0000"/>
                          </a:solidFill>
                          <a:effectLst/>
                          <a:latin typeface="Frutiger 45 Light" panose="020B0603020202020204" pitchFamily="34" charset="0"/>
                          <a:ea typeface="STKaiti"/>
                          <a:sym typeface="Symbol"/>
                        </a:rPr>
                        <a:t> </a:t>
                      </a:r>
                      <a:endParaRPr lang="en-US" sz="1050" b="1" i="0" u="none" kern="100" dirty="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w="6350">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1.65</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noFill/>
                    </a:lnB>
                    <a:lnTlToBr w="12700" cmpd="sng">
                      <a:noFill/>
                      <a:prstDash val="solid"/>
                    </a:lnTlToBr>
                    <a:lnBlToTr w="12700" cmpd="sng">
                      <a:noFill/>
                      <a:prstDash val="solid"/>
                    </a:lnBlToTr>
                    <a:solidFill>
                      <a:srgbClr val="E6E6E6"/>
                    </a:solidFill>
                  </a:tcPr>
                </a:tc>
              </a:tr>
              <a:tr h="308624">
                <a:tc>
                  <a:txBody>
                    <a:bodyPr/>
                    <a:lstStyle/>
                    <a:p>
                      <a:pPr marL="14605" marR="14605" indent="-14605" fontAlgn="ctr">
                        <a:lnSpc>
                          <a:spcPts val="1200"/>
                        </a:lnSpc>
                        <a:spcBef>
                          <a:spcPts val="700"/>
                        </a:spcBef>
                        <a:spcAft>
                          <a:spcPts val="700"/>
                        </a:spcAft>
                      </a:pPr>
                      <a:r>
                        <a:rPr lang="zh-CN" altLang="en-US" sz="1050" b="0" i="0" u="none" dirty="0" smtClean="0">
                          <a:solidFill>
                            <a:srgbClr val="000000"/>
                          </a:solidFill>
                          <a:effectLst/>
                          <a:latin typeface="Frutiger 45 Light" panose="020B0603020202020204" pitchFamily="34" charset="0"/>
                          <a:ea typeface="+mn-ea"/>
                        </a:rPr>
                        <a:t>归属于母公司普通股股东权益总额</a:t>
                      </a:r>
                      <a:endParaRPr lang="en-US" sz="1050" b="0" i="0" u="none" dirty="0">
                        <a:solidFill>
                          <a:srgbClr val="000000"/>
                        </a:solidFill>
                        <a:effectLst/>
                        <a:latin typeface="Frutiger 45 Light" panose="020B0603020202020204" pitchFamily="34" charset="0"/>
                        <a:ea typeface="STKaiti"/>
                      </a:endParaRPr>
                    </a:p>
                  </a:txBody>
                  <a:tcPr marL="27305" marR="27305" marT="0" marB="0" anchor="ctr">
                    <a:lnL>
                      <a:noFill/>
                    </a:lnL>
                    <a:lnR>
                      <a:noFill/>
                    </a:lnR>
                    <a:lnT>
                      <a:noFill/>
                    </a:lnT>
                    <a:lnB w="6350">
                      <a:solidFill>
                        <a:srgbClr val="000000"/>
                      </a:solid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457,557</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solidFill>
                        <a:srgbClr val="000000"/>
                      </a:solid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448,985</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solidFill>
                        <a:srgbClr val="000000"/>
                      </a:solidFill>
                    </a:lnB>
                    <a:lnTlToBr w="12700" cmpd="sng">
                      <a:noFill/>
                      <a:prstDash val="solid"/>
                    </a:lnTlToBr>
                    <a:lnBlToTr w="12700" cmpd="sng">
                      <a:noFill/>
                      <a:prstDash val="solid"/>
                    </a:lnBlToTr>
                    <a:noFill/>
                  </a:tcPr>
                </a:tc>
                <a:tc>
                  <a:txBody>
                    <a:bodyPr/>
                    <a:lstStyle/>
                    <a:p>
                      <a:pPr marL="14605" marR="14605" indent="-14605" algn="r" defTabSz="914400" rtl="0" eaLnBrk="1" fontAlgn="ctr" latinLnBrk="0" hangingPunct="1">
                        <a:lnSpc>
                          <a:spcPts val="1200"/>
                        </a:lnSpc>
                        <a:spcBef>
                          <a:spcPts val="700"/>
                        </a:spcBef>
                        <a:spcAft>
                          <a:spcPts val="700"/>
                        </a:spcAft>
                        <a:buClrTx/>
                        <a:buSzTx/>
                        <a:buFontTx/>
                        <a:buNone/>
                        <a:tabLst/>
                        <a:defRPr/>
                      </a:pPr>
                      <a:r>
                        <a:rPr lang="en-US" sz="1050" b="1" i="0" u="none" kern="100" dirty="0" smtClean="0">
                          <a:solidFill>
                            <a:srgbClr val="FF0000"/>
                          </a:solidFill>
                          <a:effectLst/>
                          <a:latin typeface="Frutiger 45 Light" panose="020B0603020202020204" pitchFamily="34" charset="0"/>
                          <a:ea typeface="+mn-ea"/>
                          <a:sym typeface="Symbol"/>
                        </a:rPr>
                        <a:t> </a:t>
                      </a:r>
                      <a:endParaRPr lang="en-US" sz="1050" b="1" i="0" u="none" kern="100" dirty="0" smtClean="0">
                        <a:solidFill>
                          <a:srgbClr val="FF0000"/>
                        </a:solidFill>
                        <a:effectLst/>
                        <a:latin typeface="Frutiger 45 Light" panose="020B0603020202020204" pitchFamily="34" charset="0"/>
                        <a:ea typeface="+mn-ea"/>
                        <a:cs typeface="Times New Roman"/>
                      </a:endParaRPr>
                    </a:p>
                  </a:txBody>
                  <a:tcPr marL="27305" marR="27305" marT="0" marB="0" anchor="ctr">
                    <a:lnL>
                      <a:noFill/>
                    </a:lnL>
                    <a:lnR>
                      <a:noFill/>
                    </a:lnR>
                    <a:lnT>
                      <a:noFill/>
                    </a:lnT>
                    <a:lnB w="6350">
                      <a:solidFill>
                        <a:srgbClr val="000000"/>
                      </a:solid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1.91</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solidFill>
                        <a:srgbClr val="000000"/>
                      </a:solidFill>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custDataLst>
              <p:tags r:id="rId4"/>
            </p:custDataLst>
            <p:extLst>
              <p:ext uri="{D42A27DB-BD31-4B8C-83A1-F6EECF244321}">
                <p14:modId xmlns:p14="http://schemas.microsoft.com/office/powerpoint/2010/main" val="3294539239"/>
              </p:ext>
            </p:extLst>
          </p:nvPr>
        </p:nvGraphicFramePr>
        <p:xfrm>
          <a:off x="785813" y="1486898"/>
          <a:ext cx="4214813" cy="2133744"/>
        </p:xfrm>
        <a:graphic>
          <a:graphicData uri="http://schemas.openxmlformats.org/drawingml/2006/table">
            <a:tbl>
              <a:tblPr/>
              <a:tblGrid>
                <a:gridCol w="1999058"/>
                <a:gridCol w="647593"/>
                <a:gridCol w="589814"/>
                <a:gridCol w="346126"/>
                <a:gridCol w="632222"/>
              </a:tblGrid>
              <a:tr h="391164">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l" fontAlgn="base">
                        <a:lnSpc>
                          <a:spcPts val="1200"/>
                        </a:lnSpc>
                        <a:spcBef>
                          <a:spcPts val="0"/>
                        </a:spcBef>
                        <a:spcAft>
                          <a:spcPts val="0"/>
                        </a:spcAft>
                      </a:pPr>
                      <a:r>
                        <a:rPr lang="zh-CN" altLang="en-US" sz="1050" b="1" i="0" u="none" dirty="0" smtClean="0">
                          <a:solidFill>
                            <a:srgbClr val="000000"/>
                          </a:solidFill>
                          <a:effectLst/>
                          <a:latin typeface="Frutiger 45 Light" panose="020B0603020202020204" pitchFamily="34" charset="0"/>
                          <a:ea typeface="STKaiti"/>
                        </a:rPr>
                        <a:t>利润</a:t>
                      </a:r>
                      <a:r>
                        <a:rPr lang="zh-CN" sz="1050" b="1" i="0" u="none" dirty="0" smtClean="0">
                          <a:solidFill>
                            <a:srgbClr val="000000"/>
                          </a:solidFill>
                          <a:effectLst/>
                          <a:latin typeface="Frutiger 45 Light" panose="020B0603020202020204" pitchFamily="34" charset="0"/>
                          <a:ea typeface="STKaiti"/>
                        </a:rPr>
                        <a:t>表</a:t>
                      </a:r>
                      <a:r>
                        <a:rPr lang="zh-CN" sz="1050" b="1" i="0" u="none" dirty="0">
                          <a:solidFill>
                            <a:srgbClr val="000000"/>
                          </a:solidFill>
                          <a:effectLst/>
                          <a:latin typeface="Frutiger 45 Light" panose="020B0603020202020204" pitchFamily="34" charset="0"/>
                          <a:ea typeface="STKaiti"/>
                        </a:rPr>
                        <a:t>主要数据</a:t>
                      </a:r>
                      <a:r>
                        <a:rPr lang="en-US" sz="1050" b="1" i="0" u="none" dirty="0">
                          <a:solidFill>
                            <a:srgbClr val="000000"/>
                          </a:solidFill>
                          <a:effectLst/>
                          <a:latin typeface="Frutiger 45 Light" panose="020B0603020202020204" pitchFamily="34" charset="0"/>
                          <a:ea typeface="STKaiti"/>
                        </a:rPr>
                        <a:t/>
                      </a:r>
                      <a:br>
                        <a:rPr lang="en-US" sz="1050" b="1" i="0" u="none" dirty="0">
                          <a:solidFill>
                            <a:srgbClr val="000000"/>
                          </a:solidFill>
                          <a:effectLst/>
                          <a:latin typeface="Frutiger 45 Light" panose="020B0603020202020204" pitchFamily="34" charset="0"/>
                          <a:ea typeface="STKaiti"/>
                        </a:rPr>
                      </a:br>
                      <a:r>
                        <a:rPr lang="en-US" sz="1050" b="0" i="0" u="none" dirty="0">
                          <a:solidFill>
                            <a:srgbClr val="000000"/>
                          </a:solidFill>
                          <a:effectLst/>
                          <a:latin typeface="Frutiger 45 Light" panose="020B0603020202020204" pitchFamily="34" charset="0"/>
                          <a:ea typeface="STKaiti"/>
                        </a:rPr>
                        <a:t>(</a:t>
                      </a:r>
                      <a:r>
                        <a:rPr lang="zh-CN" sz="1050" b="0" i="0" u="none" dirty="0">
                          <a:solidFill>
                            <a:srgbClr val="000000"/>
                          </a:solidFill>
                          <a:effectLst/>
                          <a:latin typeface="Frutiger 45 Light" panose="020B0603020202020204" pitchFamily="34" charset="0"/>
                          <a:ea typeface="STKaiti"/>
                        </a:rPr>
                        <a:t>百万元人民币，每股数据除外</a:t>
                      </a:r>
                      <a:r>
                        <a:rPr lang="en-US" sz="1050" b="0" i="0" u="none" dirty="0">
                          <a:solidFill>
                            <a:srgbClr val="000000"/>
                          </a:solidFill>
                          <a:effectLst/>
                          <a:latin typeface="Frutiger 45 Light" panose="020B0603020202020204" pitchFamily="34" charset="0"/>
                          <a:ea typeface="STKaiti"/>
                        </a:rPr>
                        <a:t>)</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en-US" sz="1050" b="1" i="0" u="none" dirty="0" smtClean="0">
                          <a:solidFill>
                            <a:srgbClr val="000000"/>
                          </a:solidFill>
                          <a:effectLst/>
                          <a:latin typeface="Frutiger 45 Light" panose="020B0603020202020204" pitchFamily="34" charset="0"/>
                          <a:ea typeface="STKaiti"/>
                        </a:rPr>
                        <a:t>20</a:t>
                      </a:r>
                      <a:r>
                        <a:rPr lang="en-US" altLang="zh-CN" sz="1050" b="1" i="0" u="none" dirty="0" smtClean="0">
                          <a:solidFill>
                            <a:srgbClr val="000000"/>
                          </a:solidFill>
                          <a:effectLst/>
                          <a:latin typeface="Frutiger 45 Light" panose="020B0603020202020204" pitchFamily="34" charset="0"/>
                          <a:ea typeface="STKaiti"/>
                        </a:rPr>
                        <a:t>20</a:t>
                      </a:r>
                      <a:r>
                        <a:rPr lang="zh-CN" altLang="en-US" sz="1050" b="1" i="0" u="none" dirty="0" smtClean="0">
                          <a:solidFill>
                            <a:srgbClr val="000000"/>
                          </a:solidFill>
                          <a:effectLst/>
                          <a:latin typeface="Frutiger 45 Light" panose="020B0603020202020204" pitchFamily="34" charset="0"/>
                          <a:ea typeface="STKaiti"/>
                        </a:rPr>
                        <a:t>年</a:t>
                      </a:r>
                      <a:endParaRPr lang="en-US" altLang="zh-CN" sz="1050" b="1" i="0" u="none" dirty="0" smtClean="0">
                        <a:solidFill>
                          <a:srgbClr val="000000"/>
                        </a:solidFill>
                        <a:effectLst/>
                        <a:latin typeface="Frutiger 45 Light" panose="020B0603020202020204" pitchFamily="34" charset="0"/>
                        <a:ea typeface="STKaiti"/>
                      </a:endParaRPr>
                    </a:p>
                    <a:p>
                      <a:pPr marL="14605" marR="14605" indent="-14605" algn="r" fontAlgn="base">
                        <a:lnSpc>
                          <a:spcPts val="1200"/>
                        </a:lnSpc>
                        <a:spcBef>
                          <a:spcPts val="0"/>
                        </a:spcBef>
                        <a:spcAft>
                          <a:spcPts val="0"/>
                        </a:spcAft>
                      </a:pPr>
                      <a:r>
                        <a:rPr lang="en-US" altLang="zh-CN" sz="1050" b="1" i="0" u="none" dirty="0" smtClean="0">
                          <a:solidFill>
                            <a:srgbClr val="000000"/>
                          </a:solidFill>
                          <a:effectLst/>
                          <a:latin typeface="Frutiger 45 Light" panose="020B0603020202020204" pitchFamily="34" charset="0"/>
                          <a:ea typeface="STKaiti"/>
                        </a:rPr>
                        <a:t>1-6</a:t>
                      </a:r>
                      <a:r>
                        <a:rPr lang="zh-CN" altLang="en-US" sz="1050" b="1" i="0" u="none" dirty="0" smtClean="0">
                          <a:solidFill>
                            <a:srgbClr val="000000"/>
                          </a:solidFill>
                          <a:effectLst/>
                          <a:latin typeface="Frutiger 45 Light" panose="020B0603020202020204" pitchFamily="34" charset="0"/>
                          <a:ea typeface="STKaiti"/>
                        </a:rPr>
                        <a:t>月</a:t>
                      </a:r>
                      <a:endParaRPr lang="en-US" sz="1050" b="1" i="0" u="none" dirty="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en-US" altLang="zh-CN" sz="1050" b="1" i="0" u="none" dirty="0" smtClean="0">
                          <a:solidFill>
                            <a:srgbClr val="000000"/>
                          </a:solidFill>
                          <a:effectLst/>
                          <a:latin typeface="Frutiger 45 Light" panose="020B0603020202020204" pitchFamily="34" charset="0"/>
                          <a:ea typeface="STKaiti"/>
                          <a:cs typeface="Times New Roman"/>
                        </a:rPr>
                        <a:t>2019</a:t>
                      </a:r>
                      <a:r>
                        <a:rPr lang="zh-CN" altLang="en-US" sz="1050" b="1" i="0" u="none" dirty="0" smtClean="0">
                          <a:solidFill>
                            <a:srgbClr val="000000"/>
                          </a:solidFill>
                          <a:effectLst/>
                          <a:latin typeface="Frutiger 45 Light" panose="020B0603020202020204" pitchFamily="34" charset="0"/>
                          <a:ea typeface="STKaiti"/>
                          <a:cs typeface="Times New Roman"/>
                        </a:rPr>
                        <a:t>年</a:t>
                      </a:r>
                      <a:endParaRPr lang="en-US" altLang="zh-CN" sz="1050" b="1" i="0" u="none" dirty="0" smtClean="0">
                        <a:solidFill>
                          <a:srgbClr val="000000"/>
                        </a:solidFill>
                        <a:effectLst/>
                        <a:latin typeface="Frutiger 45 Light" panose="020B0603020202020204" pitchFamily="34" charset="0"/>
                        <a:ea typeface="STKaiti"/>
                        <a:cs typeface="Times New Roman"/>
                      </a:endParaRPr>
                    </a:p>
                    <a:p>
                      <a:pPr marL="14605" marR="14605" indent="-14605" algn="r" fontAlgn="base">
                        <a:lnSpc>
                          <a:spcPts val="1200"/>
                        </a:lnSpc>
                        <a:spcBef>
                          <a:spcPts val="0"/>
                        </a:spcBef>
                        <a:spcAft>
                          <a:spcPts val="0"/>
                        </a:spcAft>
                      </a:pPr>
                      <a:r>
                        <a:rPr lang="en-US" altLang="zh-CN" sz="1050" b="1" i="0" u="none" dirty="0" smtClean="0">
                          <a:solidFill>
                            <a:srgbClr val="000000"/>
                          </a:solidFill>
                          <a:effectLst/>
                          <a:latin typeface="Frutiger 45 Light" panose="020B0603020202020204" pitchFamily="34" charset="0"/>
                          <a:ea typeface="STKaiti"/>
                          <a:cs typeface="Times New Roman"/>
                        </a:rPr>
                        <a:t>1-6</a:t>
                      </a:r>
                      <a:r>
                        <a:rPr lang="zh-CN" altLang="en-US" sz="1050" b="1" i="0" u="none" dirty="0" smtClean="0">
                          <a:solidFill>
                            <a:srgbClr val="000000"/>
                          </a:solidFill>
                          <a:effectLst/>
                          <a:latin typeface="Frutiger 45 Light" panose="020B0603020202020204" pitchFamily="34" charset="0"/>
                          <a:ea typeface="STKaiti"/>
                          <a:cs typeface="Times New Roman"/>
                        </a:rPr>
                        <a:t>月</a:t>
                      </a:r>
                      <a:endParaRPr lang="en-US" altLang="zh-CN" sz="1050" b="1" i="0" u="none" dirty="0" smtClean="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fontAlgn="base">
                        <a:lnSpc>
                          <a:spcPts val="1200"/>
                        </a:lnSpc>
                        <a:spcBef>
                          <a:spcPts val="0"/>
                        </a:spcBef>
                        <a:spcAft>
                          <a:spcPts val="0"/>
                        </a:spcAft>
                      </a:pPr>
                      <a:r>
                        <a:rPr lang="zh-CN" sz="1050" b="1" i="0" u="none" dirty="0">
                          <a:solidFill>
                            <a:srgbClr val="000000"/>
                          </a:solidFill>
                          <a:effectLst/>
                          <a:latin typeface="Frutiger 45 Light" panose="020B0603020202020204" pitchFamily="34" charset="0"/>
                          <a:ea typeface="STKaiti"/>
                        </a:rPr>
                        <a:t>增长率（</a:t>
                      </a:r>
                      <a:r>
                        <a:rPr lang="en-US" sz="1050" b="1" i="0" u="none" dirty="0">
                          <a:solidFill>
                            <a:srgbClr val="000000"/>
                          </a:solidFill>
                          <a:effectLst/>
                          <a:latin typeface="Frutiger 45 Light" panose="020B0603020202020204" pitchFamily="34" charset="0"/>
                          <a:ea typeface="STKaiti"/>
                        </a:rPr>
                        <a:t>%</a:t>
                      </a:r>
                      <a:r>
                        <a:rPr lang="zh-CN" sz="1050" b="1" i="0" u="none" dirty="0">
                          <a:solidFill>
                            <a:srgbClr val="000000"/>
                          </a:solidFill>
                          <a:effectLst/>
                          <a:latin typeface="Frutiger 45 Light" panose="020B0603020202020204" pitchFamily="34" charset="0"/>
                          <a:ea typeface="STKaiti"/>
                        </a:rPr>
                        <a:t>）</a:t>
                      </a:r>
                      <a:endParaRPr lang="en-US" sz="1050" b="1" i="0" u="none" dirty="0">
                        <a:solidFill>
                          <a:srgbClr val="000000"/>
                        </a:solidFill>
                        <a:effectLst/>
                        <a:latin typeface="Frutiger 45 Light" panose="020B0603020202020204" pitchFamily="34" charset="0"/>
                        <a:ea typeface="STKaiti"/>
                        <a:cs typeface="Times New Roman"/>
                      </a:endParaRPr>
                    </a:p>
                  </a:txBody>
                  <a:tcPr marL="27305" marR="27305" marT="0" marB="0" anchor="b">
                    <a:lnL>
                      <a:noFill/>
                    </a:lnL>
                    <a:lnR>
                      <a:noFill/>
                    </a:lnR>
                    <a:lnT>
                      <a:noFill/>
                    </a:lnT>
                    <a:lnB w="6350">
                      <a:solidFill>
                        <a:srgbClr val="000000"/>
                      </a:solidFill>
                    </a:lnB>
                    <a:lnTlToBr w="12700" cmpd="sng">
                      <a:noFill/>
                      <a:prstDash val="solid"/>
                    </a:lnTlToBr>
                    <a:lnBlToTr w="12700" cmpd="sng">
                      <a:noFill/>
                      <a:prstDash val="solid"/>
                    </a:lnBlToTr>
                    <a:noFill/>
                  </a:tcPr>
                </a:tc>
                <a:tc hMerge="1">
                  <a:txBody>
                    <a:bodyPr/>
                    <a:lstStyle/>
                    <a:p>
                      <a:endParaRPr lang="zh-CN" altLang="en-US"/>
                    </a:p>
                  </a:txBody>
                  <a:tcPr/>
                </a:tc>
              </a:tr>
              <a:tr h="290430">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400"/>
                        </a:spcBef>
                        <a:spcAft>
                          <a:spcPts val="400"/>
                        </a:spcAft>
                      </a:pPr>
                      <a:r>
                        <a:rPr lang="zh-CN" sz="1050" b="0" i="0" u="none" dirty="0">
                          <a:solidFill>
                            <a:srgbClr val="000000"/>
                          </a:solidFill>
                          <a:effectLst/>
                          <a:latin typeface="Frutiger 45 Light" panose="020B0603020202020204" pitchFamily="34" charset="0"/>
                          <a:ea typeface="STKaiti"/>
                        </a:rPr>
                        <a:t>营业收入</a:t>
                      </a:r>
                      <a:endParaRPr lang="en-US" sz="1050" b="0" i="0" u="none" dirty="0">
                        <a:solidFill>
                          <a:srgbClr val="000000"/>
                        </a:solidFill>
                        <a:effectLst/>
                        <a:latin typeface="Frutiger 45 Light" panose="020B0603020202020204" pitchFamily="34" charset="0"/>
                        <a:ea typeface="STKaiti"/>
                      </a:endParaRPr>
                    </a:p>
                  </a:txBody>
                  <a:tcPr marL="27305" marR="27305" marT="0"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96,759</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87,083</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400"/>
                        </a:spcBef>
                        <a:spcAft>
                          <a:spcPts val="400"/>
                        </a:spcAft>
                        <a:buClrTx/>
                        <a:buSzTx/>
                        <a:buFontTx/>
                        <a:buNone/>
                        <a:tabLst/>
                        <a:defRPr/>
                      </a:pPr>
                      <a:r>
                        <a:rPr lang="en-US" sz="1050" b="1" i="0" u="none" dirty="0" smtClean="0">
                          <a:solidFill>
                            <a:srgbClr val="FF0000"/>
                          </a:solidFill>
                          <a:effectLst/>
                          <a:latin typeface="Frutiger 45 Light" panose="020B0603020202020204" pitchFamily="34" charset="0"/>
                          <a:ea typeface="STKaiti"/>
                          <a:sym typeface="Symbol"/>
                        </a:rPr>
                        <a:t></a:t>
                      </a:r>
                      <a:endParaRPr lang="en-US" sz="1050" b="1" i="0" u="none" dirty="0" smtClean="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11.11</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w="6350">
                      <a:solidFill>
                        <a:srgbClr val="000000"/>
                      </a:solidFill>
                    </a:lnT>
                    <a:lnB>
                      <a:noFill/>
                    </a:lnB>
                    <a:lnTlToBr w="12700" cmpd="sng">
                      <a:noFill/>
                      <a:prstDash val="solid"/>
                    </a:lnTlToBr>
                    <a:lnBlToTr w="12700" cmpd="sng">
                      <a:noFill/>
                      <a:prstDash val="solid"/>
                    </a:lnBlToTr>
                    <a:solidFill>
                      <a:srgbClr val="E6E6E6"/>
                    </a:solidFill>
                  </a:tcPr>
                </a:tc>
              </a:tr>
              <a:tr h="290430">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400"/>
                        </a:spcBef>
                        <a:spcAft>
                          <a:spcPts val="400"/>
                        </a:spcAft>
                      </a:pPr>
                      <a:r>
                        <a:rPr lang="zh-CN" sz="1050" b="0" i="0" u="none" dirty="0">
                          <a:solidFill>
                            <a:srgbClr val="000000"/>
                          </a:solidFill>
                          <a:effectLst/>
                          <a:latin typeface="Frutiger 45 Light" panose="020B0603020202020204" pitchFamily="34" charset="0"/>
                          <a:ea typeface="STKaiti"/>
                        </a:rPr>
                        <a:t>其中</a:t>
                      </a:r>
                      <a:r>
                        <a:rPr lang="zh-CN" sz="1050" b="0" i="0" u="none" dirty="0" smtClean="0">
                          <a:solidFill>
                            <a:srgbClr val="000000"/>
                          </a:solidFill>
                          <a:effectLst/>
                          <a:latin typeface="Frutiger 45 Light" panose="020B0603020202020204" pitchFamily="34" charset="0"/>
                          <a:ea typeface="STKaiti"/>
                        </a:rPr>
                        <a:t>：</a:t>
                      </a:r>
                      <a:r>
                        <a:rPr lang="zh-CN" altLang="en-US" sz="1050" b="0" i="0" u="none" dirty="0" smtClean="0">
                          <a:solidFill>
                            <a:srgbClr val="000000"/>
                          </a:solidFill>
                          <a:effectLst/>
                          <a:latin typeface="Frutiger 45 Light" panose="020B0603020202020204" pitchFamily="34" charset="0"/>
                          <a:ea typeface="STKaiti"/>
                        </a:rPr>
                        <a:t>利息净收入</a:t>
                      </a:r>
                      <a:endParaRPr lang="en-US" sz="1050" b="0" i="0" u="none" dirty="0">
                        <a:solidFill>
                          <a:srgbClr val="000000"/>
                        </a:solidFill>
                        <a:effectLst/>
                        <a:latin typeface="Frutiger 45 Light" panose="020B0603020202020204" pitchFamily="34" charset="0"/>
                        <a:ea typeface="STKaiti"/>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55,156</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45,523</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400"/>
                        </a:spcBef>
                        <a:spcAft>
                          <a:spcPts val="400"/>
                        </a:spcAft>
                        <a:buClrTx/>
                        <a:buSzTx/>
                        <a:buFontTx/>
                        <a:buNone/>
                        <a:tabLst/>
                        <a:defRPr/>
                      </a:pPr>
                      <a:r>
                        <a:rPr lang="en-US" sz="1050" b="1" i="0" u="none" dirty="0" smtClean="0">
                          <a:solidFill>
                            <a:srgbClr val="FF0000"/>
                          </a:solidFill>
                          <a:effectLst/>
                          <a:latin typeface="Frutiger 45 Light" panose="020B0603020202020204" pitchFamily="34" charset="0"/>
                          <a:ea typeface="STKaiti"/>
                          <a:sym typeface="Symbol"/>
                        </a:rPr>
                        <a:t></a:t>
                      </a:r>
                      <a:endParaRPr lang="en-US" sz="1050" b="1" i="0" u="none" dirty="0" smtClean="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21.16</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r>
              <a:tr h="290430">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400"/>
                        </a:spcBef>
                        <a:spcAft>
                          <a:spcPts val="400"/>
                        </a:spcAft>
                      </a:pPr>
                      <a:r>
                        <a:rPr lang="en-US" sz="1050" b="0" i="0" u="none" dirty="0">
                          <a:solidFill>
                            <a:srgbClr val="000000"/>
                          </a:solidFill>
                          <a:effectLst/>
                          <a:latin typeface="Frutiger 45 Light" panose="020B0603020202020204" pitchFamily="34" charset="0"/>
                          <a:ea typeface="STKaiti"/>
                        </a:rPr>
                        <a:t>          </a:t>
                      </a:r>
                      <a:r>
                        <a:rPr lang="en-US" sz="1050" b="0" i="0" u="none" dirty="0" smtClean="0">
                          <a:solidFill>
                            <a:srgbClr val="000000"/>
                          </a:solidFill>
                          <a:effectLst/>
                          <a:latin typeface="Frutiger 45 Light" panose="020B0603020202020204" pitchFamily="34" charset="0"/>
                          <a:ea typeface="STKaiti"/>
                        </a:rPr>
                        <a:t> </a:t>
                      </a:r>
                      <a:r>
                        <a:rPr lang="zh-CN" altLang="en-US" sz="1050" b="0" i="0" u="none" dirty="0" smtClean="0">
                          <a:solidFill>
                            <a:srgbClr val="000000"/>
                          </a:solidFill>
                          <a:effectLst/>
                          <a:latin typeface="Frutiger 45 Light" panose="020B0603020202020204" pitchFamily="34" charset="0"/>
                          <a:ea typeface="STKaiti"/>
                        </a:rPr>
                        <a:t>非利息净收入</a:t>
                      </a:r>
                      <a:endParaRPr lang="en-US" sz="1050" b="0" i="0" u="none" dirty="0">
                        <a:solidFill>
                          <a:srgbClr val="000000"/>
                        </a:solidFill>
                        <a:effectLst/>
                        <a:latin typeface="Frutiger 45 Light" panose="020B0603020202020204" pitchFamily="34" charset="0"/>
                        <a:ea typeface="STKaiti"/>
                      </a:endParaRPr>
                    </a:p>
                  </a:txBody>
                  <a:tcPr marL="27305" marR="27305" marT="0"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41,603</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41,560</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400"/>
                        </a:spcBef>
                        <a:spcAft>
                          <a:spcPts val="400"/>
                        </a:spcAft>
                        <a:buClrTx/>
                        <a:buSzTx/>
                        <a:buFontTx/>
                        <a:buNone/>
                        <a:tabLst/>
                        <a:defRPr/>
                      </a:pPr>
                      <a:r>
                        <a:rPr lang="en-US" sz="1050" b="1" i="0" u="none" dirty="0" smtClean="0">
                          <a:solidFill>
                            <a:srgbClr val="FF0000"/>
                          </a:solidFill>
                          <a:effectLst/>
                          <a:latin typeface="Frutiger 45 Light" panose="020B0603020202020204" pitchFamily="34" charset="0"/>
                          <a:ea typeface="STKaiti"/>
                          <a:sym typeface="Symbol"/>
                        </a:rPr>
                        <a:t></a:t>
                      </a:r>
                      <a:endParaRPr lang="en-US" sz="1050" b="1" i="0" u="none" dirty="0" smtClean="0">
                        <a:solidFill>
                          <a:srgbClr val="FF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rPr>
                        <a:t>0.10</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r>
              <a:tr h="290430">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400"/>
                        </a:spcBef>
                        <a:spcAft>
                          <a:spcPts val="400"/>
                        </a:spcAft>
                        <a:tabLst>
                          <a:tab pos="118745" algn="l"/>
                          <a:tab pos="228600" algn="l"/>
                          <a:tab pos="347345" algn="l"/>
                          <a:tab pos="457200" algn="l"/>
                          <a:tab pos="575945" algn="l"/>
                          <a:tab pos="685800" algn="l"/>
                          <a:tab pos="804545" algn="l"/>
                          <a:tab pos="914400" algn="l"/>
                        </a:tabLst>
                      </a:pPr>
                      <a:r>
                        <a:rPr lang="zh-CN" altLang="en-US" sz="1050" b="0" i="0" u="none" dirty="0" smtClean="0">
                          <a:solidFill>
                            <a:schemeClr val="tx1"/>
                          </a:solidFill>
                          <a:effectLst/>
                          <a:latin typeface="Frutiger 45 Light" panose="020B0603020202020204" pitchFamily="34" charset="0"/>
                          <a:ea typeface="STKaiti"/>
                          <a:cs typeface="Times New Roman"/>
                        </a:rPr>
                        <a:t>所得税前利润</a:t>
                      </a:r>
                      <a:endParaRPr lang="en-US" sz="1050" b="0" i="0" u="none" dirty="0">
                        <a:solidFill>
                          <a:schemeClr val="tx1"/>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pattFill>
                      <a:fgClr>
                        <a:srgbClr val="FFFFFF"/>
                      </a:fgClr>
                      <a:bgClr>
                        <a:srgbClr val="FFFFFF"/>
                      </a:bgClr>
                    </a:pattFill>
                  </a:tcPr>
                </a:tc>
                <a:tc>
                  <a:txBody>
                    <a:bodyPr/>
                    <a:lstStyle/>
                    <a:p>
                      <a:pPr algn="ctr" fontAlgn="ctr"/>
                      <a:r>
                        <a:rPr lang="en-US" sz="1050" b="0" i="0" u="none" strike="noStrike" dirty="0" smtClean="0">
                          <a:solidFill>
                            <a:schemeClr val="tx1"/>
                          </a:solidFill>
                          <a:effectLst/>
                          <a:latin typeface="Frutiger 45 Light" panose="020B0603020202020204" pitchFamily="34" charset="0"/>
                          <a:ea typeface="SimSun"/>
                        </a:rPr>
                        <a:t>33,083</a:t>
                      </a:r>
                      <a:endParaRPr lang="en-US" sz="1050" b="0" i="0" u="none" strike="noStrike" dirty="0">
                        <a:solidFill>
                          <a:schemeClr val="tx1"/>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chemeClr val="tx1"/>
                          </a:solidFill>
                          <a:effectLst/>
                          <a:latin typeface="Frutiger 45 Light" panose="020B0603020202020204" pitchFamily="34" charset="0"/>
                          <a:ea typeface="SimSun"/>
                        </a:rPr>
                        <a:t>38,423</a:t>
                      </a:r>
                      <a:endParaRPr lang="en-US" sz="1050" b="0" i="0" u="none" strike="noStrike" dirty="0">
                        <a:solidFill>
                          <a:schemeClr val="tx1"/>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900"/>
                        </a:spcBef>
                        <a:spcAft>
                          <a:spcPts val="900"/>
                        </a:spcAft>
                        <a:buClrTx/>
                        <a:buSzTx/>
                        <a:buFontTx/>
                        <a:buNone/>
                        <a:tabLst/>
                        <a:defRPr/>
                      </a:pPr>
                      <a:r>
                        <a:rPr lang="en-US" sz="1050" b="1" i="0" u="none" dirty="0" smtClean="0">
                          <a:solidFill>
                            <a:srgbClr val="00D581"/>
                          </a:solidFill>
                          <a:effectLst/>
                          <a:latin typeface="Frutiger 45 Light" panose="020B0603020202020204" pitchFamily="34" charset="0"/>
                          <a:ea typeface="STKaiti"/>
                          <a:sym typeface="Symbol"/>
                        </a:rPr>
                        <a:t></a:t>
                      </a:r>
                      <a:endParaRPr lang="en-US" sz="1050" b="1" i="0" u="none" dirty="0" smtClean="0">
                        <a:solidFill>
                          <a:srgbClr val="00D581"/>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zh-CN" altLang="en-US" sz="1050" b="0" i="0" u="none" strike="noStrike" dirty="0" smtClean="0">
                          <a:solidFill>
                            <a:schemeClr val="tx1"/>
                          </a:solidFill>
                          <a:effectLst/>
                          <a:latin typeface="Frutiger 45 Light" panose="020B0603020202020204" pitchFamily="34" charset="0"/>
                        </a:rPr>
                        <a:t>（</a:t>
                      </a:r>
                      <a:r>
                        <a:rPr lang="en-US" altLang="zh-CN" sz="1050" b="0" i="0" u="none" strike="noStrike" dirty="0" smtClean="0">
                          <a:solidFill>
                            <a:schemeClr val="tx1"/>
                          </a:solidFill>
                          <a:effectLst/>
                          <a:latin typeface="Frutiger 45 Light" panose="020B0603020202020204" pitchFamily="34" charset="0"/>
                        </a:rPr>
                        <a:t>13.90</a:t>
                      </a:r>
                      <a:r>
                        <a:rPr lang="zh-CN" altLang="en-US" sz="1050" b="0" i="0" u="none" strike="noStrike" dirty="0" smtClean="0">
                          <a:solidFill>
                            <a:schemeClr val="tx1"/>
                          </a:solidFill>
                          <a:effectLst/>
                          <a:latin typeface="Frutiger 45 Light" panose="020B0603020202020204" pitchFamily="34" charset="0"/>
                        </a:rPr>
                        <a:t>）</a:t>
                      </a:r>
                      <a:endParaRPr lang="en-US" sz="1050" b="0" i="0" u="none" strike="noStrike" dirty="0">
                        <a:solidFill>
                          <a:schemeClr val="tx1"/>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r>
              <a:tr h="290430">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400"/>
                        </a:spcBef>
                        <a:spcAft>
                          <a:spcPts val="400"/>
                        </a:spcAft>
                        <a:tabLst>
                          <a:tab pos="118745" algn="l"/>
                          <a:tab pos="228600" algn="l"/>
                          <a:tab pos="347345" algn="l"/>
                          <a:tab pos="457200" algn="l"/>
                          <a:tab pos="575945" algn="l"/>
                          <a:tab pos="685800" algn="l"/>
                          <a:tab pos="804545" algn="l"/>
                          <a:tab pos="914400" algn="l"/>
                        </a:tabLst>
                      </a:pPr>
                      <a:r>
                        <a:rPr lang="zh-CN" sz="1050" b="0" i="0" u="none" dirty="0">
                          <a:solidFill>
                            <a:srgbClr val="000000"/>
                          </a:solidFill>
                          <a:effectLst/>
                          <a:latin typeface="Frutiger 45 Light" panose="020B0603020202020204" pitchFamily="34" charset="0"/>
                          <a:ea typeface="STKaiti"/>
                        </a:rPr>
                        <a:t>归属</a:t>
                      </a:r>
                      <a:r>
                        <a:rPr lang="zh-CN" sz="1050" b="0" i="0" u="none" dirty="0" smtClean="0">
                          <a:solidFill>
                            <a:srgbClr val="000000"/>
                          </a:solidFill>
                          <a:effectLst/>
                          <a:latin typeface="Frutiger 45 Light" panose="020B0603020202020204" pitchFamily="34" charset="0"/>
                          <a:ea typeface="STKaiti"/>
                        </a:rPr>
                        <a:t>于</a:t>
                      </a:r>
                      <a:r>
                        <a:rPr lang="zh-CN" altLang="en-US" sz="1050" b="0" i="0" u="none" dirty="0" smtClean="0">
                          <a:solidFill>
                            <a:srgbClr val="000000"/>
                          </a:solidFill>
                          <a:effectLst/>
                          <a:latin typeface="Frutiger 45 Light" panose="020B0603020202020204" pitchFamily="34" charset="0"/>
                          <a:ea typeface="STKaiti"/>
                        </a:rPr>
                        <a:t>母公司股东</a:t>
                      </a:r>
                      <a:r>
                        <a:rPr lang="zh-CN" sz="1050" b="0" i="0" u="none" dirty="0" smtClean="0">
                          <a:solidFill>
                            <a:srgbClr val="000000"/>
                          </a:solidFill>
                          <a:effectLst/>
                          <a:latin typeface="Frutiger 45 Light" panose="020B0603020202020204" pitchFamily="34" charset="0"/>
                          <a:ea typeface="STKaiti"/>
                        </a:rPr>
                        <a:t>净</a:t>
                      </a:r>
                      <a:r>
                        <a:rPr lang="zh-CN" sz="1050" b="0" i="0" u="none" dirty="0">
                          <a:solidFill>
                            <a:srgbClr val="000000"/>
                          </a:solidFill>
                          <a:effectLst/>
                          <a:latin typeface="Frutiger 45 Light" panose="020B0603020202020204" pitchFamily="34" charset="0"/>
                          <a:ea typeface="STKaiti"/>
                        </a:rPr>
                        <a:t>利润</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28,453</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a:solidFill>
                            <a:srgbClr val="000000"/>
                          </a:solidFill>
                          <a:effectLst/>
                          <a:latin typeface="Frutiger 45 Light" panose="020B0603020202020204" pitchFamily="34" charset="0"/>
                          <a:ea typeface="SimSun"/>
                        </a:rPr>
                        <a:t>31,623</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900"/>
                        </a:spcBef>
                        <a:spcAft>
                          <a:spcPts val="900"/>
                        </a:spcAft>
                        <a:buClrTx/>
                        <a:buSzTx/>
                        <a:buFontTx/>
                        <a:buNone/>
                        <a:tabLst/>
                        <a:defRPr/>
                      </a:pPr>
                      <a:r>
                        <a:rPr lang="en-US" sz="1050" b="1" i="0" u="none" dirty="0" smtClean="0">
                          <a:solidFill>
                            <a:srgbClr val="00D581"/>
                          </a:solidFill>
                          <a:effectLst/>
                          <a:latin typeface="Frutiger 45 Light" panose="020B0603020202020204" pitchFamily="34" charset="0"/>
                          <a:ea typeface="STKaiti"/>
                          <a:sym typeface="Symbol"/>
                        </a:rPr>
                        <a:t></a:t>
                      </a:r>
                      <a:endParaRPr lang="en-US" sz="1050" b="1" i="0" u="none" dirty="0" smtClean="0">
                        <a:solidFill>
                          <a:srgbClr val="00D581"/>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a:noFill/>
                    </a:lnB>
                    <a:lnTlToBr w="12700" cmpd="sng">
                      <a:noFill/>
                      <a:prstDash val="solid"/>
                    </a:lnTlToBr>
                    <a:lnBlToTr w="12700" cmpd="sng">
                      <a:noFill/>
                      <a:prstDash val="solid"/>
                    </a:lnBlToTr>
                    <a:solidFill>
                      <a:srgbClr val="E6E6E6"/>
                    </a:solid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(10.02)</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6E6E6"/>
                    </a:solidFill>
                  </a:tcPr>
                </a:tc>
              </a:tr>
              <a:tr h="290430">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fontAlgn="ctr">
                        <a:lnSpc>
                          <a:spcPts val="1200"/>
                        </a:lnSpc>
                        <a:spcBef>
                          <a:spcPts val="400"/>
                        </a:spcBef>
                        <a:spcAft>
                          <a:spcPts val="400"/>
                        </a:spcAft>
                        <a:tabLst>
                          <a:tab pos="118745" algn="l"/>
                          <a:tab pos="228600" algn="l"/>
                          <a:tab pos="347345" algn="l"/>
                          <a:tab pos="457200" algn="l"/>
                          <a:tab pos="575945" algn="l"/>
                          <a:tab pos="685800" algn="l"/>
                          <a:tab pos="804545" algn="l"/>
                          <a:tab pos="914400" algn="l"/>
                        </a:tabLst>
                      </a:pPr>
                      <a:r>
                        <a:rPr lang="zh-CN" altLang="en-US" sz="1050" b="0" i="0" u="none" dirty="0" smtClean="0">
                          <a:solidFill>
                            <a:srgbClr val="000000"/>
                          </a:solidFill>
                          <a:effectLst/>
                          <a:latin typeface="Frutiger 45 Light" panose="020B0603020202020204" pitchFamily="34" charset="0"/>
                          <a:ea typeface="STKaiti"/>
                        </a:rPr>
                        <a:t>基本</a:t>
                      </a:r>
                      <a:r>
                        <a:rPr lang="zh-CN" sz="1050" b="0" i="0" u="none" dirty="0" smtClean="0">
                          <a:solidFill>
                            <a:srgbClr val="000000"/>
                          </a:solidFill>
                          <a:effectLst/>
                          <a:latin typeface="Frutiger 45 Light" panose="020B0603020202020204" pitchFamily="34" charset="0"/>
                          <a:ea typeface="STKaiti"/>
                        </a:rPr>
                        <a:t>每</a:t>
                      </a:r>
                      <a:r>
                        <a:rPr lang="zh-CN" sz="1050" b="0" i="0" u="none" dirty="0">
                          <a:solidFill>
                            <a:srgbClr val="000000"/>
                          </a:solidFill>
                          <a:effectLst/>
                          <a:latin typeface="Frutiger 45 Light" panose="020B0603020202020204" pitchFamily="34" charset="0"/>
                          <a:ea typeface="STKaiti"/>
                        </a:rPr>
                        <a:t>股收益（元）</a:t>
                      </a:r>
                      <a:endParaRPr lang="en-US" sz="1050" b="0" i="0" u="none" dirty="0">
                        <a:solidFill>
                          <a:srgbClr val="000000"/>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w="6350">
                      <a:solidFill>
                        <a:srgbClr val="000000"/>
                      </a:solidFill>
                    </a:lnB>
                    <a:lnTlToBr w="12700" cmpd="sng">
                      <a:noFill/>
                      <a:prstDash val="solid"/>
                    </a:lnTlToBr>
                    <a:lnBlToTr w="12700" cmpd="sng">
                      <a:noFill/>
                      <a:prstDash val="solid"/>
                    </a:lnBlToTr>
                    <a:pattFill>
                      <a:fgClr>
                        <a:srgbClr val="FFFFFF"/>
                      </a:fgClr>
                      <a:bgClr>
                        <a:srgbClr val="FFFFFF"/>
                      </a:bgClr>
                    </a:patt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0.61</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solidFill>
                        <a:srgbClr val="000000"/>
                      </a:solidFill>
                    </a:lnB>
                    <a:lnTlToBr w="12700" cmpd="sng">
                      <a:noFill/>
                      <a:prstDash val="solid"/>
                    </a:lnTlToBr>
                    <a:lnBlToTr w="12700" cmpd="sng">
                      <a:noFill/>
                      <a:prstDash val="solid"/>
                    </a:lnBlToTr>
                    <a:no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0.72</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Frutiger 45 Light"/>
                          <a:ea typeface="STKaiti"/>
                          <a:cs typeface=""/>
                        </a:defRPr>
                      </a:lvl1pPr>
                      <a:lvl2pPr marL="457200" algn="l" defTabSz="914400" rtl="0" eaLnBrk="1" latinLnBrk="0" hangingPunct="1">
                        <a:defRPr sz="1800" kern="1200">
                          <a:solidFill>
                            <a:schemeClr val="tx1"/>
                          </a:solidFill>
                          <a:latin typeface="Frutiger 45 Light"/>
                          <a:ea typeface="STKaiti"/>
                          <a:cs typeface=""/>
                        </a:defRPr>
                      </a:lvl2pPr>
                      <a:lvl3pPr marL="914400" algn="l" defTabSz="914400" rtl="0" eaLnBrk="1" latinLnBrk="0" hangingPunct="1">
                        <a:defRPr sz="1800" kern="1200">
                          <a:solidFill>
                            <a:schemeClr val="tx1"/>
                          </a:solidFill>
                          <a:latin typeface="Frutiger 45 Light"/>
                          <a:ea typeface="STKaiti"/>
                          <a:cs typeface=""/>
                        </a:defRPr>
                      </a:lvl3pPr>
                      <a:lvl4pPr marL="1371600" algn="l" defTabSz="914400" rtl="0" eaLnBrk="1" latinLnBrk="0" hangingPunct="1">
                        <a:defRPr sz="1800" kern="1200">
                          <a:solidFill>
                            <a:schemeClr val="tx1"/>
                          </a:solidFill>
                          <a:latin typeface="Frutiger 45 Light"/>
                          <a:ea typeface="STKaiti"/>
                          <a:cs typeface=""/>
                        </a:defRPr>
                      </a:lvl4pPr>
                      <a:lvl5pPr marL="1828800" algn="l" defTabSz="914400" rtl="0" eaLnBrk="1" latinLnBrk="0" hangingPunct="1">
                        <a:defRPr sz="1800" kern="1200">
                          <a:solidFill>
                            <a:schemeClr val="tx1"/>
                          </a:solidFill>
                          <a:latin typeface="Frutiger 45 Light"/>
                          <a:ea typeface="STKaiti"/>
                          <a:cs typeface=""/>
                        </a:defRPr>
                      </a:lvl5pPr>
                      <a:lvl6pPr marL="2286000" algn="l" defTabSz="914400" rtl="0" eaLnBrk="1" latinLnBrk="0" hangingPunct="1">
                        <a:defRPr sz="1800" kern="1200">
                          <a:solidFill>
                            <a:schemeClr val="tx1"/>
                          </a:solidFill>
                          <a:latin typeface="Frutiger 45 Light"/>
                          <a:ea typeface="STKaiti"/>
                          <a:cs typeface=""/>
                        </a:defRPr>
                      </a:lvl6pPr>
                      <a:lvl7pPr marL="2743200" algn="l" defTabSz="914400" rtl="0" eaLnBrk="1" latinLnBrk="0" hangingPunct="1">
                        <a:defRPr sz="1800" kern="1200">
                          <a:solidFill>
                            <a:schemeClr val="tx1"/>
                          </a:solidFill>
                          <a:latin typeface="Frutiger 45 Light"/>
                          <a:ea typeface="STKaiti"/>
                          <a:cs typeface=""/>
                        </a:defRPr>
                      </a:lvl7pPr>
                      <a:lvl8pPr marL="3200400" algn="l" defTabSz="914400" rtl="0" eaLnBrk="1" latinLnBrk="0" hangingPunct="1">
                        <a:defRPr sz="1800" kern="1200">
                          <a:solidFill>
                            <a:schemeClr val="tx1"/>
                          </a:solidFill>
                          <a:latin typeface="Frutiger 45 Light"/>
                          <a:ea typeface="STKaiti"/>
                          <a:cs typeface=""/>
                        </a:defRPr>
                      </a:lvl8pPr>
                      <a:lvl9pPr marL="3657600" algn="l" defTabSz="914400" rtl="0" eaLnBrk="1" latinLnBrk="0" hangingPunct="1">
                        <a:defRPr sz="1800" kern="1200">
                          <a:solidFill>
                            <a:schemeClr val="tx1"/>
                          </a:solidFill>
                          <a:latin typeface="Frutiger 45 Light"/>
                          <a:ea typeface="STKaiti"/>
                          <a:cs typeface=""/>
                        </a:defRPr>
                      </a:lvl9pPr>
                    </a:lstStyle>
                    <a:p>
                      <a:pPr marL="14605" marR="14605" indent="-14605" algn="r" defTabSz="914400" rtl="0" eaLnBrk="1" fontAlgn="ctr" latinLnBrk="0" hangingPunct="1">
                        <a:lnSpc>
                          <a:spcPts val="1200"/>
                        </a:lnSpc>
                        <a:spcBef>
                          <a:spcPts val="900"/>
                        </a:spcBef>
                        <a:spcAft>
                          <a:spcPts val="900"/>
                        </a:spcAft>
                        <a:buClrTx/>
                        <a:buSzTx/>
                        <a:buFontTx/>
                        <a:buNone/>
                        <a:tabLst/>
                        <a:defRPr/>
                      </a:pPr>
                      <a:r>
                        <a:rPr lang="en-US" sz="1050" b="1" i="0" u="none" dirty="0" smtClean="0">
                          <a:solidFill>
                            <a:srgbClr val="00D581"/>
                          </a:solidFill>
                          <a:effectLst/>
                          <a:latin typeface="Frutiger 45 Light" panose="020B0603020202020204" pitchFamily="34" charset="0"/>
                          <a:ea typeface="STKaiti"/>
                          <a:sym typeface="Symbol"/>
                        </a:rPr>
                        <a:t></a:t>
                      </a:r>
                      <a:endParaRPr lang="en-US" sz="1050" b="1" i="0" u="none" dirty="0" smtClean="0">
                        <a:solidFill>
                          <a:srgbClr val="00D581"/>
                        </a:solidFill>
                        <a:effectLst/>
                        <a:latin typeface="Frutiger 45 Light" panose="020B0603020202020204" pitchFamily="34" charset="0"/>
                        <a:ea typeface="STKaiti"/>
                        <a:cs typeface="Times New Roman"/>
                      </a:endParaRPr>
                    </a:p>
                  </a:txBody>
                  <a:tcPr marL="27305" marR="27305" marT="0" marB="0" anchor="ctr">
                    <a:lnL>
                      <a:noFill/>
                    </a:lnL>
                    <a:lnR>
                      <a:noFill/>
                    </a:lnR>
                    <a:lnT>
                      <a:noFill/>
                    </a:lnT>
                    <a:lnB w="6350">
                      <a:solidFill>
                        <a:srgbClr val="000000"/>
                      </a:solidFill>
                    </a:lnB>
                    <a:lnTlToBr w="12700" cmpd="sng">
                      <a:noFill/>
                      <a:prstDash val="solid"/>
                    </a:lnTlToBr>
                    <a:lnBlToTr w="12700" cmpd="sng">
                      <a:noFill/>
                      <a:prstDash val="solid"/>
                    </a:lnBlToTr>
                    <a:pattFill>
                      <a:fgClr>
                        <a:srgbClr val="FFFFFF"/>
                      </a:fgClr>
                      <a:bgClr>
                        <a:srgbClr val="FFFFFF"/>
                      </a:bgClr>
                    </a:pattFill>
                  </a:tcPr>
                </a:tc>
                <a:tc>
                  <a:txBody>
                    <a:bodyPr/>
                    <a:lstStyle/>
                    <a:p>
                      <a:pPr algn="ctr" fontAlgn="ctr"/>
                      <a:r>
                        <a:rPr lang="en-US" sz="1050" b="0" i="0" u="none" strike="noStrike" dirty="0" smtClean="0">
                          <a:solidFill>
                            <a:srgbClr val="000000"/>
                          </a:solidFill>
                          <a:effectLst/>
                          <a:latin typeface="Frutiger 45 Light" panose="020B0603020202020204" pitchFamily="34" charset="0"/>
                          <a:ea typeface="SimSun"/>
                        </a:rPr>
                        <a:t>(15.28)</a:t>
                      </a:r>
                      <a:endParaRPr lang="en-US" sz="1050" b="0" i="0" u="none" strike="noStrike" dirty="0">
                        <a:solidFill>
                          <a:srgbClr val="000000"/>
                        </a:solidFill>
                        <a:effectLst/>
                        <a:latin typeface="Frutiger 45 Light" panose="020B0603020202020204" pitchFamily="34" charset="0"/>
                      </a:endParaRPr>
                    </a:p>
                  </a:txBody>
                  <a:tcPr marL="9525" marR="9525" marT="9525" marB="0" anchor="ctr">
                    <a:lnL>
                      <a:noFill/>
                    </a:lnL>
                    <a:lnR>
                      <a:noFill/>
                    </a:lnR>
                    <a:lnT>
                      <a:noFill/>
                    </a:lnT>
                    <a:lnB w="6350">
                      <a:solidFill>
                        <a:srgbClr val="000000"/>
                      </a:solidFill>
                    </a:lnB>
                    <a:lnTlToBr w="12700" cmpd="sng">
                      <a:noFill/>
                      <a:prstDash val="solid"/>
                    </a:lnTlToBr>
                    <a:lnBlToTr w="12700" cmpd="sng">
                      <a:noFill/>
                      <a:prstDash val="solid"/>
                    </a:lnBlToTr>
                    <a:pattFill>
                      <a:fgClr>
                        <a:srgbClr val="FFFFFF"/>
                      </a:fgClr>
                      <a:bgClr>
                        <a:srgbClr val="FFFFFF"/>
                      </a:bgClr>
                    </a:pattFill>
                  </a:tcPr>
                </a:tc>
              </a:tr>
            </a:tbl>
          </a:graphicData>
        </a:graphic>
      </p:graphicFrame>
      <p:sp>
        <p:nvSpPr>
          <p:cNvPr id="12" name="Rectangle 7"/>
          <p:cNvSpPr>
            <a:spLocks noChangeArrowheads="1"/>
          </p:cNvSpPr>
          <p:nvPr/>
        </p:nvSpPr>
        <p:spPr bwMode="auto">
          <a:xfrm>
            <a:off x="4059219" y="1496102"/>
            <a:ext cx="993775" cy="2301062"/>
          </a:xfrm>
          <a:prstGeom prst="rect">
            <a:avLst/>
          </a:prstGeom>
          <a:noFill/>
          <a:ln w="19050">
            <a:solidFill>
              <a:srgbClr val="F7B50C"/>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l"/>
            <a:endParaRPr lang="zh-CN" altLang="en-US" sz="1100" b="0">
              <a:solidFill>
                <a:srgbClr val="000000"/>
              </a:solidFill>
              <a:latin typeface="Frutiger 45 Light"/>
              <a:ea typeface="STKaiti"/>
            </a:endParaRPr>
          </a:p>
        </p:txBody>
      </p:sp>
      <p:sp>
        <p:nvSpPr>
          <p:cNvPr id="13" name="Rectangle 12"/>
          <p:cNvSpPr>
            <a:spLocks noChangeArrowheads="1"/>
          </p:cNvSpPr>
          <p:nvPr/>
        </p:nvSpPr>
        <p:spPr bwMode="auto">
          <a:xfrm>
            <a:off x="8533020" y="1496291"/>
            <a:ext cx="976742" cy="2302527"/>
          </a:xfrm>
          <a:prstGeom prst="rect">
            <a:avLst/>
          </a:prstGeom>
          <a:noFill/>
          <a:ln w="19050">
            <a:solidFill>
              <a:srgbClr val="F7B50C"/>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zh-CN" altLang="en-US" sz="1100" b="0">
              <a:solidFill>
                <a:srgbClr val="000000"/>
              </a:solidFill>
              <a:latin typeface="Frutiger 45 Light"/>
              <a:ea typeface="STKaiti"/>
            </a:endParaRPr>
          </a:p>
        </p:txBody>
      </p:sp>
      <p:sp>
        <p:nvSpPr>
          <p:cNvPr id="14" name="Rectangle 8"/>
          <p:cNvSpPr>
            <a:spLocks noChangeArrowheads="1"/>
          </p:cNvSpPr>
          <p:nvPr/>
        </p:nvSpPr>
        <p:spPr bwMode="auto">
          <a:xfrm>
            <a:off x="8559538" y="3930370"/>
            <a:ext cx="950224" cy="2266603"/>
          </a:xfrm>
          <a:prstGeom prst="rect">
            <a:avLst/>
          </a:prstGeom>
          <a:noFill/>
          <a:ln w="19050">
            <a:solidFill>
              <a:srgbClr val="F7B50C"/>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l"/>
            <a:endParaRPr lang="zh-CN" altLang="en-US" sz="1100" b="0">
              <a:solidFill>
                <a:srgbClr val="000000"/>
              </a:solidFill>
              <a:latin typeface="Frutiger 45 Light"/>
              <a:ea typeface="STKaiti"/>
            </a:endParaRPr>
          </a:p>
        </p:txBody>
      </p:sp>
      <p:sp>
        <p:nvSpPr>
          <p:cNvPr id="15" name="Rectangle 9"/>
          <p:cNvSpPr>
            <a:spLocks noChangeArrowheads="1"/>
          </p:cNvSpPr>
          <p:nvPr/>
        </p:nvSpPr>
        <p:spPr bwMode="auto">
          <a:xfrm>
            <a:off x="4065569" y="3936721"/>
            <a:ext cx="987425" cy="2260879"/>
          </a:xfrm>
          <a:prstGeom prst="rect">
            <a:avLst/>
          </a:prstGeom>
          <a:noFill/>
          <a:ln w="19050">
            <a:solidFill>
              <a:srgbClr val="F7B50C"/>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l"/>
            <a:endParaRPr lang="zh-CN" altLang="en-US" sz="1100" b="0">
              <a:solidFill>
                <a:srgbClr val="000000"/>
              </a:solidFill>
              <a:latin typeface="Frutiger 45 Light"/>
              <a:ea typeface="STKaiti"/>
            </a:endParaRPr>
          </a:p>
        </p:txBody>
      </p:sp>
      <p:sp>
        <p:nvSpPr>
          <p:cNvPr id="16" name="LAYOUT SOURCE"/>
          <p:cNvSpPr txBox="1">
            <a:spLocks noChangeArrowheads="1"/>
          </p:cNvSpPr>
          <p:nvPr/>
        </p:nvSpPr>
        <p:spPr bwMode="auto">
          <a:xfrm>
            <a:off x="780905" y="6264577"/>
            <a:ext cx="864639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marL="822325" indent="-822325"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ts val="600"/>
              </a:spcBef>
            </a:pPr>
            <a:r>
              <a:rPr lang="zh-CN" altLang="en-US" sz="1000" b="0" dirty="0">
                <a:solidFill>
                  <a:srgbClr val="000000"/>
                </a:solidFill>
                <a:latin typeface="Frutiger 45 Light"/>
                <a:ea typeface="STKaiti"/>
              </a:rPr>
              <a:t>资料来源</a:t>
            </a:r>
            <a:r>
              <a:rPr lang="en-US" altLang="zh-CN" sz="1000" b="0" dirty="0">
                <a:solidFill>
                  <a:srgbClr val="000000"/>
                </a:solidFill>
                <a:latin typeface="Frutiger 45 Light"/>
                <a:ea typeface="STKaiti"/>
              </a:rPr>
              <a:t>: 	</a:t>
            </a:r>
            <a:r>
              <a:rPr lang="zh-CN" altLang="en-US" sz="1000" b="0" dirty="0" smtClean="0">
                <a:solidFill>
                  <a:srgbClr val="000000"/>
                </a:solidFill>
                <a:latin typeface="Frutiger 45 Light"/>
                <a:ea typeface="STKaiti"/>
              </a:rPr>
              <a:t>公司半年报、公司年报</a:t>
            </a:r>
            <a:endParaRPr lang="en-US" altLang="zh-CN" sz="1000" b="0" dirty="0" smtClean="0">
              <a:solidFill>
                <a:srgbClr val="000000"/>
              </a:solidFill>
              <a:latin typeface="Frutiger 45 Light"/>
              <a:ea typeface="STKaiti"/>
            </a:endParaRPr>
          </a:p>
          <a:p>
            <a:pPr>
              <a:spcBef>
                <a:spcPts val="0"/>
              </a:spcBef>
            </a:pPr>
            <a:r>
              <a:rPr lang="zh-CN" altLang="en-US" sz="1000" b="0" dirty="0" smtClean="0">
                <a:solidFill>
                  <a:srgbClr val="000000"/>
                </a:solidFill>
                <a:latin typeface="Frutiger 45 Light"/>
                <a:ea typeface="STKaiti"/>
              </a:rPr>
              <a:t>注</a:t>
            </a:r>
            <a:r>
              <a:rPr lang="en-US" altLang="zh-CN" sz="1000" b="0" dirty="0">
                <a:solidFill>
                  <a:srgbClr val="000000"/>
                </a:solidFill>
                <a:latin typeface="Frutiger 45 Light"/>
                <a:ea typeface="STKaiti"/>
              </a:rPr>
              <a:t>: 	</a:t>
            </a:r>
            <a:endParaRPr lang="en-US" altLang="zh-CN" sz="1000" b="0" dirty="0" smtClean="0">
              <a:solidFill>
                <a:srgbClr val="000000"/>
              </a:solidFill>
              <a:latin typeface="Frutiger 45 Light"/>
              <a:ea typeface="STKaiti"/>
            </a:endParaRPr>
          </a:p>
          <a:p>
            <a:pPr marL="231775" indent="-231775">
              <a:spcBef>
                <a:spcPts val="0"/>
              </a:spcBef>
            </a:pPr>
            <a:r>
              <a:rPr lang="en-US" altLang="zh-CN" sz="1000" b="0" dirty="0" smtClean="0">
                <a:latin typeface="Frutiger 45 Light"/>
                <a:ea typeface="STKaiti"/>
              </a:rPr>
              <a:t>1	</a:t>
            </a:r>
            <a:r>
              <a:rPr lang="zh-CN" altLang="en-US" sz="1000" b="0" dirty="0">
                <a:latin typeface="Frutiger 45 Light"/>
                <a:ea typeface="STKaiti"/>
              </a:rPr>
              <a:t>成本收入比 </a:t>
            </a:r>
            <a:r>
              <a:rPr lang="en-US" altLang="zh-CN" sz="1000" b="0" dirty="0">
                <a:latin typeface="Frutiger 45 Light"/>
                <a:ea typeface="STKaiti"/>
              </a:rPr>
              <a:t>= </a:t>
            </a:r>
            <a:r>
              <a:rPr lang="zh-CN" altLang="en-US" sz="1000" b="0" dirty="0">
                <a:latin typeface="Frutiger 45 Light"/>
                <a:ea typeface="STKaiti"/>
              </a:rPr>
              <a:t>（营运支出及其他营运支出</a:t>
            </a:r>
            <a:r>
              <a:rPr lang="en-US" altLang="zh-CN" sz="1000" b="0" dirty="0">
                <a:latin typeface="Frutiger 45 Light"/>
                <a:ea typeface="STKaiti"/>
              </a:rPr>
              <a:t>-</a:t>
            </a:r>
            <a:r>
              <a:rPr lang="zh-CN" altLang="en-US" sz="1000" b="0" dirty="0">
                <a:latin typeface="Frutiger 45 Light"/>
                <a:ea typeface="STKaiti"/>
              </a:rPr>
              <a:t>营业税金及附加）</a:t>
            </a:r>
            <a:r>
              <a:rPr lang="en-US" altLang="zh-CN" sz="1000" b="0" dirty="0">
                <a:latin typeface="Frutiger 45 Light"/>
                <a:ea typeface="STKaiti"/>
              </a:rPr>
              <a:t>/ </a:t>
            </a:r>
            <a:r>
              <a:rPr lang="zh-CN" altLang="en-US" sz="1000" b="0" dirty="0">
                <a:latin typeface="Frutiger 45 Light"/>
                <a:ea typeface="STKaiti"/>
              </a:rPr>
              <a:t>营业收入</a:t>
            </a:r>
          </a:p>
          <a:p>
            <a:pPr marL="231775" indent="-231775">
              <a:spcBef>
                <a:spcPts val="0"/>
              </a:spcBef>
            </a:pPr>
            <a:r>
              <a:rPr lang="en-US" altLang="zh-CN" sz="1000" b="0" dirty="0">
                <a:latin typeface="Frutiger 45 Light"/>
                <a:ea typeface="STKaiti"/>
              </a:rPr>
              <a:t>2	</a:t>
            </a:r>
            <a:r>
              <a:rPr lang="zh-CN" altLang="en-US" sz="1000" b="0" dirty="0">
                <a:latin typeface="Frutiger 45 Light"/>
                <a:ea typeface="STKaiti"/>
              </a:rPr>
              <a:t>据</a:t>
            </a:r>
            <a:r>
              <a:rPr lang="en-US" altLang="zh-CN" sz="1000" b="0" dirty="0">
                <a:latin typeface="Frutiger 45 Light"/>
                <a:ea typeface="STKaiti"/>
              </a:rPr>
              <a:t>2013</a:t>
            </a:r>
            <a:r>
              <a:rPr lang="zh-CN" altLang="en-US" sz="1000" b="0" dirty="0">
                <a:latin typeface="Frutiger 45 Light"/>
                <a:ea typeface="STKaiti"/>
              </a:rPr>
              <a:t>年</a:t>
            </a:r>
            <a:r>
              <a:rPr lang="en-US" altLang="zh-CN" sz="1000" b="0" dirty="0">
                <a:latin typeface="Frutiger 45 Light"/>
                <a:ea typeface="STKaiti"/>
              </a:rPr>
              <a:t>1</a:t>
            </a:r>
            <a:r>
              <a:rPr lang="zh-CN" altLang="en-US" sz="1000" b="0" dirty="0">
                <a:latin typeface="Frutiger 45 Light"/>
                <a:ea typeface="STKaiti"/>
              </a:rPr>
              <a:t>月</a:t>
            </a:r>
            <a:r>
              <a:rPr lang="en-US" altLang="zh-CN" sz="1000" b="0" dirty="0">
                <a:latin typeface="Frutiger 45 Light"/>
                <a:ea typeface="STKaiti"/>
              </a:rPr>
              <a:t>1</a:t>
            </a:r>
            <a:r>
              <a:rPr lang="zh-CN" altLang="en-US" sz="1000" b="0" dirty="0">
                <a:latin typeface="Frutiger 45 Light"/>
                <a:ea typeface="STKaiti"/>
              </a:rPr>
              <a:t>日开始实施的</a:t>
            </a:r>
            <a:r>
              <a:rPr lang="en-US" altLang="zh-CN" sz="1000" b="0" dirty="0">
                <a:latin typeface="Frutiger 45 Light"/>
                <a:ea typeface="STKaiti"/>
              </a:rPr>
              <a:t>《</a:t>
            </a:r>
            <a:r>
              <a:rPr lang="zh-CN" altLang="en-US" sz="1000" b="0" dirty="0">
                <a:latin typeface="Frutiger 45 Light"/>
                <a:ea typeface="STKaiti"/>
              </a:rPr>
              <a:t>商业银行资本管理办法（试行）</a:t>
            </a:r>
            <a:r>
              <a:rPr lang="en-US" altLang="zh-CN" sz="1000" b="0" dirty="0">
                <a:latin typeface="Frutiger 45 Light"/>
                <a:ea typeface="STKaiti"/>
              </a:rPr>
              <a:t>》</a:t>
            </a:r>
            <a:r>
              <a:rPr lang="zh-CN" altLang="en-US" sz="1000" b="0" dirty="0">
                <a:latin typeface="Frutiger 45 Light"/>
                <a:ea typeface="STKaiti"/>
              </a:rPr>
              <a:t>和其它相关监管规定计算</a:t>
            </a:r>
          </a:p>
        </p:txBody>
      </p:sp>
    </p:spTree>
    <p:extLst>
      <p:ext uri="{BB962C8B-B14F-4D97-AF65-F5344CB8AC3E}">
        <p14:creationId xmlns:p14="http://schemas.microsoft.com/office/powerpoint/2010/main" val="204074425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AYOUT HEADER"/>
          <p:cNvSpPr txBox="1">
            <a:spLocks noChangeArrowheads="1"/>
          </p:cNvSpPr>
          <p:nvPr>
            <p:custDataLst>
              <p:tags r:id="rId1"/>
            </p:custDataLst>
          </p:nvPr>
        </p:nvSpPr>
        <p:spPr bwMode="auto">
          <a:xfrm>
            <a:off x="2311400" y="3367087"/>
            <a:ext cx="5260975" cy="581025"/>
          </a:xfrm>
          <a:prstGeom prst="rect">
            <a:avLst/>
          </a:prstGeom>
          <a:solidFill>
            <a:schemeClr val="bg1"/>
          </a:solidFill>
          <a:ln w="19050">
            <a:noFill/>
            <a:miter lim="800000"/>
            <a:headEnd/>
            <a:tailEnd/>
          </a:ln>
          <a:effectLst/>
        </p:spPr>
        <p:txBody>
          <a:bodyPr lIns="0" tIns="0" rIns="0" bIns="38100"/>
          <a:lstStyle/>
          <a:p>
            <a:pPr algn="ctr" eaLnBrk="0" hangingPunct="0">
              <a:spcBef>
                <a:spcPct val="50000"/>
              </a:spcBef>
            </a:pPr>
            <a:r>
              <a:rPr lang="zh-CN" altLang="en-US" sz="3600" dirty="0" smtClean="0">
                <a:solidFill>
                  <a:srgbClr val="000000"/>
                </a:solidFill>
                <a:latin typeface="Frutiger 45 Light"/>
                <a:ea typeface="STKaiti"/>
                <a:cs typeface="SimSun"/>
              </a:rPr>
              <a:t>谢谢！</a:t>
            </a:r>
            <a:endParaRPr lang="en-US" altLang="zh-CN" sz="3600" dirty="0">
              <a:solidFill>
                <a:srgbClr val="000000"/>
              </a:solidFill>
              <a:latin typeface="Frutiger 45 Light"/>
              <a:ea typeface="STKaiti"/>
              <a:cs typeface="SimSun"/>
            </a:endParaRPr>
          </a:p>
        </p:txBody>
      </p:sp>
      <p:sp>
        <p:nvSpPr>
          <p:cNvPr id="3" name="Slide Number Textbox"/>
          <p:cNvSpPr txBox="1">
            <a:spLocks noChangeArrowheads="1"/>
          </p:cNvSpPr>
          <p:nvPr/>
        </p:nvSpPr>
        <p:spPr bwMode="auto">
          <a:xfrm>
            <a:off x="9128125" y="6827838"/>
            <a:ext cx="411163" cy="384175"/>
          </a:xfrm>
          <a:prstGeom prst="rect">
            <a:avLst/>
          </a:prstGeom>
          <a:noFill/>
          <a:ln w="9525">
            <a:noFill/>
            <a:miter lim="800000"/>
            <a:headEnd/>
            <a:tailEnd/>
          </a:ln>
        </p:spPr>
        <p:txBody>
          <a:bodyPr lIns="0" tIns="0" rIns="0" bIns="0" anchor="b"/>
          <a:lstStyle/>
          <a:p>
            <a:pPr algn="r" eaLnBrk="0" hangingPunct="0">
              <a:spcBef>
                <a:spcPct val="50000"/>
              </a:spcBef>
            </a:pPr>
            <a:fld id="{0006414C-7053-4D86-BA6E-B28453EE971B}" type="slidenum">
              <a:rPr lang="en-US" sz="900">
                <a:solidFill>
                  <a:srgbClr val="000000"/>
                </a:solidFill>
                <a:latin typeface="Frutiger 45 Light"/>
                <a:ea typeface="STKaiti"/>
              </a:rPr>
              <a:pPr algn="r" eaLnBrk="0" hangingPunct="0">
                <a:spcBef>
                  <a:spcPct val="50000"/>
                </a:spcBef>
              </a:pPr>
              <a:t>18</a:t>
            </a:fld>
            <a:endParaRPr lang="zh-CN" altLang="en-US" sz="900">
              <a:solidFill>
                <a:srgbClr val="000000"/>
              </a:solidFill>
              <a:latin typeface="Frutiger 45 Light"/>
              <a:ea typeface="STKaiti"/>
            </a:endParaRPr>
          </a:p>
        </p:txBody>
      </p:sp>
    </p:spTree>
    <p:extLst>
      <p:ext uri="{BB962C8B-B14F-4D97-AF65-F5344CB8AC3E}">
        <p14:creationId xmlns:p14="http://schemas.microsoft.com/office/powerpoint/2010/main" val="3458538214"/>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PAGE HEADING"/>
          <p:cNvSpPr>
            <a:spLocks noGrp="1" noChangeArrowheads="1"/>
          </p:cNvSpPr>
          <p:nvPr>
            <p:ph type="title" idx="4294967295"/>
          </p:nvPr>
        </p:nvSpPr>
        <p:spPr/>
        <p:txBody>
          <a:bodyPr/>
          <a:lstStyle/>
          <a:p>
            <a:pPr eaLnBrk="1" hangingPunct="1"/>
            <a:r>
              <a:rPr lang="zh-CN" sz="3200" dirty="0">
                <a:latin typeface="UBSHeadline"/>
                <a:ea typeface="STKaiti"/>
              </a:rPr>
              <a:t>免责声明</a:t>
            </a:r>
            <a:endParaRPr lang="en-US" sz="3200" dirty="0">
              <a:latin typeface="UBSHeadline"/>
              <a:ea typeface="STKaiti"/>
            </a:endParaRPr>
          </a:p>
        </p:txBody>
      </p:sp>
      <p:sp>
        <p:nvSpPr>
          <p:cNvPr id="17412" name="Rectangle 3"/>
          <p:cNvSpPr>
            <a:spLocks noGrp="1" noChangeArrowheads="1"/>
          </p:cNvSpPr>
          <p:nvPr>
            <p:ph type="body" idx="4294967295"/>
          </p:nvPr>
        </p:nvSpPr>
        <p:spPr>
          <a:xfrm>
            <a:off x="779463" y="1253853"/>
            <a:ext cx="8667750" cy="5689871"/>
          </a:xfrm>
        </p:spPr>
        <p:txBody>
          <a:bodyPr>
            <a:noAutofit/>
          </a:bodyPr>
          <a:lstStyle/>
          <a:p>
            <a:pPr marL="0" indent="0" eaLnBrk="1" hangingPunct="1">
              <a:lnSpc>
                <a:spcPct val="150000"/>
              </a:lnSpc>
              <a:spcBef>
                <a:spcPct val="122000"/>
              </a:spcBef>
              <a:buFont typeface="Frutiger 55 Roman" pitchFamily="34" charset="0"/>
              <a:buNone/>
            </a:pPr>
            <a:r>
              <a:rPr lang="zh-CN" altLang="en-US" sz="2400" dirty="0">
                <a:latin typeface="UBSHeadline"/>
              </a:rPr>
              <a:t>本演示片包含预测性声明，当中涉及风险和不明朗因素。这些声明一般以预测性词汇表达，诸如认为、预期、预计、估计、计划、预测、目标、可能、将会或其他相类似的用词，用以表达预期或可能在未来采取的行动或这些行动所带来的结果。阁下不应过分依赖这些只在本演示片适用的预测性声明。这些预测性声明是根据我们本身的资料及其他我们认为可靠的资料来源做出的。我们的实际业绩可能与这些预测性声明有重大差异，因而可能导致我们的股价产生波动</a:t>
            </a:r>
            <a:r>
              <a:rPr lang="zh-TW" altLang="en-US" sz="2400" dirty="0">
                <a:latin typeface="UBSHeadline"/>
              </a:rPr>
              <a:t>。</a:t>
            </a:r>
            <a:r>
              <a:rPr lang="zh-CN" altLang="en-US" sz="2400" dirty="0">
                <a:latin typeface="UBSHeadline"/>
              </a:rPr>
              <a:t> </a:t>
            </a:r>
            <a:endParaRPr lang="en-US" sz="2400" dirty="0">
              <a:latin typeface="UBSHeadline"/>
            </a:endParaRPr>
          </a:p>
        </p:txBody>
      </p:sp>
      <p:sp>
        <p:nvSpPr>
          <p:cNvPr id="5" name="Slide Number Textbox"/>
          <p:cNvSpPr txBox="1"/>
          <p:nvPr/>
        </p:nvSpPr>
        <p:spPr>
          <a:xfrm>
            <a:off x="9107528" y="6827856"/>
            <a:ext cx="411480" cy="384048"/>
          </a:xfrm>
          <a:prstGeom prst="rect">
            <a:avLst/>
          </a:prstGeom>
          <a:noFill/>
        </p:spPr>
        <p:txBody>
          <a:bodyPr wrap="square" lIns="0" tIns="0" rIns="0" bIns="0" rtlCol="0" anchor="b" anchorCtr="0">
            <a:noAutofit/>
          </a:bodyPr>
          <a:lstStyle/>
          <a:p>
            <a:pPr algn="r"/>
            <a:fld id="{8A23ABA4-7C5F-4A82-88F7-CAC0346A6918}" type="slidenum">
              <a:rPr lang="en-US" sz="900" smtClean="0">
                <a:latin typeface="+mn-lt"/>
              </a:rPr>
              <a:pPr algn="r"/>
              <a:t>1</a:t>
            </a:fld>
            <a:endParaRPr lang="en-US" sz="900" dirty="0">
              <a:latin typeface="+mn-lt"/>
            </a:endParaRPr>
          </a:p>
        </p:txBody>
      </p:sp>
    </p:spTree>
    <p:custDataLst>
      <p:tags r:id="rId1"/>
    </p:custDataLst>
    <p:extLst>
      <p:ext uri="{BB962C8B-B14F-4D97-AF65-F5344CB8AC3E}">
        <p14:creationId xmlns:p14="http://schemas.microsoft.com/office/powerpoint/2010/main" val="731452095"/>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1444625" y="1668875"/>
            <a:ext cx="7269480" cy="650875"/>
          </a:xfrm>
          <a:prstGeom prst="roundRect">
            <a:avLst>
              <a:gd name="adj" fmla="val 50000"/>
            </a:avLst>
          </a:prstGeom>
          <a:gradFill rotWithShape="1">
            <a:gsLst>
              <a:gs pos="0">
                <a:srgbClr val="001830"/>
              </a:gs>
              <a:gs pos="50000">
                <a:srgbClr val="003366"/>
              </a:gs>
              <a:gs pos="100000">
                <a:srgbClr val="00183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00584" tIns="50292" rIns="100584" bIns="50292" anchor="ctr"/>
          <a:lstStyle/>
          <a:p>
            <a:pPr algn="ctr" defTabSz="1189038"/>
            <a:r>
              <a:rPr lang="zh-CN" altLang="en-US" sz="2600" dirty="0" smtClean="0">
                <a:solidFill>
                  <a:schemeClr val="bg1"/>
                </a:solidFill>
                <a:latin typeface="+mn-lt"/>
              </a:rPr>
              <a:t>概况</a:t>
            </a:r>
            <a:endParaRPr lang="zh-CN" altLang="en-US" sz="2600" dirty="0">
              <a:solidFill>
                <a:schemeClr val="bg1"/>
              </a:solidFill>
              <a:latin typeface="+mn-lt"/>
            </a:endParaRPr>
          </a:p>
        </p:txBody>
      </p:sp>
      <p:sp>
        <p:nvSpPr>
          <p:cNvPr id="34" name="AutoShape 4"/>
          <p:cNvSpPr>
            <a:spLocks noChangeArrowheads="1"/>
          </p:cNvSpPr>
          <p:nvPr/>
        </p:nvSpPr>
        <p:spPr bwMode="gray">
          <a:xfrm>
            <a:off x="1444625" y="3008557"/>
            <a:ext cx="7269480" cy="650875"/>
          </a:xfrm>
          <a:prstGeom prst="roundRect">
            <a:avLst>
              <a:gd name="adj" fmla="val 50000"/>
            </a:avLst>
          </a:prstGeom>
          <a:solidFill>
            <a:schemeClr val="bg1">
              <a:lumMod val="75000"/>
            </a:schemeClr>
          </a:solidFill>
          <a:ln>
            <a:noFill/>
          </a:ln>
          <a:extLst/>
        </p:spPr>
        <p:txBody>
          <a:bodyPr wrap="none" lIns="100584" tIns="50292" rIns="100584" bIns="50292" anchor="ctr"/>
          <a:lstStyle/>
          <a:p>
            <a:pPr algn="ctr" defTabSz="1189038"/>
            <a:r>
              <a:rPr lang="zh-CN" altLang="en-US" sz="2600" dirty="0" smtClean="0">
                <a:solidFill>
                  <a:schemeClr val="bg1"/>
                </a:solidFill>
                <a:latin typeface="+mn-lt"/>
              </a:rPr>
              <a:t>经营情况</a:t>
            </a:r>
            <a:endParaRPr lang="zh-CN" altLang="en-US" sz="2600" dirty="0">
              <a:solidFill>
                <a:schemeClr val="bg1"/>
              </a:solidFill>
              <a:latin typeface="+mn-lt"/>
            </a:endParaRPr>
          </a:p>
        </p:txBody>
      </p:sp>
      <p:sp>
        <p:nvSpPr>
          <p:cNvPr id="180226" name="PAGE HEADING"/>
          <p:cNvSpPr>
            <a:spLocks noGrp="1" noChangeArrowheads="1"/>
          </p:cNvSpPr>
          <p:nvPr>
            <p:ph type="title" idx="4294967295"/>
          </p:nvPr>
        </p:nvSpPr>
        <p:spPr>
          <a:xfrm>
            <a:off x="766763" y="0"/>
            <a:ext cx="8653462" cy="941388"/>
          </a:xfrm>
        </p:spPr>
        <p:txBody>
          <a:bodyPr/>
          <a:lstStyle/>
          <a:p>
            <a:pPr eaLnBrk="1" hangingPunct="1"/>
            <a:r>
              <a:rPr lang="en-GB" altLang="zh-CN" sz="3200" dirty="0" smtClean="0">
                <a:cs typeface="SimSun"/>
              </a:rPr>
              <a:t>议程</a:t>
            </a:r>
            <a:endParaRPr lang="zh-CN" sz="3200" dirty="0" smtClean="0"/>
          </a:p>
        </p:txBody>
      </p:sp>
      <p:sp>
        <p:nvSpPr>
          <p:cNvPr id="22" name="AutoShape 5"/>
          <p:cNvSpPr>
            <a:spLocks noChangeArrowheads="1"/>
          </p:cNvSpPr>
          <p:nvPr/>
        </p:nvSpPr>
        <p:spPr bwMode="gray">
          <a:xfrm>
            <a:off x="969963" y="1523999"/>
            <a:ext cx="893762" cy="895350"/>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27" name="AutoShape 5"/>
          <p:cNvSpPr>
            <a:spLocks noChangeArrowheads="1"/>
          </p:cNvSpPr>
          <p:nvPr/>
        </p:nvSpPr>
        <p:spPr bwMode="gray">
          <a:xfrm>
            <a:off x="969963" y="1512887"/>
            <a:ext cx="893762" cy="893762"/>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25" name="Oval 6"/>
          <p:cNvSpPr>
            <a:spLocks noChangeArrowheads="1"/>
          </p:cNvSpPr>
          <p:nvPr/>
        </p:nvSpPr>
        <p:spPr bwMode="gray">
          <a:xfrm>
            <a:off x="1109663" y="1647824"/>
            <a:ext cx="619125" cy="619125"/>
          </a:xfrm>
          <a:prstGeom prst="ellipse">
            <a:avLst/>
          </a:prstGeom>
          <a:solidFill>
            <a:srgbClr val="154DA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defTabSz="1189038" eaLnBrk="0" hangingPunct="0">
              <a:spcBef>
                <a:spcPct val="50000"/>
              </a:spcBef>
              <a:defRPr/>
            </a:pPr>
            <a:r>
              <a:rPr lang="en-US" altLang="zh-CN" sz="2000" dirty="0" smtClean="0">
                <a:solidFill>
                  <a:srgbClr val="FFFFFF"/>
                </a:solidFill>
                <a:latin typeface="Frutiger 45 Light"/>
                <a:ea typeface="STKaiti"/>
                <a:cs typeface="SimSun"/>
              </a:rPr>
              <a:t>I</a:t>
            </a:r>
            <a:endParaRPr lang="zh-CN" altLang="en-US" sz="2000" dirty="0">
              <a:solidFill>
                <a:srgbClr val="FFFFFF"/>
              </a:solidFill>
              <a:latin typeface="Frutiger 45 Light"/>
              <a:ea typeface="STKaiti"/>
              <a:cs typeface="SimSun"/>
            </a:endParaRPr>
          </a:p>
        </p:txBody>
      </p:sp>
      <p:sp>
        <p:nvSpPr>
          <p:cNvPr id="29" name="AutoShape 5"/>
          <p:cNvSpPr>
            <a:spLocks noChangeArrowheads="1"/>
          </p:cNvSpPr>
          <p:nvPr/>
        </p:nvSpPr>
        <p:spPr bwMode="gray">
          <a:xfrm>
            <a:off x="969963" y="2835662"/>
            <a:ext cx="893762" cy="895350"/>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31" name="AutoShape 5"/>
          <p:cNvSpPr>
            <a:spLocks noChangeArrowheads="1"/>
          </p:cNvSpPr>
          <p:nvPr/>
        </p:nvSpPr>
        <p:spPr bwMode="gray">
          <a:xfrm>
            <a:off x="969963" y="2828254"/>
            <a:ext cx="893762" cy="893762"/>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36" name="Oval 6"/>
          <p:cNvSpPr>
            <a:spLocks noChangeArrowheads="1"/>
          </p:cNvSpPr>
          <p:nvPr/>
        </p:nvSpPr>
        <p:spPr bwMode="gray">
          <a:xfrm>
            <a:off x="1109663" y="2963191"/>
            <a:ext cx="619125" cy="619125"/>
          </a:xfrm>
          <a:prstGeom prst="ellipse">
            <a:avLst/>
          </a:prstGeom>
          <a:solidFill>
            <a:srgbClr val="154DA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defTabSz="1189038" eaLnBrk="0" hangingPunct="0">
              <a:spcBef>
                <a:spcPct val="50000"/>
              </a:spcBef>
              <a:defRPr/>
            </a:pPr>
            <a:r>
              <a:rPr lang="en-US" altLang="zh-CN" sz="2000" dirty="0" smtClean="0">
                <a:solidFill>
                  <a:srgbClr val="FFFFFF"/>
                </a:solidFill>
                <a:latin typeface="Frutiger 45 Light"/>
                <a:ea typeface="STKaiti"/>
                <a:cs typeface="SimSun"/>
              </a:rPr>
              <a:t>II</a:t>
            </a:r>
            <a:endParaRPr lang="zh-CN" altLang="en-US" sz="2000" dirty="0">
              <a:solidFill>
                <a:srgbClr val="FFFFFF"/>
              </a:solidFill>
              <a:latin typeface="Frutiger 45 Light"/>
              <a:ea typeface="STKaiti"/>
              <a:cs typeface="SimSun"/>
            </a:endParaRPr>
          </a:p>
        </p:txBody>
      </p:sp>
      <p:sp>
        <p:nvSpPr>
          <p:cNvPr id="40" name="AutoShape 5"/>
          <p:cNvSpPr>
            <a:spLocks noChangeArrowheads="1"/>
          </p:cNvSpPr>
          <p:nvPr/>
        </p:nvSpPr>
        <p:spPr bwMode="gray">
          <a:xfrm>
            <a:off x="969963" y="4147325"/>
            <a:ext cx="893762" cy="895350"/>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a:solidFill>
                <a:srgbClr val="000000"/>
              </a:solidFill>
              <a:latin typeface="Frutiger 45 Light"/>
              <a:ea typeface="STKaiti"/>
            </a:endParaRPr>
          </a:p>
        </p:txBody>
      </p:sp>
      <p:sp>
        <p:nvSpPr>
          <p:cNvPr id="42" name="AutoShape 4"/>
          <p:cNvSpPr>
            <a:spLocks noChangeArrowheads="1"/>
          </p:cNvSpPr>
          <p:nvPr/>
        </p:nvSpPr>
        <p:spPr bwMode="gray">
          <a:xfrm>
            <a:off x="1444625" y="4321421"/>
            <a:ext cx="7269480" cy="650875"/>
          </a:xfrm>
          <a:prstGeom prst="roundRect">
            <a:avLst>
              <a:gd name="adj" fmla="val 50000"/>
            </a:avLst>
          </a:prstGeom>
          <a:solidFill>
            <a:schemeClr val="bg1">
              <a:lumMod val="75000"/>
            </a:schemeClr>
          </a:solidFill>
          <a:ln>
            <a:noFill/>
          </a:ln>
          <a:extLst/>
        </p:spPr>
        <p:txBody>
          <a:bodyPr wrap="none" lIns="100584" tIns="50292" rIns="100584" bIns="50292" anchor="ctr"/>
          <a:lstStyle/>
          <a:p>
            <a:pPr marL="117475" algn="ctr" defTabSz="1189038" eaLnBrk="0" hangingPunct="0">
              <a:spcBef>
                <a:spcPct val="50000"/>
              </a:spcBef>
              <a:defRPr/>
            </a:pPr>
            <a:r>
              <a:rPr lang="zh-CN" altLang="en-US" sz="2600" dirty="0" smtClean="0">
                <a:solidFill>
                  <a:srgbClr val="FFFFFF"/>
                </a:solidFill>
                <a:latin typeface="Frutiger 45 Light"/>
                <a:ea typeface="STKaiti"/>
                <a:cs typeface="SimSun"/>
              </a:rPr>
              <a:t>前景展望</a:t>
            </a:r>
            <a:endParaRPr lang="zh-CN" altLang="en-US" sz="2600" dirty="0">
              <a:solidFill>
                <a:srgbClr val="FFFFFF"/>
              </a:solidFill>
              <a:latin typeface="Frutiger 45 Light"/>
              <a:ea typeface="STKaiti"/>
              <a:cs typeface="SimSun"/>
            </a:endParaRPr>
          </a:p>
        </p:txBody>
      </p:sp>
      <p:sp>
        <p:nvSpPr>
          <p:cNvPr id="44" name="AutoShape 5"/>
          <p:cNvSpPr>
            <a:spLocks noChangeArrowheads="1"/>
          </p:cNvSpPr>
          <p:nvPr/>
        </p:nvSpPr>
        <p:spPr bwMode="gray">
          <a:xfrm>
            <a:off x="969963" y="4143621"/>
            <a:ext cx="893762" cy="893762"/>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a:solidFill>
                <a:srgbClr val="000000"/>
              </a:solidFill>
              <a:latin typeface="Frutiger 45 Light"/>
              <a:ea typeface="STKaiti"/>
            </a:endParaRPr>
          </a:p>
        </p:txBody>
      </p:sp>
      <p:sp>
        <p:nvSpPr>
          <p:cNvPr id="28" name="Oval 6"/>
          <p:cNvSpPr>
            <a:spLocks noChangeArrowheads="1"/>
          </p:cNvSpPr>
          <p:nvPr/>
        </p:nvSpPr>
        <p:spPr bwMode="gray">
          <a:xfrm>
            <a:off x="1109730" y="4278558"/>
            <a:ext cx="619125" cy="619125"/>
          </a:xfrm>
          <a:prstGeom prst="ellipse">
            <a:avLst/>
          </a:prstGeom>
          <a:solidFill>
            <a:srgbClr val="154DA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defTabSz="1189038"/>
            <a:r>
              <a:rPr lang="en-US" altLang="zh-CN" sz="1800" dirty="0" smtClean="0">
                <a:solidFill>
                  <a:srgbClr val="FFFFFF"/>
                </a:solidFill>
                <a:latin typeface="Frutiger 45 Light"/>
              </a:rPr>
              <a:t>III</a:t>
            </a:r>
            <a:endParaRPr lang="zh-CN" altLang="en-US" sz="1800" dirty="0">
              <a:solidFill>
                <a:srgbClr val="FFFFFF"/>
              </a:solidFill>
              <a:latin typeface="Frutiger 45 Light"/>
            </a:endParaRPr>
          </a:p>
        </p:txBody>
      </p:sp>
      <p:sp>
        <p:nvSpPr>
          <p:cNvPr id="26" name="Slide Number Textbox"/>
          <p:cNvSpPr txBox="1"/>
          <p:nvPr/>
        </p:nvSpPr>
        <p:spPr>
          <a:xfrm>
            <a:off x="9107528" y="6827856"/>
            <a:ext cx="411480" cy="384048"/>
          </a:xfrm>
          <a:prstGeom prst="rect">
            <a:avLst/>
          </a:prstGeom>
          <a:noFill/>
        </p:spPr>
        <p:txBody>
          <a:bodyPr wrap="square" lIns="0" tIns="0" rIns="0" bIns="0" rtlCol="0" anchor="b" anchorCtr="0">
            <a:noAutofit/>
          </a:bodyPr>
          <a:lstStyle/>
          <a:p>
            <a:pPr algn="r"/>
            <a:fld id="{8A23ABA4-7C5F-4A82-88F7-CAC0346A6918}" type="slidenum">
              <a:rPr lang="en-US" sz="900" smtClean="0">
                <a:latin typeface="+mn-lt"/>
              </a:rPr>
              <a:pPr algn="r"/>
              <a:t>2</a:t>
            </a:fld>
            <a:endParaRPr lang="en-US" sz="900" dirty="0">
              <a:latin typeface="+mn-lt"/>
            </a:endParaRPr>
          </a:p>
        </p:txBody>
      </p:sp>
    </p:spTree>
    <p:custDataLst>
      <p:tags r:id="rId1"/>
    </p:custDataLst>
    <p:extLst>
      <p:ext uri="{BB962C8B-B14F-4D97-AF65-F5344CB8AC3E}">
        <p14:creationId xmlns:p14="http://schemas.microsoft.com/office/powerpoint/2010/main" val="3655728606"/>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PAGE HEADING"/>
          <p:cNvSpPr>
            <a:spLocks noGrp="1" noChangeArrowheads="1"/>
          </p:cNvSpPr>
          <p:nvPr>
            <p:ph type="title"/>
            <p:custDataLst>
              <p:tags r:id="rId2"/>
            </p:custDataLst>
          </p:nvPr>
        </p:nvSpPr>
        <p:spPr/>
        <p:txBody>
          <a:bodyPr/>
          <a:lstStyle/>
          <a:p>
            <a:r>
              <a:rPr lang="zh-CN" altLang="en-US" sz="3200" dirty="0">
                <a:latin typeface="UBSHeadline"/>
                <a:ea typeface="STKaiti"/>
              </a:rPr>
              <a:t>总体经</a:t>
            </a:r>
            <a:r>
              <a:rPr lang="zh-CN" altLang="en-US" sz="3200" dirty="0" smtClean="0">
                <a:latin typeface="UBSHeadline"/>
                <a:ea typeface="STKaiti"/>
              </a:rPr>
              <a:t>营情况</a:t>
            </a:r>
            <a:endParaRPr lang="zh-CN" altLang="en-US" sz="3200" dirty="0">
              <a:latin typeface="UBSHeadline"/>
              <a:ea typeface="STKaiti"/>
            </a:endParaRPr>
          </a:p>
        </p:txBody>
      </p:sp>
      <p:sp>
        <p:nvSpPr>
          <p:cNvPr id="210947" name="Text Box 3"/>
          <p:cNvSpPr txBox="1">
            <a:spLocks noChangeArrowheads="1"/>
          </p:cNvSpPr>
          <p:nvPr>
            <p:custDataLst>
              <p:tags r:id="rId3"/>
            </p:custDataLst>
          </p:nvPr>
        </p:nvSpPr>
        <p:spPr bwMode="auto">
          <a:xfrm>
            <a:off x="766762" y="1006153"/>
            <a:ext cx="8643937"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square" lIns="0" tIns="0" rIns="0" bIns="0">
            <a:spAutoFit/>
          </a:bodyPr>
          <a:lstStyle/>
          <a:p>
            <a:r>
              <a:rPr lang="en-US" altLang="zh-CN" sz="1400" dirty="0" smtClean="0">
                <a:solidFill>
                  <a:schemeClr val="accent1"/>
                </a:solidFill>
                <a:latin typeface="Frutiger 45 Light"/>
                <a:ea typeface="STKaiti"/>
              </a:rPr>
              <a:t>2020</a:t>
            </a:r>
            <a:r>
              <a:rPr lang="zh-CN" altLang="en-US" sz="1400" dirty="0" smtClean="0">
                <a:solidFill>
                  <a:schemeClr val="accent1"/>
                </a:solidFill>
                <a:latin typeface="Frutiger 45 Light"/>
                <a:ea typeface="STKaiti"/>
              </a:rPr>
              <a:t>年</a:t>
            </a:r>
            <a:r>
              <a:rPr lang="zh-CN" altLang="en-US" sz="1400" dirty="0">
                <a:solidFill>
                  <a:schemeClr val="accent1"/>
                </a:solidFill>
                <a:latin typeface="Frutiger 45 Light"/>
                <a:ea typeface="STKaiti"/>
              </a:rPr>
              <a:t>上半年</a:t>
            </a:r>
            <a:r>
              <a:rPr lang="zh-CN" altLang="en-US" sz="1400" dirty="0" smtClean="0">
                <a:solidFill>
                  <a:schemeClr val="accent1"/>
                </a:solidFill>
                <a:latin typeface="Frutiger 45 Light"/>
                <a:ea typeface="STKaiti"/>
              </a:rPr>
              <a:t>，面</a:t>
            </a:r>
            <a:r>
              <a:rPr lang="zh-CN" altLang="en-US" sz="1400" dirty="0">
                <a:solidFill>
                  <a:schemeClr val="accent1"/>
                </a:solidFill>
                <a:latin typeface="Frutiger 45 Light"/>
                <a:ea typeface="STKaiti"/>
              </a:rPr>
              <a:t>对新冠疫情带来的严峻考验和复杂多变的国内外经济环境</a:t>
            </a:r>
            <a:r>
              <a:rPr lang="zh-CN" altLang="en-US" sz="1400" dirty="0" smtClean="0">
                <a:solidFill>
                  <a:schemeClr val="accent1"/>
                </a:solidFill>
                <a:latin typeface="Frutiger 45 Light"/>
                <a:ea typeface="STKaiti"/>
              </a:rPr>
              <a:t>，我行深</a:t>
            </a:r>
            <a:r>
              <a:rPr lang="zh-CN" altLang="en-US" sz="1400" dirty="0">
                <a:solidFill>
                  <a:schemeClr val="accent1"/>
                </a:solidFill>
                <a:latin typeface="Frutiger 45 Light"/>
                <a:ea typeface="STKaiti"/>
              </a:rPr>
              <a:t>入</a:t>
            </a:r>
            <a:r>
              <a:rPr lang="zh-CN" altLang="en-US" sz="1400" dirty="0" smtClean="0">
                <a:solidFill>
                  <a:schemeClr val="accent1"/>
                </a:solidFill>
                <a:latin typeface="Frutiger 45 Light"/>
                <a:ea typeface="STKaiti"/>
              </a:rPr>
              <a:t>贯彻</a:t>
            </a:r>
            <a:r>
              <a:rPr lang="zh-CN" altLang="en-US" sz="1400" dirty="0">
                <a:solidFill>
                  <a:schemeClr val="accent1"/>
                </a:solidFill>
                <a:latin typeface="Frutiger 45 Light"/>
                <a:ea typeface="STKaiti"/>
              </a:rPr>
              <a:t>党中央、国务院的决策部署</a:t>
            </a:r>
            <a:r>
              <a:rPr lang="zh-CN" altLang="en-US" sz="1400" dirty="0" smtClean="0">
                <a:solidFill>
                  <a:schemeClr val="accent1"/>
                </a:solidFill>
                <a:latin typeface="Frutiger 45 Light"/>
                <a:ea typeface="STKaiti"/>
              </a:rPr>
              <a:t>， 全</a:t>
            </a:r>
            <a:r>
              <a:rPr lang="zh-CN" altLang="en-US" sz="1400" dirty="0">
                <a:solidFill>
                  <a:schemeClr val="accent1"/>
                </a:solidFill>
                <a:latin typeface="Frutiger 45 Light"/>
                <a:ea typeface="STKaiti"/>
              </a:rPr>
              <a:t>面支持受疫情影响企业复工复产</a:t>
            </a:r>
            <a:r>
              <a:rPr lang="zh-CN" altLang="en-US" sz="1400" dirty="0" smtClean="0">
                <a:solidFill>
                  <a:schemeClr val="accent1"/>
                </a:solidFill>
                <a:latin typeface="Frutiger 45 Light"/>
                <a:ea typeface="STKaiti"/>
              </a:rPr>
              <a:t>，全</a:t>
            </a:r>
            <a:r>
              <a:rPr lang="zh-CN" altLang="en-US" sz="1400" dirty="0">
                <a:solidFill>
                  <a:schemeClr val="accent1"/>
                </a:solidFill>
                <a:latin typeface="Frutiger 45 Light"/>
                <a:ea typeface="STKaiti"/>
              </a:rPr>
              <a:t>面提升普惠金融综合服</a:t>
            </a:r>
            <a:r>
              <a:rPr lang="zh-CN" altLang="en-US" sz="1400" dirty="0" smtClean="0">
                <a:solidFill>
                  <a:schemeClr val="accent1"/>
                </a:solidFill>
                <a:latin typeface="Frutiger 45 Light"/>
                <a:ea typeface="STKaiti"/>
              </a:rPr>
              <a:t>务。</a:t>
            </a:r>
            <a:r>
              <a:rPr lang="zh-CN" altLang="en-US" sz="1400" dirty="0">
                <a:solidFill>
                  <a:schemeClr val="accent1"/>
                </a:solidFill>
                <a:latin typeface="Frutiger 45 Light"/>
                <a:ea typeface="STKaiti"/>
              </a:rPr>
              <a:t>同时</a:t>
            </a:r>
            <a:r>
              <a:rPr lang="zh-CN" altLang="en-US" sz="1400" dirty="0" smtClean="0">
                <a:solidFill>
                  <a:schemeClr val="accent1"/>
                </a:solidFill>
                <a:latin typeface="Frutiger 45 Light"/>
                <a:ea typeface="STKaiti"/>
              </a:rPr>
              <a:t>，紧密</a:t>
            </a:r>
            <a:r>
              <a:rPr lang="zh-CN" altLang="en-US" sz="1400" dirty="0">
                <a:solidFill>
                  <a:schemeClr val="accent1"/>
                </a:solidFill>
                <a:latin typeface="Frutiger 45 Light"/>
                <a:ea typeface="STKaiti"/>
              </a:rPr>
              <a:t>围绕 民营企业的银行、科技金融的</a:t>
            </a:r>
            <a:r>
              <a:rPr lang="zh-CN" altLang="en-US" sz="1400" dirty="0" smtClean="0">
                <a:solidFill>
                  <a:schemeClr val="accent1"/>
                </a:solidFill>
                <a:latin typeface="Frutiger 45 Light"/>
                <a:ea typeface="STKaiti"/>
              </a:rPr>
              <a:t>银行</a:t>
            </a:r>
            <a:r>
              <a:rPr lang="zh-CN" altLang="en-US" sz="1400" dirty="0">
                <a:solidFill>
                  <a:schemeClr val="accent1"/>
                </a:solidFill>
                <a:latin typeface="Frutiger 45 Light"/>
                <a:ea typeface="STKaiti"/>
              </a:rPr>
              <a:t>、综合服务的银行” </a:t>
            </a:r>
            <a:r>
              <a:rPr lang="zh-CN" altLang="en-US" sz="1400" dirty="0" smtClean="0">
                <a:solidFill>
                  <a:schemeClr val="accent1"/>
                </a:solidFill>
                <a:latin typeface="Frutiger 45 Light"/>
                <a:ea typeface="STKaiti"/>
              </a:rPr>
              <a:t>战</a:t>
            </a:r>
            <a:r>
              <a:rPr lang="zh-CN" altLang="en-US" sz="1400" dirty="0">
                <a:solidFill>
                  <a:schemeClr val="accent1"/>
                </a:solidFill>
                <a:latin typeface="Frutiger 45 Light"/>
                <a:ea typeface="STKaiti"/>
              </a:rPr>
              <a:t>略定位，有效实施“抓改革、促发展、调结构、抓风险、激</a:t>
            </a:r>
            <a:r>
              <a:rPr lang="zh-CN" altLang="en-US" sz="1400" dirty="0" smtClean="0">
                <a:solidFill>
                  <a:schemeClr val="accent1"/>
                </a:solidFill>
                <a:latin typeface="Frutiger 45 Light"/>
                <a:ea typeface="STKaiti"/>
              </a:rPr>
              <a:t>活力</a:t>
            </a:r>
            <a:r>
              <a:rPr lang="zh-CN" altLang="en-US" sz="1400" dirty="0">
                <a:solidFill>
                  <a:schemeClr val="accent1"/>
                </a:solidFill>
                <a:latin typeface="Frutiger 45 Light"/>
                <a:ea typeface="STKaiti"/>
              </a:rPr>
              <a:t>、保合规、树品牌、强党建”的总体工作部署，持续深化改革转型举措</a:t>
            </a:r>
            <a:r>
              <a:rPr lang="zh-CN" altLang="en-US" sz="1400" dirty="0" smtClean="0">
                <a:solidFill>
                  <a:schemeClr val="accent1"/>
                </a:solidFill>
                <a:latin typeface="Frutiger 45 Light"/>
                <a:ea typeface="STKaiti"/>
              </a:rPr>
              <a:t>，经</a:t>
            </a:r>
            <a:r>
              <a:rPr lang="zh-CN" altLang="en-US" sz="1400" dirty="0">
                <a:solidFill>
                  <a:schemeClr val="accent1"/>
                </a:solidFill>
                <a:latin typeface="Frutiger 45 Light"/>
                <a:ea typeface="STKaiti"/>
              </a:rPr>
              <a:t>营效益保持平稳，业务发展稳中有</a:t>
            </a:r>
            <a:r>
              <a:rPr lang="zh-CN" altLang="en-US" sz="1400" dirty="0" smtClean="0">
                <a:solidFill>
                  <a:schemeClr val="accent1"/>
                </a:solidFill>
                <a:latin typeface="Frutiger 45 Light"/>
                <a:ea typeface="STKaiti"/>
              </a:rPr>
              <a:t>进</a:t>
            </a:r>
            <a:endParaRPr lang="en-US" altLang="zh-CN" sz="1400" dirty="0" smtClean="0">
              <a:solidFill>
                <a:schemeClr val="accent1"/>
              </a:solidFill>
              <a:latin typeface="Frutiger 45 Light"/>
              <a:ea typeface="STKaiti"/>
            </a:endParaRPr>
          </a:p>
        </p:txBody>
      </p:sp>
      <p:grpSp>
        <p:nvGrpSpPr>
          <p:cNvPr id="5" name="Group 4"/>
          <p:cNvGrpSpPr/>
          <p:nvPr/>
        </p:nvGrpSpPr>
        <p:grpSpPr>
          <a:xfrm>
            <a:off x="778638" y="1936440"/>
            <a:ext cx="8643935" cy="1029411"/>
            <a:chOff x="778638" y="1936440"/>
            <a:chExt cx="8643935" cy="1029411"/>
          </a:xfrm>
        </p:grpSpPr>
        <p:sp>
          <p:nvSpPr>
            <p:cNvPr id="210960" name="AutoShape 1035"/>
            <p:cNvSpPr>
              <a:spLocks noChangeArrowheads="1"/>
            </p:cNvSpPr>
            <p:nvPr/>
          </p:nvSpPr>
          <p:spPr bwMode="auto">
            <a:xfrm>
              <a:off x="778638" y="1936440"/>
              <a:ext cx="422275" cy="290080"/>
            </a:xfrm>
            <a:prstGeom prst="flowChartAlternateProcess">
              <a:avLst/>
            </a:prstGeom>
            <a:gradFill rotWithShape="1">
              <a:gsLst>
                <a:gs pos="0">
                  <a:srgbClr val="AA99DA"/>
                </a:gs>
                <a:gs pos="100000">
                  <a:srgbClr val="66008C"/>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1" rIns="91424" bIns="45711" anchor="ctr"/>
            <a:lstStyle/>
            <a:p>
              <a:pPr>
                <a:spcBef>
                  <a:spcPct val="0"/>
                </a:spcBef>
              </a:pPr>
              <a:r>
                <a:rPr lang="en-US" altLang="zh-CN" sz="1600" dirty="0">
                  <a:solidFill>
                    <a:schemeClr val="bg1"/>
                  </a:solidFill>
                  <a:latin typeface="Frutiger 45 Light"/>
                  <a:ea typeface="STKaiti"/>
                </a:rPr>
                <a:t>1</a:t>
              </a:r>
            </a:p>
          </p:txBody>
        </p:sp>
        <p:sp>
          <p:nvSpPr>
            <p:cNvPr id="210961" name="AutoShape 1035"/>
            <p:cNvSpPr>
              <a:spLocks noChangeArrowheads="1"/>
            </p:cNvSpPr>
            <p:nvPr/>
          </p:nvSpPr>
          <p:spPr bwMode="auto">
            <a:xfrm>
              <a:off x="1332675" y="1936440"/>
              <a:ext cx="8089898" cy="290080"/>
            </a:xfrm>
            <a:prstGeom prst="flowChartAlternateProcess">
              <a:avLst/>
            </a:prstGeom>
            <a:gradFill rotWithShape="0">
              <a:gsLst>
                <a:gs pos="0">
                  <a:srgbClr val="AA99DA"/>
                </a:gs>
                <a:gs pos="100000">
                  <a:srgbClr val="66008C"/>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1" rIns="91424" bIns="45711" anchor="ctr"/>
            <a:lstStyle/>
            <a:p>
              <a:r>
                <a:rPr lang="zh-CN" altLang="en-US" sz="1600" dirty="0" smtClean="0">
                  <a:solidFill>
                    <a:schemeClr val="bg1"/>
                  </a:solidFill>
                  <a:latin typeface="Frutiger 45 Light"/>
                  <a:ea typeface="STKaiti"/>
                </a:rPr>
                <a:t>经</a:t>
              </a:r>
              <a:r>
                <a:rPr lang="zh-CN" altLang="en-US" sz="1600" dirty="0">
                  <a:solidFill>
                    <a:schemeClr val="bg1"/>
                  </a:solidFill>
                  <a:latin typeface="Frutiger 45 Light"/>
                  <a:ea typeface="STKaiti"/>
                </a:rPr>
                <a:t>营效益保持稳定，运营效率不断提升</a:t>
              </a:r>
              <a:endParaRPr lang="en-US" altLang="zh-CN" sz="1600" dirty="0">
                <a:solidFill>
                  <a:schemeClr val="bg1"/>
                </a:solidFill>
                <a:latin typeface="Frutiger 45 Light"/>
                <a:ea typeface="STKaiti"/>
              </a:endParaRPr>
            </a:p>
          </p:txBody>
        </p:sp>
        <p:sp>
          <p:nvSpPr>
            <p:cNvPr id="210962" name="Rectangle 18"/>
            <p:cNvSpPr>
              <a:spLocks noChangeArrowheads="1"/>
            </p:cNvSpPr>
            <p:nvPr/>
          </p:nvSpPr>
          <p:spPr bwMode="auto">
            <a:xfrm>
              <a:off x="1332673" y="2274828"/>
              <a:ext cx="8089900" cy="691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ctr"/>
            <a:lstStyle/>
            <a:p>
              <a:pPr marL="342900" lvl="2" indent="-342900">
                <a:spcBef>
                  <a:spcPct val="17000"/>
                </a:spcBef>
                <a:buClr>
                  <a:schemeClr val="tx1"/>
                </a:buClr>
                <a:buFont typeface="Symbol" pitchFamily="18" charset="2"/>
                <a:buChar char="¨"/>
              </a:pPr>
              <a:r>
                <a:rPr lang="zh-CN" altLang="en-US" sz="1100" b="0" dirty="0">
                  <a:latin typeface="Frutiger 45 Light"/>
                  <a:ea typeface="STKaiti"/>
                </a:rPr>
                <a:t>实现营业收</a:t>
              </a:r>
              <a:r>
                <a:rPr lang="zh-CN" altLang="en-US" sz="1100" b="0" dirty="0" smtClean="0">
                  <a:latin typeface="Frutiger 45 Light"/>
                  <a:ea typeface="STKaiti"/>
                </a:rPr>
                <a:t>入</a:t>
              </a:r>
              <a:r>
                <a:rPr lang="en-US" altLang="zh-CN" sz="1100" b="0" dirty="0" smtClean="0">
                  <a:latin typeface="Frutiger 45 Light"/>
                  <a:ea typeface="STKaiti"/>
                </a:rPr>
                <a:t>968</a:t>
              </a:r>
              <a:r>
                <a:rPr lang="zh-CN" altLang="en-US" sz="1100" b="0" dirty="0" smtClean="0">
                  <a:latin typeface="Frutiger 45 Light"/>
                  <a:ea typeface="STKaiti"/>
                </a:rPr>
                <a:t>亿</a:t>
              </a:r>
              <a:r>
                <a:rPr lang="zh-CN" altLang="en-US" sz="1100" b="0" dirty="0">
                  <a:latin typeface="Frutiger 45 Light"/>
                  <a:ea typeface="STKaiti"/>
                </a:rPr>
                <a:t>元，同比增</a:t>
              </a:r>
              <a:r>
                <a:rPr lang="zh-CN" altLang="en-US" sz="1100" b="0" dirty="0" smtClean="0">
                  <a:latin typeface="Frutiger 45 Light"/>
                  <a:ea typeface="STKaiti"/>
                </a:rPr>
                <a:t>长</a:t>
              </a:r>
              <a:r>
                <a:rPr lang="en-US" altLang="zh-CN" sz="1100" b="0" dirty="0">
                  <a:latin typeface="Frutiger 45 Light"/>
                  <a:ea typeface="STKaiti"/>
                </a:rPr>
                <a:t>11.11%</a:t>
              </a:r>
              <a:r>
                <a:rPr lang="zh-CN" altLang="en-US" sz="1100" b="0" dirty="0">
                  <a:latin typeface="Frutiger 45 Light"/>
                  <a:ea typeface="STKaiti"/>
                </a:rPr>
                <a:t>；归属于母公</a:t>
              </a:r>
              <a:r>
                <a:rPr lang="zh-CN" altLang="en-US" sz="1100" b="0" dirty="0" smtClean="0">
                  <a:latin typeface="Frutiger 45 Light"/>
                  <a:ea typeface="STKaiti"/>
                </a:rPr>
                <a:t>司净</a:t>
              </a:r>
              <a:r>
                <a:rPr lang="zh-CN" altLang="en-US" sz="1100" b="0" dirty="0">
                  <a:latin typeface="Frutiger 45 Light"/>
                  <a:ea typeface="STKaiti"/>
                </a:rPr>
                <a:t>利</a:t>
              </a:r>
              <a:r>
                <a:rPr lang="zh-CN" altLang="en-US" sz="1100" b="0" dirty="0" smtClean="0">
                  <a:latin typeface="Frutiger 45 Light"/>
                  <a:ea typeface="STKaiti"/>
                </a:rPr>
                <a:t>润</a:t>
              </a:r>
              <a:r>
                <a:rPr lang="en-US" altLang="zh-CN" sz="1100" b="0" dirty="0" smtClean="0">
                  <a:latin typeface="Frutiger 45 Light"/>
                  <a:ea typeface="STKaiti"/>
                </a:rPr>
                <a:t>285</a:t>
              </a:r>
              <a:r>
                <a:rPr lang="zh-CN" altLang="en-US" sz="1100" b="0" dirty="0" smtClean="0">
                  <a:latin typeface="Frutiger 45 Light"/>
                  <a:ea typeface="STKaiti"/>
                </a:rPr>
                <a:t>亿元，</a:t>
              </a:r>
              <a:r>
                <a:rPr lang="zh-CN" altLang="en-US" sz="1100" b="0" dirty="0">
                  <a:latin typeface="Frutiger 45 Light"/>
                  <a:ea typeface="STKaiti"/>
                </a:rPr>
                <a:t>同比下降 </a:t>
              </a:r>
              <a:r>
                <a:rPr lang="en-US" altLang="zh-CN" sz="1100" b="0" dirty="0">
                  <a:latin typeface="Frutiger 45 Light"/>
                  <a:ea typeface="STKaiti"/>
                </a:rPr>
                <a:t>10.02</a:t>
              </a:r>
              <a:r>
                <a:rPr lang="en-US" altLang="zh-CN" sz="1100" b="0" dirty="0" smtClean="0">
                  <a:latin typeface="Frutiger 45 Light"/>
                  <a:ea typeface="STKaiti"/>
                </a:rPr>
                <a:t>%</a:t>
              </a:r>
              <a:r>
                <a:rPr lang="zh-CN" altLang="en-US" sz="1100" b="0" dirty="0" smtClean="0">
                  <a:latin typeface="Frutiger 45 Light"/>
                  <a:ea typeface="STKaiti"/>
                </a:rPr>
                <a:t>，主</a:t>
              </a:r>
              <a:r>
                <a:rPr lang="zh-CN" altLang="en-US" sz="1100" b="0" dirty="0">
                  <a:latin typeface="Frutiger 45 Light"/>
                  <a:ea typeface="STKaiti"/>
                </a:rPr>
                <a:t>要是加大了拨备计提和资产处置力</a:t>
              </a:r>
              <a:r>
                <a:rPr lang="zh-CN" altLang="en-US" sz="1100" b="0" dirty="0" smtClean="0">
                  <a:latin typeface="Frutiger 45 Light"/>
                  <a:ea typeface="STKaiti"/>
                </a:rPr>
                <a:t>度</a:t>
              </a:r>
              <a:r>
                <a:rPr lang="zh-CN" altLang="en-US" sz="1100" b="0" dirty="0">
                  <a:latin typeface="Frutiger 45 Light"/>
                  <a:ea typeface="STKaiti"/>
                </a:rPr>
                <a:t>；</a:t>
              </a:r>
              <a:r>
                <a:rPr lang="zh-CN" altLang="en-US" sz="1100" b="0" dirty="0" smtClean="0">
                  <a:latin typeface="Frutiger 45 Light"/>
                  <a:ea typeface="STKaiti"/>
                </a:rPr>
                <a:t>净</a:t>
              </a:r>
              <a:r>
                <a:rPr lang="zh-CN" altLang="en-US" sz="1100" b="0" dirty="0">
                  <a:latin typeface="Frutiger 45 Light"/>
                  <a:ea typeface="STKaiti"/>
                </a:rPr>
                <a:t>息差</a:t>
              </a:r>
              <a:r>
                <a:rPr lang="en-US" altLang="zh-CN" sz="1100" b="0" dirty="0" smtClean="0">
                  <a:latin typeface="Frutiger 45 Light"/>
                  <a:ea typeface="STKaiti"/>
                </a:rPr>
                <a:t>2.11%</a:t>
              </a:r>
              <a:r>
                <a:rPr lang="zh-CN" altLang="en-US" sz="1100" b="0" dirty="0">
                  <a:latin typeface="Frutiger 45 Light"/>
                  <a:ea typeface="STKaiti"/>
                </a:rPr>
                <a:t>，同比提高</a:t>
              </a:r>
              <a:r>
                <a:rPr lang="en-US" altLang="zh-CN" sz="1100" b="0" dirty="0" smtClean="0">
                  <a:latin typeface="Frutiger 45 Light"/>
                  <a:ea typeface="STKaiti"/>
                </a:rPr>
                <a:t>0.11</a:t>
              </a:r>
              <a:r>
                <a:rPr lang="zh-CN" altLang="en-US" sz="1100" b="0" dirty="0" smtClean="0">
                  <a:latin typeface="Frutiger 45 Light"/>
                  <a:ea typeface="STKaiti"/>
                </a:rPr>
                <a:t>个</a:t>
              </a:r>
              <a:r>
                <a:rPr lang="zh-CN" altLang="en-US" sz="1100" b="0" dirty="0">
                  <a:latin typeface="Frutiger 45 Light"/>
                  <a:ea typeface="STKaiti"/>
                </a:rPr>
                <a:t>百分点</a:t>
              </a:r>
            </a:p>
            <a:p>
              <a:pPr marL="342900" lvl="2" indent="-342900">
                <a:spcBef>
                  <a:spcPct val="17000"/>
                </a:spcBef>
                <a:buClr>
                  <a:schemeClr val="tx1"/>
                </a:buClr>
                <a:buFont typeface="Symbol" pitchFamily="18" charset="2"/>
                <a:buChar char="¨"/>
              </a:pPr>
              <a:r>
                <a:rPr lang="zh-CN" altLang="en-US" sz="1100" b="0" dirty="0">
                  <a:latin typeface="Frutiger 45 Light"/>
                  <a:ea typeface="STKaiti"/>
                </a:rPr>
                <a:t>年化平均总资产收益</a:t>
              </a:r>
              <a:r>
                <a:rPr lang="zh-CN" altLang="en-US" sz="1100" b="0" dirty="0" smtClean="0">
                  <a:latin typeface="Frutiger 45 Light"/>
                  <a:ea typeface="STKaiti"/>
                </a:rPr>
                <a:t>率</a:t>
              </a:r>
              <a:r>
                <a:rPr lang="en-US" altLang="zh-CN" sz="1100" b="0" dirty="0" smtClean="0">
                  <a:latin typeface="Frutiger 45 Light"/>
                  <a:ea typeface="STKaiti"/>
                </a:rPr>
                <a:t>0.83%</a:t>
              </a:r>
              <a:r>
                <a:rPr lang="zh-CN" altLang="en-US" sz="1100" b="0" dirty="0" smtClean="0">
                  <a:latin typeface="Frutiger 45 Light"/>
                  <a:ea typeface="STKaiti"/>
                </a:rPr>
                <a:t>；归</a:t>
              </a:r>
              <a:r>
                <a:rPr lang="zh-CN" altLang="en-US" sz="1100" b="0" dirty="0">
                  <a:latin typeface="Frutiger 45 Light"/>
                  <a:ea typeface="STKaiti"/>
                </a:rPr>
                <a:t>属于母公司普通股股东的年化加权平均净资产收益</a:t>
              </a:r>
              <a:r>
                <a:rPr lang="zh-CN" altLang="en-US" sz="1100" b="0" dirty="0" smtClean="0">
                  <a:latin typeface="Frutiger 45 Light"/>
                  <a:ea typeface="STKaiti"/>
                </a:rPr>
                <a:t>率为</a:t>
              </a:r>
              <a:r>
                <a:rPr lang="en-US" altLang="zh-CN" sz="1100" b="0" dirty="0" smtClean="0">
                  <a:latin typeface="Frutiger 45 Light"/>
                  <a:ea typeface="STKaiti"/>
                </a:rPr>
                <a:t>11.48%</a:t>
              </a:r>
              <a:endParaRPr lang="en-US" altLang="zh-CN" sz="1100" b="0" dirty="0">
                <a:latin typeface="Frutiger 45 Light"/>
                <a:ea typeface="STKaiti"/>
              </a:endParaRPr>
            </a:p>
            <a:p>
              <a:pPr marL="342900" lvl="2" indent="-342900">
                <a:spcBef>
                  <a:spcPct val="17000"/>
                </a:spcBef>
                <a:buClr>
                  <a:schemeClr val="tx1"/>
                </a:buClr>
                <a:buFont typeface="Symbol" pitchFamily="18" charset="2"/>
                <a:buChar char="¨"/>
              </a:pPr>
              <a:r>
                <a:rPr lang="zh-CN" altLang="en-US" sz="1100" b="0" dirty="0">
                  <a:latin typeface="Frutiger 45 Light"/>
                  <a:ea typeface="STKaiti"/>
                </a:rPr>
                <a:t>成本收入</a:t>
              </a:r>
              <a:r>
                <a:rPr lang="zh-CN" altLang="en-US" sz="1100" b="0" dirty="0" smtClean="0">
                  <a:latin typeface="Frutiger 45 Light"/>
                  <a:ea typeface="STKaiti"/>
                </a:rPr>
                <a:t>比</a:t>
              </a:r>
              <a:r>
                <a:rPr lang="en-US" altLang="zh-CN" sz="1100" b="0" dirty="0" smtClean="0">
                  <a:latin typeface="Frutiger 45 Light"/>
                  <a:ea typeface="STKaiti"/>
                </a:rPr>
                <a:t>20.31%</a:t>
              </a:r>
              <a:r>
                <a:rPr lang="zh-CN" altLang="en-US" sz="1100" b="0" dirty="0">
                  <a:latin typeface="Frutiger 45 Light"/>
                  <a:ea typeface="STKaiti"/>
                </a:rPr>
                <a:t>，同比下</a:t>
              </a:r>
              <a:r>
                <a:rPr lang="zh-CN" altLang="en-US" sz="1100" b="0" dirty="0" smtClean="0">
                  <a:latin typeface="Frutiger 45 Light"/>
                  <a:ea typeface="STKaiti"/>
                </a:rPr>
                <a:t>降</a:t>
              </a:r>
              <a:r>
                <a:rPr lang="en-US" altLang="zh-CN" sz="1100" b="0" dirty="0" smtClean="0">
                  <a:latin typeface="Frutiger 45 Light"/>
                  <a:ea typeface="STKaiti"/>
                </a:rPr>
                <a:t>0.81</a:t>
              </a:r>
              <a:r>
                <a:rPr lang="zh-CN" altLang="en-US" sz="1100" b="0" dirty="0" smtClean="0">
                  <a:latin typeface="Frutiger 45 Light"/>
                  <a:ea typeface="STKaiti"/>
                </a:rPr>
                <a:t>个</a:t>
              </a:r>
              <a:r>
                <a:rPr lang="zh-CN" altLang="en-US" sz="1100" b="0" dirty="0">
                  <a:latin typeface="Frutiger 45 Light"/>
                  <a:ea typeface="STKaiti"/>
                </a:rPr>
                <a:t>百分点</a:t>
              </a:r>
              <a:endParaRPr lang="en-US" altLang="zh-CN" sz="1100" b="0" dirty="0" smtClean="0">
                <a:latin typeface="Frutiger 45 Light"/>
                <a:ea typeface="STKaiti"/>
              </a:endParaRPr>
            </a:p>
          </p:txBody>
        </p:sp>
      </p:grpSp>
      <p:sp>
        <p:nvSpPr>
          <p:cNvPr id="210963" name="Rectangle 19"/>
          <p:cNvSpPr>
            <a:spLocks noChangeArrowheads="1"/>
          </p:cNvSpPr>
          <p:nvPr/>
        </p:nvSpPr>
        <p:spPr bwMode="auto">
          <a:xfrm>
            <a:off x="1332674" y="4118724"/>
            <a:ext cx="8089900"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wrap="square" lIns="0" tIns="0" rIns="0" bIns="0" anchor="ctr">
            <a:spAutoFit/>
          </a:bodyPr>
          <a:lstStyle/>
          <a:p>
            <a:pPr marL="342900" lvl="2" indent="-342900">
              <a:spcBef>
                <a:spcPct val="6410"/>
              </a:spcBef>
              <a:buClr>
                <a:schemeClr val="tx1"/>
              </a:buClr>
              <a:buFont typeface="Symbol" pitchFamily="18" charset="2"/>
              <a:buChar char="¨"/>
            </a:pPr>
            <a:endParaRPr lang="en-US" altLang="zh-CN" sz="1100" b="0" dirty="0" smtClean="0">
              <a:latin typeface="Frutiger 45 Light"/>
              <a:ea typeface="STKaiti"/>
            </a:endParaRPr>
          </a:p>
        </p:txBody>
      </p:sp>
      <p:grpSp>
        <p:nvGrpSpPr>
          <p:cNvPr id="3" name="Group 2"/>
          <p:cNvGrpSpPr/>
          <p:nvPr/>
        </p:nvGrpSpPr>
        <p:grpSpPr>
          <a:xfrm>
            <a:off x="778638" y="4204066"/>
            <a:ext cx="8643937" cy="1703455"/>
            <a:chOff x="778638" y="4229595"/>
            <a:chExt cx="8643937" cy="1703455"/>
          </a:xfrm>
        </p:grpSpPr>
        <p:sp>
          <p:nvSpPr>
            <p:cNvPr id="210965" name="AutoShape 1035"/>
            <p:cNvSpPr>
              <a:spLocks noChangeArrowheads="1"/>
            </p:cNvSpPr>
            <p:nvPr/>
          </p:nvSpPr>
          <p:spPr bwMode="auto">
            <a:xfrm>
              <a:off x="778638" y="4229595"/>
              <a:ext cx="422275" cy="290079"/>
            </a:xfrm>
            <a:prstGeom prst="flowChartAlternateProcess">
              <a:avLst/>
            </a:prstGeom>
            <a:gradFill rotWithShape="0">
              <a:gsLst>
                <a:gs pos="0">
                  <a:schemeClr val="accent1"/>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1" rIns="91424" bIns="45711" anchor="ctr"/>
            <a:lstStyle/>
            <a:p>
              <a:pPr>
                <a:spcBef>
                  <a:spcPct val="0"/>
                </a:spcBef>
              </a:pPr>
              <a:r>
                <a:rPr lang="en-US" altLang="zh-CN" sz="1600" dirty="0">
                  <a:solidFill>
                    <a:schemeClr val="bg1"/>
                  </a:solidFill>
                  <a:latin typeface="Frutiger 45 Light"/>
                  <a:ea typeface="STKaiti"/>
                </a:rPr>
                <a:t>3</a:t>
              </a:r>
            </a:p>
          </p:txBody>
        </p:sp>
        <p:sp>
          <p:nvSpPr>
            <p:cNvPr id="210966" name="AutoShape 1035"/>
            <p:cNvSpPr>
              <a:spLocks noChangeArrowheads="1"/>
            </p:cNvSpPr>
            <p:nvPr/>
          </p:nvSpPr>
          <p:spPr bwMode="auto">
            <a:xfrm>
              <a:off x="1332675" y="4229595"/>
              <a:ext cx="8089900" cy="290079"/>
            </a:xfrm>
            <a:prstGeom prst="flowChartAlternateProcess">
              <a:avLst/>
            </a:prstGeom>
            <a:gradFill rotWithShape="0">
              <a:gsLst>
                <a:gs pos="0">
                  <a:schemeClr val="accent1"/>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1" rIns="91424" bIns="45711" anchor="ctr"/>
            <a:lstStyle/>
            <a:p>
              <a:r>
                <a:rPr lang="zh-CN" altLang="en-US" sz="1600" dirty="0" smtClean="0">
                  <a:solidFill>
                    <a:schemeClr val="bg1"/>
                  </a:solidFill>
                  <a:latin typeface="Frutiger 45 Light"/>
                  <a:ea typeface="STKaiti"/>
                </a:rPr>
                <a:t>经</a:t>
              </a:r>
              <a:r>
                <a:rPr lang="zh-CN" altLang="en-US" sz="1600" dirty="0">
                  <a:solidFill>
                    <a:schemeClr val="bg1"/>
                  </a:solidFill>
                  <a:latin typeface="Frutiger 45 Light"/>
                  <a:ea typeface="STKaiti"/>
                </a:rPr>
                <a:t>营转型成效显著，数字化转型明显加快</a:t>
              </a:r>
              <a:endParaRPr lang="zh-CN" sz="1600" dirty="0">
                <a:solidFill>
                  <a:schemeClr val="bg1"/>
                </a:solidFill>
                <a:latin typeface="Frutiger 45 Light"/>
                <a:ea typeface="STKaiti"/>
              </a:endParaRPr>
            </a:p>
          </p:txBody>
        </p:sp>
        <p:sp>
          <p:nvSpPr>
            <p:cNvPr id="210967" name="Rectangle 23"/>
            <p:cNvSpPr>
              <a:spLocks noChangeArrowheads="1"/>
            </p:cNvSpPr>
            <p:nvPr/>
          </p:nvSpPr>
          <p:spPr bwMode="auto">
            <a:xfrm>
              <a:off x="1332675" y="4543425"/>
              <a:ext cx="8089900" cy="1389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ctr"/>
            <a:lstStyle/>
            <a:p>
              <a:pPr marL="342900" lvl="2" indent="-342900">
                <a:spcBef>
                  <a:spcPct val="6410"/>
                </a:spcBef>
                <a:buClr>
                  <a:schemeClr val="tx1"/>
                </a:buClr>
                <a:buFont typeface="Symbol" pitchFamily="18" charset="2"/>
                <a:buChar char="¨"/>
              </a:pPr>
              <a:r>
                <a:rPr lang="zh-CN" altLang="en-US" sz="1100" dirty="0" smtClean="0">
                  <a:latin typeface="Frutiger 45 Light"/>
                  <a:ea typeface="STKaiti"/>
                </a:rPr>
                <a:t>加速民营企业战略落地。</a:t>
              </a:r>
              <a:r>
                <a:rPr lang="zh-CN" altLang="en-US" sz="1100" b="0" dirty="0" smtClean="0">
                  <a:latin typeface="Frutiger 45 Light"/>
                  <a:ea typeface="STKaiti"/>
                </a:rPr>
                <a:t>战</a:t>
              </a:r>
              <a:r>
                <a:rPr lang="zh-CN" altLang="en-US" sz="1100" b="0" dirty="0">
                  <a:latin typeface="Frutiger 45 Light"/>
                  <a:ea typeface="STKaiti"/>
                </a:rPr>
                <a:t>略民企客户</a:t>
              </a:r>
              <a:r>
                <a:rPr lang="zh-CN" altLang="en-US" sz="1100" b="0" dirty="0" smtClean="0">
                  <a:latin typeface="Frutiger 45 Light"/>
                  <a:ea typeface="STKaiti"/>
                </a:rPr>
                <a:t>存款</a:t>
              </a:r>
              <a:r>
                <a:rPr lang="zh-CN" altLang="en-US" sz="1100" b="0" dirty="0">
                  <a:latin typeface="Frutiger 45 Light"/>
                  <a:ea typeface="STKaiti"/>
                </a:rPr>
                <a:t>日均 </a:t>
              </a:r>
              <a:r>
                <a:rPr lang="en-US" altLang="zh-CN" sz="1100" b="0" dirty="0" smtClean="0">
                  <a:latin typeface="Frutiger 45 Light"/>
                  <a:ea typeface="STKaiti"/>
                </a:rPr>
                <a:t>4,842</a:t>
              </a:r>
              <a:r>
                <a:rPr lang="zh-CN" altLang="en-US" sz="1100" b="0" dirty="0" smtClean="0">
                  <a:latin typeface="Frutiger 45 Light"/>
                  <a:ea typeface="STKaiti"/>
                </a:rPr>
                <a:t>亿</a:t>
              </a:r>
              <a:r>
                <a:rPr lang="zh-CN" altLang="en-US" sz="1100" b="0" dirty="0">
                  <a:latin typeface="Frutiger 45 Light"/>
                  <a:ea typeface="STKaiti"/>
                </a:rPr>
                <a:t>元，比上年增长 </a:t>
              </a:r>
              <a:r>
                <a:rPr lang="en-US" altLang="zh-CN" sz="1100" b="0" dirty="0" smtClean="0">
                  <a:latin typeface="Frutiger 45 Light"/>
                  <a:ea typeface="STKaiti"/>
                </a:rPr>
                <a:t>34.55%</a:t>
              </a:r>
              <a:r>
                <a:rPr lang="zh-CN" altLang="en-US" sz="1100" b="0" dirty="0" smtClean="0">
                  <a:latin typeface="Frutiger 45 Light"/>
                  <a:ea typeface="STKaiti"/>
                </a:rPr>
                <a:t>；贷</a:t>
              </a:r>
              <a:r>
                <a:rPr lang="zh-CN" altLang="en-US" sz="1100" b="0" dirty="0">
                  <a:latin typeface="Frutiger 45 Light"/>
                  <a:ea typeface="STKaiti"/>
                </a:rPr>
                <a:t>款总额 </a:t>
              </a:r>
              <a:r>
                <a:rPr lang="en-US" altLang="zh-CN" sz="1100" b="0" dirty="0" smtClean="0">
                  <a:latin typeface="Frutiger 45 Light"/>
                  <a:ea typeface="STKaiti"/>
                </a:rPr>
                <a:t>5,662</a:t>
              </a:r>
              <a:r>
                <a:rPr lang="zh-CN" altLang="en-US" sz="1100" b="0" dirty="0" smtClean="0">
                  <a:latin typeface="Frutiger 45 Light"/>
                  <a:ea typeface="STKaiti"/>
                </a:rPr>
                <a:t>亿</a:t>
              </a:r>
              <a:r>
                <a:rPr lang="zh-CN" altLang="en-US" sz="1100" b="0" dirty="0">
                  <a:latin typeface="Frutiger 45 Light"/>
                  <a:ea typeface="STKaiti"/>
                </a:rPr>
                <a:t>元，比</a:t>
              </a:r>
              <a:r>
                <a:rPr lang="zh-CN" altLang="en-US" sz="1100" b="0" dirty="0" smtClean="0">
                  <a:latin typeface="Frutiger 45 Light"/>
                  <a:ea typeface="STKaiti"/>
                </a:rPr>
                <a:t>上年</a:t>
              </a:r>
              <a:r>
                <a:rPr lang="zh-CN" altLang="en-US" sz="1100" b="0" dirty="0">
                  <a:latin typeface="Frutiger 45 Light"/>
                  <a:ea typeface="STKaiti"/>
                </a:rPr>
                <a:t>末增长 </a:t>
              </a:r>
              <a:r>
                <a:rPr lang="en-US" altLang="zh-CN" sz="1100" b="0" dirty="0" smtClean="0">
                  <a:latin typeface="Frutiger 45 Light"/>
                  <a:ea typeface="STKaiti"/>
                </a:rPr>
                <a:t>29.72%</a:t>
              </a:r>
              <a:r>
                <a:rPr lang="zh-CN" altLang="en-US" sz="1100" b="0" dirty="0" smtClean="0">
                  <a:latin typeface="Frutiger 45 Light"/>
                  <a:ea typeface="STKaiti"/>
                </a:rPr>
                <a:t>；</a:t>
              </a:r>
              <a:r>
                <a:rPr lang="zh-CN" altLang="en-US" sz="1100" b="0" dirty="0">
                  <a:latin typeface="Frutiger 45 Light"/>
                  <a:ea typeface="STKaiti"/>
                </a:rPr>
                <a:t>中小企业客户数 </a:t>
              </a:r>
              <a:r>
                <a:rPr lang="en-US" altLang="zh-CN" sz="1100" b="0" dirty="0" smtClean="0">
                  <a:latin typeface="Frutiger 45 Light"/>
                  <a:ea typeface="STKaiti"/>
                </a:rPr>
                <a:t>22.81</a:t>
              </a:r>
              <a:r>
                <a:rPr lang="zh-CN" altLang="en-US" sz="1100" b="0" dirty="0" smtClean="0">
                  <a:latin typeface="Frutiger 45 Light"/>
                  <a:ea typeface="STKaiti"/>
                </a:rPr>
                <a:t>万</a:t>
              </a:r>
              <a:r>
                <a:rPr lang="zh-CN" altLang="en-US" sz="1100" b="0" dirty="0">
                  <a:latin typeface="Frutiger 45 Light"/>
                  <a:ea typeface="STKaiti"/>
                </a:rPr>
                <a:t>户，比上年末增</a:t>
              </a:r>
              <a:r>
                <a:rPr lang="zh-CN" altLang="en-US" sz="1100" b="0" dirty="0" smtClean="0">
                  <a:latin typeface="Frutiger 45 Light"/>
                  <a:ea typeface="STKaiti"/>
                </a:rPr>
                <a:t>加</a:t>
              </a:r>
              <a:r>
                <a:rPr lang="en-US" altLang="zh-CN" sz="1100" b="0" dirty="0" smtClean="0">
                  <a:latin typeface="Frutiger 45 Light"/>
                  <a:ea typeface="STKaiti"/>
                </a:rPr>
                <a:t>3.38</a:t>
              </a:r>
              <a:r>
                <a:rPr lang="zh-CN" altLang="en-US" sz="1100" b="0" dirty="0" smtClean="0">
                  <a:latin typeface="Frutiger 45 Light"/>
                  <a:ea typeface="STKaiti"/>
                </a:rPr>
                <a:t>万户</a:t>
              </a:r>
              <a:endParaRPr lang="zh-CN" altLang="en-US" sz="1100" b="0" dirty="0">
                <a:latin typeface="Frutiger 45 Light"/>
                <a:ea typeface="STKaiti"/>
              </a:endParaRPr>
            </a:p>
            <a:p>
              <a:pPr marL="342900" lvl="2" indent="-342900">
                <a:spcBef>
                  <a:spcPct val="6410"/>
                </a:spcBef>
                <a:buClr>
                  <a:schemeClr val="tx1"/>
                </a:buClr>
                <a:buFont typeface="Symbol" pitchFamily="18" charset="2"/>
                <a:buChar char="¨"/>
              </a:pPr>
              <a:r>
                <a:rPr lang="zh-CN" altLang="en-US" sz="1100" dirty="0" smtClean="0">
                  <a:latin typeface="Frutiger 45 Light"/>
                  <a:ea typeface="STKaiti"/>
                </a:rPr>
                <a:t>加强科技金融战略布局。</a:t>
              </a:r>
              <a:r>
                <a:rPr lang="zh-CN" altLang="en-US" sz="1100" b="0" dirty="0" smtClean="0">
                  <a:latin typeface="Frutiger 45 Light"/>
                  <a:ea typeface="STKaiti"/>
                </a:rPr>
                <a:t>直</a:t>
              </a:r>
              <a:r>
                <a:rPr lang="zh-CN" altLang="en-US" sz="1100" b="0" dirty="0">
                  <a:latin typeface="Frutiger 45 Light"/>
                  <a:ea typeface="STKaiti"/>
                </a:rPr>
                <a:t>销银行客户</a:t>
              </a:r>
              <a:r>
                <a:rPr lang="zh-CN" altLang="en-US" sz="1100" b="0" dirty="0" smtClean="0">
                  <a:latin typeface="Frutiger 45 Light"/>
                  <a:ea typeface="STKaiti"/>
                </a:rPr>
                <a:t>数</a:t>
              </a:r>
              <a:r>
                <a:rPr lang="en-US" altLang="zh-CN" sz="1100" b="0" dirty="0" smtClean="0">
                  <a:latin typeface="Frutiger 45 Light"/>
                  <a:ea typeface="STKaiti"/>
                </a:rPr>
                <a:t>3,223.64 </a:t>
              </a:r>
              <a:r>
                <a:rPr lang="zh-CN" altLang="en-US" sz="1100" b="0" dirty="0">
                  <a:latin typeface="Frutiger 45 Light"/>
                  <a:ea typeface="STKaiti"/>
                </a:rPr>
                <a:t>万户，比上年末增</a:t>
              </a:r>
              <a:r>
                <a:rPr lang="zh-CN" altLang="en-US" sz="1100" b="0" dirty="0" smtClean="0">
                  <a:latin typeface="Frutiger 45 Light"/>
                  <a:ea typeface="STKaiti"/>
                </a:rPr>
                <a:t>加</a:t>
              </a:r>
              <a:r>
                <a:rPr lang="en-US" altLang="zh-CN" sz="1100" b="0" dirty="0" smtClean="0">
                  <a:latin typeface="Frutiger 45 Light"/>
                  <a:ea typeface="STKaiti"/>
                </a:rPr>
                <a:t>303.34 </a:t>
              </a:r>
              <a:r>
                <a:rPr lang="zh-CN" altLang="en-US" sz="1100" b="0" dirty="0">
                  <a:latin typeface="Frutiger 45 Light"/>
                  <a:ea typeface="STKaiti"/>
                </a:rPr>
                <a:t>万户；管理金融资</a:t>
              </a:r>
              <a:r>
                <a:rPr lang="zh-CN" altLang="en-US" sz="1100" b="0" dirty="0" smtClean="0">
                  <a:latin typeface="Frutiger 45 Light"/>
                  <a:ea typeface="STKaiti"/>
                </a:rPr>
                <a:t>产</a:t>
              </a:r>
              <a:r>
                <a:rPr lang="en-US" altLang="zh-CN" sz="1100" b="0" dirty="0" smtClean="0">
                  <a:latin typeface="Frutiger 45 Light"/>
                  <a:ea typeface="STKaiti"/>
                </a:rPr>
                <a:t>1,180 </a:t>
              </a:r>
              <a:r>
                <a:rPr lang="zh-CN" altLang="en-US" sz="1100" b="0" dirty="0">
                  <a:latin typeface="Frutiger 45 Light"/>
                  <a:ea typeface="STKaiti"/>
                </a:rPr>
                <a:t>亿元，比上年末增加 </a:t>
              </a:r>
              <a:r>
                <a:rPr lang="en-US" altLang="zh-CN" sz="1100" b="0" dirty="0" smtClean="0">
                  <a:latin typeface="Frutiger 45 Light"/>
                  <a:ea typeface="STKaiti"/>
                </a:rPr>
                <a:t>82</a:t>
              </a:r>
              <a:r>
                <a:rPr lang="zh-CN" altLang="en-US" sz="1100" b="0" dirty="0" smtClean="0">
                  <a:latin typeface="Frutiger 45 Light"/>
                  <a:ea typeface="STKaiti"/>
                </a:rPr>
                <a:t>亿</a:t>
              </a:r>
              <a:r>
                <a:rPr lang="zh-CN" altLang="en-US" sz="1100" b="0" dirty="0">
                  <a:latin typeface="Frutiger 45 Light"/>
                  <a:ea typeface="STKaiti"/>
                </a:rPr>
                <a:t>元；对公线上平台用户</a:t>
              </a:r>
              <a:r>
                <a:rPr lang="zh-CN" altLang="en-US" sz="1100" b="0" dirty="0" smtClean="0">
                  <a:latin typeface="Frutiger 45 Light"/>
                  <a:ea typeface="STKaiti"/>
                </a:rPr>
                <a:t>数</a:t>
              </a:r>
              <a:r>
                <a:rPr lang="en-US" altLang="zh-CN" sz="1100" b="0" dirty="0" smtClean="0">
                  <a:latin typeface="Frutiger 45 Light"/>
                  <a:ea typeface="STKaiti"/>
                </a:rPr>
                <a:t>248.36</a:t>
              </a:r>
              <a:r>
                <a:rPr lang="zh-CN" altLang="en-US" sz="1100" b="0" dirty="0" smtClean="0">
                  <a:latin typeface="Frutiger 45 Light"/>
                  <a:ea typeface="STKaiti"/>
                </a:rPr>
                <a:t>万</a:t>
              </a:r>
              <a:r>
                <a:rPr lang="zh-CN" altLang="en-US" sz="1100" b="0" dirty="0">
                  <a:latin typeface="Frutiger 45 Light"/>
                  <a:ea typeface="STKaiti"/>
                </a:rPr>
                <a:t>户，比上年末增</a:t>
              </a:r>
              <a:r>
                <a:rPr lang="zh-CN" altLang="en-US" sz="1100" b="0" dirty="0" smtClean="0">
                  <a:latin typeface="Frutiger 45 Light"/>
                  <a:ea typeface="STKaiti"/>
                </a:rPr>
                <a:t>加</a:t>
              </a:r>
              <a:r>
                <a:rPr lang="en-US" altLang="zh-CN" sz="1100" b="0" dirty="0" smtClean="0">
                  <a:latin typeface="Frutiger 45 Light"/>
                  <a:ea typeface="STKaiti"/>
                </a:rPr>
                <a:t>17.33</a:t>
              </a:r>
              <a:r>
                <a:rPr lang="zh-CN" altLang="en-US" sz="1100" b="0" dirty="0" smtClean="0">
                  <a:latin typeface="Frutiger 45 Light"/>
                  <a:ea typeface="STKaiti"/>
                </a:rPr>
                <a:t>万</a:t>
              </a:r>
              <a:r>
                <a:rPr lang="zh-CN" altLang="en-US" sz="1100" b="0" dirty="0">
                  <a:latin typeface="Frutiger 45 Light"/>
                  <a:ea typeface="STKaiti"/>
                </a:rPr>
                <a:t>户；零售线上平台用户</a:t>
              </a:r>
              <a:r>
                <a:rPr lang="zh-CN" altLang="en-US" sz="1100" b="0" dirty="0" smtClean="0">
                  <a:latin typeface="Frutiger 45 Light"/>
                  <a:ea typeface="STKaiti"/>
                </a:rPr>
                <a:t>数</a:t>
              </a:r>
              <a:r>
                <a:rPr lang="en-US" altLang="zh-CN" sz="1100" b="0" dirty="0" smtClean="0">
                  <a:latin typeface="Frutiger 45 Light"/>
                  <a:ea typeface="STKaiti"/>
                </a:rPr>
                <a:t>7,557.83</a:t>
              </a:r>
              <a:r>
                <a:rPr lang="zh-CN" altLang="en-US" sz="1100" b="0" dirty="0" smtClean="0">
                  <a:latin typeface="Frutiger 45 Light"/>
                  <a:ea typeface="STKaiti"/>
                </a:rPr>
                <a:t>万</a:t>
              </a:r>
              <a:r>
                <a:rPr lang="zh-CN" altLang="en-US" sz="1100" b="0" dirty="0">
                  <a:latin typeface="Frutiger 45 Light"/>
                  <a:ea typeface="STKaiti"/>
                </a:rPr>
                <a:t>户，比上年末增</a:t>
              </a:r>
              <a:r>
                <a:rPr lang="zh-CN" altLang="en-US" sz="1100" b="0" dirty="0" smtClean="0">
                  <a:latin typeface="Frutiger 45 Light"/>
                  <a:ea typeface="STKaiti"/>
                </a:rPr>
                <a:t>加</a:t>
              </a:r>
              <a:r>
                <a:rPr lang="en-US" altLang="zh-CN" sz="1100" b="0" dirty="0" smtClean="0">
                  <a:latin typeface="Frutiger 45 Light"/>
                  <a:ea typeface="STKaiti"/>
                </a:rPr>
                <a:t>516.65</a:t>
              </a:r>
              <a:r>
                <a:rPr lang="zh-CN" altLang="en-US" sz="1100" b="0" dirty="0" smtClean="0">
                  <a:latin typeface="Frutiger 45 Light"/>
                  <a:ea typeface="STKaiti"/>
                </a:rPr>
                <a:t>万户</a:t>
              </a:r>
              <a:endParaRPr lang="zh-CN" altLang="en-US" sz="1100" b="0" dirty="0">
                <a:latin typeface="Frutiger 45 Light"/>
                <a:ea typeface="STKaiti"/>
              </a:endParaRPr>
            </a:p>
            <a:p>
              <a:pPr marL="342900" lvl="2" indent="-342900">
                <a:spcBef>
                  <a:spcPct val="6410"/>
                </a:spcBef>
                <a:buClr>
                  <a:schemeClr val="tx1"/>
                </a:buClr>
                <a:buFont typeface="Symbol" pitchFamily="18" charset="2"/>
                <a:buChar char="¨"/>
              </a:pPr>
              <a:r>
                <a:rPr lang="zh-CN" altLang="en-US" sz="1100" dirty="0" smtClean="0">
                  <a:latin typeface="Frutiger 45 Light"/>
                  <a:ea typeface="STKaiti"/>
                </a:rPr>
                <a:t>完善综合服务战略体系。</a:t>
              </a:r>
              <a:r>
                <a:rPr lang="zh-CN" altLang="en-US" sz="1100" b="0" dirty="0" smtClean="0">
                  <a:latin typeface="Frutiger 45 Light"/>
                  <a:ea typeface="STKaiti"/>
                </a:rPr>
                <a:t>构</a:t>
              </a:r>
              <a:r>
                <a:rPr lang="zh-CN" altLang="en-US" sz="1100" b="0" dirty="0">
                  <a:latin typeface="Frutiger 45 Light"/>
                  <a:ea typeface="STKaiti"/>
                </a:rPr>
                <a:t>建科学有效的集团管控体系</a:t>
              </a:r>
              <a:r>
                <a:rPr lang="zh-CN" altLang="en-US" sz="1100" b="0" dirty="0" smtClean="0">
                  <a:latin typeface="Frutiger 45 Light"/>
                  <a:ea typeface="STKaiti"/>
                </a:rPr>
                <a:t>，拓展</a:t>
              </a:r>
              <a:r>
                <a:rPr lang="zh-CN" altLang="en-US" sz="1100" b="0" dirty="0">
                  <a:latin typeface="Frutiger 45 Light"/>
                  <a:ea typeface="STKaiti"/>
                </a:rPr>
                <a:t>业务协同范围</a:t>
              </a:r>
              <a:r>
                <a:rPr lang="zh-CN" altLang="en-US" sz="1100" b="0" dirty="0" smtClean="0">
                  <a:latin typeface="Frutiger 45 Light"/>
                  <a:ea typeface="STKaiti"/>
                </a:rPr>
                <a:t>，推</a:t>
              </a:r>
              <a:r>
                <a:rPr lang="zh-CN" altLang="en-US" sz="1100" b="0" dirty="0">
                  <a:latin typeface="Frutiger 45 Light"/>
                  <a:ea typeface="STKaiti"/>
                </a:rPr>
                <a:t>进重点业务交叉销售，深化附属</a:t>
              </a:r>
              <a:r>
                <a:rPr lang="zh-CN" altLang="en-US" sz="1100" b="0" dirty="0" smtClean="0">
                  <a:latin typeface="Frutiger 45 Light"/>
                  <a:ea typeface="STKaiti"/>
                </a:rPr>
                <a:t>机构</a:t>
              </a:r>
              <a:r>
                <a:rPr lang="zh-CN" altLang="en-US" sz="1100" b="0" dirty="0">
                  <a:latin typeface="Frutiger 45 Light"/>
                  <a:ea typeface="STKaiti"/>
                </a:rPr>
                <a:t>业务协同</a:t>
              </a:r>
              <a:r>
                <a:rPr lang="zh-CN" altLang="en-US" sz="1100" b="0" dirty="0" smtClean="0">
                  <a:latin typeface="Frutiger 45 Light"/>
                  <a:ea typeface="STKaiti"/>
                </a:rPr>
                <a:t>。附</a:t>
              </a:r>
              <a:r>
                <a:rPr lang="zh-CN" altLang="en-US" sz="1100" b="0" dirty="0">
                  <a:latin typeface="Frutiger 45 Light"/>
                  <a:ea typeface="STKaiti"/>
                </a:rPr>
                <a:t>属机构实现净利</a:t>
              </a:r>
              <a:r>
                <a:rPr lang="zh-CN" altLang="en-US" sz="1100" b="0" dirty="0" smtClean="0">
                  <a:latin typeface="Frutiger 45 Light"/>
                  <a:ea typeface="STKaiti"/>
                </a:rPr>
                <a:t>润</a:t>
              </a:r>
              <a:r>
                <a:rPr lang="en-US" altLang="zh-CN" sz="1100" b="0" dirty="0" smtClean="0">
                  <a:latin typeface="Frutiger 45 Light"/>
                  <a:ea typeface="STKaiti"/>
                </a:rPr>
                <a:t>8</a:t>
              </a:r>
              <a:r>
                <a:rPr lang="zh-CN" altLang="en-US" sz="1100" b="0" dirty="0" smtClean="0">
                  <a:latin typeface="Frutiger 45 Light"/>
                  <a:ea typeface="STKaiti"/>
                </a:rPr>
                <a:t>亿</a:t>
              </a:r>
              <a:r>
                <a:rPr lang="zh-CN" altLang="en-US" sz="1100" b="0" dirty="0">
                  <a:latin typeface="Frutiger 45 Light"/>
                  <a:ea typeface="STKaiti"/>
                </a:rPr>
                <a:t>元， 其中归属于母公司股东的净利</a:t>
              </a:r>
              <a:r>
                <a:rPr lang="zh-CN" altLang="en-US" sz="1100" b="0" dirty="0" smtClean="0">
                  <a:latin typeface="Frutiger 45 Light"/>
                  <a:ea typeface="STKaiti"/>
                </a:rPr>
                <a:t>润</a:t>
              </a:r>
              <a:r>
                <a:rPr lang="en-US" altLang="zh-CN" sz="1100" b="0" dirty="0" smtClean="0">
                  <a:latin typeface="Frutiger 45 Light"/>
                  <a:ea typeface="STKaiti"/>
                </a:rPr>
                <a:t>5</a:t>
              </a:r>
              <a:r>
                <a:rPr lang="zh-CN" altLang="en-US" sz="1100" b="0" dirty="0" smtClean="0">
                  <a:latin typeface="Frutiger 45 Light"/>
                  <a:ea typeface="STKaiti"/>
                </a:rPr>
                <a:t>亿</a:t>
              </a:r>
              <a:r>
                <a:rPr lang="zh-CN" altLang="en-US" sz="1100" b="0" dirty="0">
                  <a:latin typeface="Frutiger 45 Light"/>
                  <a:ea typeface="STKaiti"/>
                </a:rPr>
                <a:t>元，同比增</a:t>
              </a:r>
              <a:r>
                <a:rPr lang="zh-CN" altLang="en-US" sz="1100" b="0" dirty="0" smtClean="0">
                  <a:latin typeface="Frutiger 45 Light"/>
                  <a:ea typeface="STKaiti"/>
                </a:rPr>
                <a:t>长</a:t>
              </a:r>
              <a:r>
                <a:rPr lang="en-US" altLang="zh-CN" sz="1100" b="0" dirty="0" smtClean="0">
                  <a:latin typeface="Frutiger 45 Light"/>
                  <a:ea typeface="STKaiti"/>
                </a:rPr>
                <a:t>6.32</a:t>
              </a:r>
              <a:r>
                <a:rPr lang="en-US" altLang="zh-CN" sz="1100" b="0" dirty="0">
                  <a:latin typeface="Frutiger 45 Light"/>
                  <a:ea typeface="STKaiti"/>
                </a:rPr>
                <a:t>% </a:t>
              </a:r>
              <a:endParaRPr lang="en-US" altLang="zh-CN" sz="1100" b="0" dirty="0" smtClean="0">
                <a:latin typeface="Frutiger 45 Light"/>
                <a:ea typeface="STKaiti"/>
              </a:endParaRPr>
            </a:p>
          </p:txBody>
        </p:sp>
      </p:grpSp>
      <p:sp>
        <p:nvSpPr>
          <p:cNvPr id="19" name="灯片编号占位符 2"/>
          <p:cNvSpPr txBox="1">
            <a:spLocks noChangeArrowheads="1"/>
          </p:cNvSpPr>
          <p:nvPr/>
        </p:nvSpPr>
        <p:spPr bwMode="auto">
          <a:xfrm>
            <a:off x="9110663" y="6841719"/>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DA4D46A5-F5BB-40CD-9DA3-609321B52D7B}" type="slidenum">
              <a:rPr lang="en-US" altLang="zh-CN" sz="900" b="0">
                <a:solidFill>
                  <a:srgbClr val="000000"/>
                </a:solidFill>
                <a:latin typeface="Frutiger 45 Light"/>
                <a:ea typeface="STKaiti"/>
                <a:cs typeface="Arial Unicode MS" pitchFamily="34" charset="-122"/>
              </a:rPr>
              <a:pPr algn="r">
                <a:spcBef>
                  <a:spcPct val="0"/>
                </a:spcBef>
              </a:pPr>
              <a:t>3</a:t>
            </a:fld>
            <a:endParaRPr lang="en-US" altLang="zh-CN" sz="900" b="0">
              <a:solidFill>
                <a:srgbClr val="000000"/>
              </a:solidFill>
              <a:latin typeface="Frutiger 45 Light"/>
              <a:ea typeface="STKaiti"/>
              <a:cs typeface="Arial Unicode MS" pitchFamily="34" charset="-122"/>
            </a:endParaRPr>
          </a:p>
        </p:txBody>
      </p:sp>
      <p:grpSp>
        <p:nvGrpSpPr>
          <p:cNvPr id="4" name="Group 3"/>
          <p:cNvGrpSpPr/>
          <p:nvPr/>
        </p:nvGrpSpPr>
        <p:grpSpPr>
          <a:xfrm>
            <a:off x="778638" y="3078834"/>
            <a:ext cx="8643937" cy="1012249"/>
            <a:chOff x="778638" y="3003453"/>
            <a:chExt cx="8643937" cy="1012249"/>
          </a:xfrm>
        </p:grpSpPr>
        <p:sp>
          <p:nvSpPr>
            <p:cNvPr id="210957" name="AutoShape 1035"/>
            <p:cNvSpPr>
              <a:spLocks noChangeArrowheads="1"/>
            </p:cNvSpPr>
            <p:nvPr/>
          </p:nvSpPr>
          <p:spPr bwMode="auto">
            <a:xfrm>
              <a:off x="778638" y="3003453"/>
              <a:ext cx="422275" cy="290080"/>
            </a:xfrm>
            <a:prstGeom prst="flowChartAlternateProcess">
              <a:avLst/>
            </a:prstGeom>
            <a:gradFill rotWithShape="0">
              <a:gsLst>
                <a:gs pos="0">
                  <a:srgbClr val="FFE66E"/>
                </a:gs>
                <a:gs pos="100000">
                  <a:srgbClr val="FAA100"/>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1" rIns="91424" bIns="45711" anchor="ctr"/>
            <a:lstStyle/>
            <a:p>
              <a:pPr>
                <a:spcBef>
                  <a:spcPct val="0"/>
                </a:spcBef>
              </a:pPr>
              <a:r>
                <a:rPr lang="en-US" altLang="zh-CN" sz="1600" dirty="0">
                  <a:latin typeface="Frutiger 45 Light"/>
                  <a:ea typeface="STKaiti"/>
                </a:rPr>
                <a:t>2</a:t>
              </a:r>
            </a:p>
          </p:txBody>
        </p:sp>
        <p:sp>
          <p:nvSpPr>
            <p:cNvPr id="210958" name="AutoShape 1035"/>
            <p:cNvSpPr>
              <a:spLocks noChangeArrowheads="1"/>
            </p:cNvSpPr>
            <p:nvPr/>
          </p:nvSpPr>
          <p:spPr bwMode="auto">
            <a:xfrm>
              <a:off x="1332675" y="3003453"/>
              <a:ext cx="8089900" cy="290080"/>
            </a:xfrm>
            <a:prstGeom prst="flowChartAlternateProcess">
              <a:avLst/>
            </a:prstGeom>
            <a:gradFill rotWithShape="0">
              <a:gsLst>
                <a:gs pos="0">
                  <a:srgbClr val="FFE66E"/>
                </a:gs>
                <a:gs pos="100000">
                  <a:srgbClr val="FAA100"/>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1" rIns="91424" bIns="45711" anchor="ctr"/>
            <a:lstStyle/>
            <a:p>
              <a:r>
                <a:rPr lang="zh-CN" altLang="en-US" sz="1600" dirty="0" smtClean="0"/>
                <a:t>业</a:t>
              </a:r>
              <a:r>
                <a:rPr lang="zh-CN" altLang="en-US" sz="1600" dirty="0"/>
                <a:t>务规模协调发展，有力支持实体经济</a:t>
              </a:r>
              <a:endParaRPr lang="en-US" altLang="zh-CN" sz="1600" dirty="0">
                <a:latin typeface="Frutiger 45 Light"/>
                <a:ea typeface="STKaiti"/>
              </a:endParaRPr>
            </a:p>
          </p:txBody>
        </p:sp>
        <p:sp>
          <p:nvSpPr>
            <p:cNvPr id="21" name="Rectangle 18"/>
            <p:cNvSpPr>
              <a:spLocks noChangeArrowheads="1"/>
            </p:cNvSpPr>
            <p:nvPr/>
          </p:nvSpPr>
          <p:spPr bwMode="auto">
            <a:xfrm>
              <a:off x="1332673" y="3324679"/>
              <a:ext cx="8089900" cy="691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ctr"/>
            <a:lstStyle/>
            <a:p>
              <a:pPr marL="342900" lvl="2" indent="-342900">
                <a:spcBef>
                  <a:spcPct val="17000"/>
                </a:spcBef>
                <a:buClr>
                  <a:schemeClr val="tx1"/>
                </a:buClr>
                <a:buFont typeface="Symbol" pitchFamily="18" charset="2"/>
                <a:buChar char="¨"/>
              </a:pPr>
              <a:r>
                <a:rPr lang="zh-CN" altLang="en-US" sz="1100" b="0" dirty="0" smtClean="0">
                  <a:latin typeface="Frutiger 45 Light"/>
                  <a:ea typeface="STKaiti"/>
                </a:rPr>
                <a:t>总资产规模</a:t>
              </a:r>
              <a:r>
                <a:rPr lang="en-US" altLang="zh-CN" sz="1100" b="0" dirty="0" smtClean="0">
                  <a:latin typeface="Frutiger 45 Light"/>
                  <a:ea typeface="STKaiti"/>
                </a:rPr>
                <a:t>71,426</a:t>
              </a:r>
              <a:r>
                <a:rPr lang="zh-CN" altLang="en-US" sz="1100" b="0" dirty="0" smtClean="0">
                  <a:latin typeface="Frutiger 45 Light"/>
                  <a:ea typeface="STKaiti"/>
                </a:rPr>
                <a:t>亿元，较上年末增长</a:t>
              </a:r>
              <a:r>
                <a:rPr lang="en-US" altLang="zh-CN" sz="1100" b="0" dirty="0" smtClean="0">
                  <a:latin typeface="Frutiger 45 Light"/>
                  <a:ea typeface="STKaiti"/>
                </a:rPr>
                <a:t>6.90%</a:t>
              </a:r>
              <a:r>
                <a:rPr lang="zh-CN" altLang="en-US" sz="1100" b="0" dirty="0" smtClean="0">
                  <a:latin typeface="Frutiger 45 Light"/>
                  <a:ea typeface="STKaiti"/>
                </a:rPr>
                <a:t>；发放贷款和垫款总额</a:t>
              </a:r>
              <a:r>
                <a:rPr lang="en-US" altLang="zh-CN" sz="1100" b="0" dirty="0" smtClean="0">
                  <a:latin typeface="Frutiger 45 Light"/>
                  <a:ea typeface="STKaiti"/>
                </a:rPr>
                <a:t>37,985</a:t>
              </a:r>
              <a:r>
                <a:rPr lang="zh-CN" altLang="en-US" sz="1100" b="0" dirty="0" smtClean="0">
                  <a:latin typeface="Frutiger 45 Light"/>
                  <a:ea typeface="STKaiti"/>
                </a:rPr>
                <a:t>亿元，比上年末增加</a:t>
              </a:r>
              <a:r>
                <a:rPr lang="en-US" altLang="zh-CN" sz="1100" b="0" dirty="0" smtClean="0">
                  <a:latin typeface="Frutiger 45 Light"/>
                  <a:ea typeface="STKaiti"/>
                </a:rPr>
                <a:t>8.91%</a:t>
              </a:r>
            </a:p>
            <a:p>
              <a:pPr marL="342900" lvl="2" indent="-342900">
                <a:spcBef>
                  <a:spcPct val="17000"/>
                </a:spcBef>
                <a:buClr>
                  <a:schemeClr val="tx1"/>
                </a:buClr>
                <a:buFont typeface="Symbol" pitchFamily="18" charset="2"/>
                <a:buChar char="¨"/>
              </a:pPr>
              <a:r>
                <a:rPr lang="zh-CN" altLang="en-US" sz="1100" b="0" dirty="0" smtClean="0">
                  <a:latin typeface="Frutiger 45 Light"/>
                  <a:ea typeface="STKaiti"/>
                </a:rPr>
                <a:t>总</a:t>
              </a:r>
              <a:r>
                <a:rPr lang="zh-CN" altLang="en-US" sz="1100" b="0" dirty="0">
                  <a:latin typeface="Frutiger 45 Light"/>
                  <a:ea typeface="STKaiti"/>
                </a:rPr>
                <a:t>负债规</a:t>
              </a:r>
              <a:r>
                <a:rPr lang="zh-CN" altLang="en-US" sz="1100" b="0" dirty="0" smtClean="0">
                  <a:latin typeface="Frutiger 45 Light"/>
                  <a:ea typeface="STKaiti"/>
                </a:rPr>
                <a:t>模</a:t>
              </a:r>
              <a:r>
                <a:rPr lang="en-US" altLang="zh-CN" sz="1100" b="0" dirty="0" smtClean="0">
                  <a:latin typeface="Frutiger 45 Light"/>
                  <a:ea typeface="STKaiti"/>
                </a:rPr>
                <a:t>66,038</a:t>
              </a:r>
              <a:r>
                <a:rPr lang="zh-CN" altLang="en-US" sz="1100" b="0" dirty="0" smtClean="0">
                  <a:latin typeface="Frutiger 45 Light"/>
                  <a:ea typeface="STKaiti"/>
                </a:rPr>
                <a:t>亿</a:t>
              </a:r>
              <a:r>
                <a:rPr lang="zh-CN" altLang="en-US" sz="1100" b="0" dirty="0">
                  <a:latin typeface="Frutiger 45 Light"/>
                  <a:ea typeface="STKaiti"/>
                </a:rPr>
                <a:t>元</a:t>
              </a:r>
              <a:r>
                <a:rPr lang="zh-CN" altLang="en-US" sz="1100" b="0" dirty="0" smtClean="0">
                  <a:latin typeface="Frutiger 45 Light"/>
                  <a:ea typeface="STKaiti"/>
                </a:rPr>
                <a:t>，较</a:t>
              </a:r>
              <a:r>
                <a:rPr lang="zh-CN" altLang="en-US" sz="1100" b="0" dirty="0">
                  <a:latin typeface="Frutiger 45 Light"/>
                  <a:ea typeface="STKaiti"/>
                </a:rPr>
                <a:t>上年末增</a:t>
              </a:r>
              <a:r>
                <a:rPr lang="zh-CN" altLang="en-US" sz="1100" b="0" dirty="0" smtClean="0">
                  <a:latin typeface="Frutiger 45 Light"/>
                  <a:ea typeface="STKaiti"/>
                </a:rPr>
                <a:t>长</a:t>
              </a:r>
              <a:r>
                <a:rPr lang="en-US" altLang="zh-CN" sz="1100" b="0" dirty="0" smtClean="0">
                  <a:latin typeface="Frutiger 45 Light"/>
                  <a:ea typeface="STKaiti"/>
                </a:rPr>
                <a:t>7.36%</a:t>
              </a:r>
              <a:r>
                <a:rPr lang="zh-CN" altLang="en-US" sz="1100" b="0" dirty="0" smtClean="0">
                  <a:latin typeface="Frutiger 45 Light"/>
                  <a:ea typeface="STKaiti"/>
                </a:rPr>
                <a:t>；其中储蓄存</a:t>
              </a:r>
              <a:r>
                <a:rPr lang="zh-CN" altLang="en-US" sz="1100" b="0" dirty="0">
                  <a:latin typeface="Frutiger 45 Light"/>
                  <a:ea typeface="STKaiti"/>
                </a:rPr>
                <a:t>款总</a:t>
              </a:r>
              <a:r>
                <a:rPr lang="zh-CN" altLang="en-US" sz="1100" b="0" dirty="0" smtClean="0">
                  <a:latin typeface="Frutiger 45 Light"/>
                  <a:ea typeface="STKaiti"/>
                </a:rPr>
                <a:t>额</a:t>
              </a:r>
              <a:r>
                <a:rPr lang="en-US" altLang="zh-CN" sz="1100" b="0" dirty="0" smtClean="0">
                  <a:latin typeface="Frutiger 45 Light"/>
                  <a:ea typeface="STKaiti"/>
                </a:rPr>
                <a:t>8,191</a:t>
              </a:r>
              <a:r>
                <a:rPr lang="zh-CN" altLang="en-US" sz="1100" b="0" dirty="0" smtClean="0">
                  <a:latin typeface="Frutiger 45 Light"/>
                  <a:ea typeface="STKaiti"/>
                </a:rPr>
                <a:t>亿</a:t>
              </a:r>
              <a:r>
                <a:rPr lang="zh-CN" altLang="en-US" sz="1100" b="0" dirty="0">
                  <a:latin typeface="Frutiger 45 Light"/>
                  <a:ea typeface="STKaiti"/>
                </a:rPr>
                <a:t>元，比上年末增</a:t>
              </a:r>
              <a:r>
                <a:rPr lang="zh-CN" altLang="en-US" sz="1100" b="0" dirty="0" smtClean="0">
                  <a:latin typeface="Frutiger 45 Light"/>
                  <a:ea typeface="STKaiti"/>
                </a:rPr>
                <a:t>加</a:t>
              </a:r>
              <a:r>
                <a:rPr lang="en-US" altLang="zh-CN" sz="1100" b="0" dirty="0" smtClean="0">
                  <a:latin typeface="Frutiger 45 Light"/>
                  <a:ea typeface="STKaiti"/>
                </a:rPr>
                <a:t>14.02%</a:t>
              </a:r>
            </a:p>
            <a:p>
              <a:pPr marL="342900" lvl="2" indent="-342900">
                <a:spcBef>
                  <a:spcPct val="17000"/>
                </a:spcBef>
                <a:buClr>
                  <a:schemeClr val="tx1"/>
                </a:buClr>
                <a:buFont typeface="Symbol" pitchFamily="18" charset="2"/>
                <a:buChar char="¨"/>
              </a:pPr>
              <a:r>
                <a:rPr lang="zh-CN" altLang="en-US" sz="1100" b="0" dirty="0">
                  <a:latin typeface="Frutiger 45 Light"/>
                  <a:ea typeface="STKaiti"/>
                </a:rPr>
                <a:t>综合服务能力不断提</a:t>
              </a:r>
              <a:r>
                <a:rPr lang="zh-CN" altLang="en-US" sz="1100" b="0" dirty="0" smtClean="0">
                  <a:latin typeface="Frutiger 45 Light"/>
                  <a:ea typeface="STKaiti"/>
                </a:rPr>
                <a:t>升，一是加</a:t>
              </a:r>
              <a:r>
                <a:rPr lang="zh-CN" altLang="en-US" sz="1100" b="0" dirty="0">
                  <a:latin typeface="Frutiger 45 Light"/>
                  <a:ea typeface="STKaiti"/>
                </a:rPr>
                <a:t>大制造业、实体企业信贷支持力度，加强对战略领域和重点区域的资源倾斜</a:t>
              </a:r>
              <a:r>
                <a:rPr lang="zh-CN" altLang="en-US" sz="1100" b="0" dirty="0" smtClean="0">
                  <a:latin typeface="Frutiger 45 Light"/>
                  <a:ea typeface="STKaiti"/>
                </a:rPr>
                <a:t>，二是 全</a:t>
              </a:r>
              <a:r>
                <a:rPr lang="zh-CN" altLang="en-US" sz="1100" b="0" dirty="0">
                  <a:latin typeface="Frutiger 45 Light"/>
                  <a:ea typeface="STKaiti"/>
                </a:rPr>
                <a:t>面落实小微企业金融支持政策放力度</a:t>
              </a:r>
              <a:r>
                <a:rPr lang="zh-CN" altLang="en-US" sz="1100" b="0" dirty="0" smtClean="0">
                  <a:latin typeface="Frutiger 45 Light"/>
                  <a:ea typeface="STKaiti"/>
                </a:rPr>
                <a:t>，三</a:t>
              </a:r>
              <a:r>
                <a:rPr lang="zh-CN" altLang="en-US" sz="1100" b="0" dirty="0">
                  <a:latin typeface="Frutiger 45 Light"/>
                  <a:ea typeface="STKaiti"/>
                </a:rPr>
                <a:t>是持续深化 </a:t>
              </a:r>
              <a:r>
                <a:rPr lang="en-US" altLang="zh-CN" sz="1100" b="0" dirty="0">
                  <a:latin typeface="Frutiger 45 Light"/>
                  <a:ea typeface="STKaiti"/>
                </a:rPr>
                <a:t>LPR </a:t>
              </a:r>
              <a:r>
                <a:rPr lang="zh-CN" altLang="en-US" sz="1100" b="0" dirty="0">
                  <a:latin typeface="Frutiger 45 Light"/>
                  <a:ea typeface="STKaiti"/>
                </a:rPr>
                <a:t>改革</a:t>
              </a:r>
              <a:r>
                <a:rPr lang="zh-CN" altLang="en-US" sz="1100" b="0" dirty="0" smtClean="0">
                  <a:latin typeface="Frutiger 45 Light"/>
                  <a:ea typeface="STKaiti"/>
                </a:rPr>
                <a:t>，为</a:t>
              </a:r>
              <a:r>
                <a:rPr lang="zh-CN" altLang="en-US" sz="1100" b="0" dirty="0">
                  <a:latin typeface="Frutiger 45 Light"/>
                  <a:ea typeface="STKaiti"/>
                </a:rPr>
                <a:t>经济发展和稳企业、保就业提供有利条</a:t>
              </a:r>
              <a:r>
                <a:rPr lang="zh-CN" altLang="en-US" sz="1100" b="0" dirty="0" smtClean="0">
                  <a:latin typeface="Frutiger 45 Light"/>
                  <a:ea typeface="STKaiti"/>
                </a:rPr>
                <a:t>件</a:t>
              </a:r>
              <a:endParaRPr lang="en-US" altLang="zh-CN" sz="1100" b="0" dirty="0" smtClean="0">
                <a:latin typeface="Frutiger 45 Light"/>
                <a:ea typeface="STKaiti"/>
              </a:endParaRPr>
            </a:p>
          </p:txBody>
        </p:sp>
      </p:grpSp>
      <p:grpSp>
        <p:nvGrpSpPr>
          <p:cNvPr id="2" name="Group 1"/>
          <p:cNvGrpSpPr/>
          <p:nvPr/>
        </p:nvGrpSpPr>
        <p:grpSpPr>
          <a:xfrm>
            <a:off x="766762" y="6020504"/>
            <a:ext cx="8643937" cy="717611"/>
            <a:chOff x="766762" y="6020504"/>
            <a:chExt cx="8643937" cy="717611"/>
          </a:xfrm>
        </p:grpSpPr>
        <p:sp>
          <p:nvSpPr>
            <p:cNvPr id="210956" name="AutoShape 1035"/>
            <p:cNvSpPr>
              <a:spLocks noChangeArrowheads="1"/>
            </p:cNvSpPr>
            <p:nvPr/>
          </p:nvSpPr>
          <p:spPr bwMode="auto">
            <a:xfrm>
              <a:off x="766762" y="6020504"/>
              <a:ext cx="422275" cy="290079"/>
            </a:xfrm>
            <a:prstGeom prst="flowChartAlternateProcess">
              <a:avLst/>
            </a:prstGeom>
            <a:gradFill rotWithShape="0">
              <a:gsLst>
                <a:gs pos="0">
                  <a:srgbClr val="84FF9F"/>
                </a:gs>
                <a:gs pos="100000">
                  <a:srgbClr val="007E35"/>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1" rIns="91424" bIns="45711" anchor="ctr"/>
            <a:lstStyle/>
            <a:p>
              <a:pPr>
                <a:spcBef>
                  <a:spcPct val="0"/>
                </a:spcBef>
              </a:pPr>
              <a:r>
                <a:rPr lang="en-US" altLang="zh-CN" sz="1600" dirty="0">
                  <a:latin typeface="Frutiger 45 Light"/>
                  <a:ea typeface="STKaiti"/>
                </a:rPr>
                <a:t>4</a:t>
              </a:r>
            </a:p>
          </p:txBody>
        </p:sp>
        <p:sp>
          <p:nvSpPr>
            <p:cNvPr id="210959" name="AutoShape 1035"/>
            <p:cNvSpPr>
              <a:spLocks noChangeArrowheads="1"/>
            </p:cNvSpPr>
            <p:nvPr/>
          </p:nvSpPr>
          <p:spPr bwMode="auto">
            <a:xfrm>
              <a:off x="1320799" y="6020504"/>
              <a:ext cx="8089900" cy="290079"/>
            </a:xfrm>
            <a:prstGeom prst="flowChartAlternateProcess">
              <a:avLst/>
            </a:prstGeom>
            <a:gradFill rotWithShape="0">
              <a:gsLst>
                <a:gs pos="0">
                  <a:srgbClr val="84FF9F"/>
                </a:gs>
                <a:gs pos="100000">
                  <a:srgbClr val="007E35"/>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4" tIns="45711" rIns="91424" bIns="45711" anchor="ctr"/>
            <a:lstStyle/>
            <a:p>
              <a:r>
                <a:rPr lang="zh-CN" altLang="en-US" sz="1600" dirty="0" smtClean="0"/>
                <a:t>强</a:t>
              </a:r>
              <a:r>
                <a:rPr lang="zh-CN" altLang="en-US" sz="1600" dirty="0"/>
                <a:t>化风险防控能力，加大资产处置力度</a:t>
              </a:r>
              <a:endParaRPr lang="zh-CN" altLang="en-US" sz="1600" dirty="0">
                <a:latin typeface="Frutiger 45 Light"/>
                <a:ea typeface="STKaiti"/>
              </a:endParaRPr>
            </a:p>
          </p:txBody>
        </p:sp>
        <p:sp>
          <p:nvSpPr>
            <p:cNvPr id="23" name="Rectangle 23"/>
            <p:cNvSpPr>
              <a:spLocks noChangeArrowheads="1"/>
            </p:cNvSpPr>
            <p:nvPr/>
          </p:nvSpPr>
          <p:spPr bwMode="auto">
            <a:xfrm>
              <a:off x="1320799" y="6300312"/>
              <a:ext cx="8089900" cy="4378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ctr"/>
            <a:lstStyle/>
            <a:p>
              <a:pPr marL="342900" lvl="2" indent="-342900">
                <a:spcBef>
                  <a:spcPct val="6410"/>
                </a:spcBef>
                <a:buClr>
                  <a:schemeClr val="tx1"/>
                </a:buClr>
                <a:buFont typeface="Symbol" pitchFamily="18" charset="2"/>
                <a:buChar char="¨"/>
              </a:pPr>
              <a:r>
                <a:rPr lang="zh-CN" altLang="en-US" sz="1100" b="0" dirty="0">
                  <a:latin typeface="Frutiger 45 Light"/>
                  <a:ea typeface="STKaiti"/>
                </a:rPr>
                <a:t>不良贷款</a:t>
              </a:r>
              <a:r>
                <a:rPr lang="zh-CN" altLang="en-US" sz="1100" b="0" dirty="0" smtClean="0">
                  <a:latin typeface="Frutiger 45 Light"/>
                  <a:ea typeface="STKaiti"/>
                </a:rPr>
                <a:t>率</a:t>
              </a:r>
              <a:r>
                <a:rPr lang="zh-CN" altLang="en-US" sz="1100" b="0" dirty="0">
                  <a:latin typeface="Frutiger 45 Light"/>
                  <a:ea typeface="STKaiti"/>
                </a:rPr>
                <a:t>为</a:t>
              </a:r>
              <a:r>
                <a:rPr lang="en-US" altLang="zh-CN" sz="1100" b="0" dirty="0" smtClean="0">
                  <a:latin typeface="Frutiger 45 Light"/>
                  <a:ea typeface="STKaiti"/>
                </a:rPr>
                <a:t>1.69%</a:t>
              </a:r>
              <a:r>
                <a:rPr lang="zh-CN" altLang="en-US" sz="1100" b="0" dirty="0" smtClean="0">
                  <a:latin typeface="Frutiger 45 Light"/>
                  <a:ea typeface="STKaiti"/>
                </a:rPr>
                <a:t>；</a:t>
              </a:r>
              <a:r>
                <a:rPr lang="zh-CN" altLang="en-US" sz="1100" b="0" dirty="0">
                  <a:latin typeface="Frutiger 45 Light"/>
                  <a:ea typeface="STKaiti"/>
                </a:rPr>
                <a:t>拨备覆盖</a:t>
              </a:r>
              <a:r>
                <a:rPr lang="zh-CN" altLang="en-US" sz="1100" b="0" dirty="0" smtClean="0">
                  <a:latin typeface="Frutiger 45 Light"/>
                  <a:ea typeface="STKaiti"/>
                </a:rPr>
                <a:t>率为</a:t>
              </a:r>
              <a:r>
                <a:rPr lang="en-US" altLang="zh-CN" sz="1100" b="0" dirty="0" smtClean="0">
                  <a:latin typeface="Frutiger 45 Light"/>
                  <a:ea typeface="STKaiti"/>
                </a:rPr>
                <a:t>152.25%</a:t>
              </a:r>
              <a:r>
                <a:rPr lang="zh-CN" altLang="en-US" sz="1100" b="0" dirty="0" smtClean="0">
                  <a:latin typeface="Frutiger 45 Light"/>
                  <a:ea typeface="STKaiti"/>
                </a:rPr>
                <a:t>；</a:t>
              </a:r>
              <a:r>
                <a:rPr lang="zh-CN" altLang="en-US" sz="1100" b="0" dirty="0">
                  <a:latin typeface="Frutiger 45 Light"/>
                  <a:ea typeface="STKaiti"/>
                </a:rPr>
                <a:t>贷款拨备</a:t>
              </a:r>
              <a:r>
                <a:rPr lang="zh-CN" altLang="en-US" sz="1100" b="0" dirty="0" smtClean="0">
                  <a:latin typeface="Frutiger 45 Light"/>
                  <a:ea typeface="STKaiti"/>
                </a:rPr>
                <a:t>率为</a:t>
              </a:r>
              <a:r>
                <a:rPr lang="en-US" altLang="zh-CN" sz="1100" b="0" dirty="0" smtClean="0">
                  <a:latin typeface="Frutiger 45 Light"/>
                  <a:ea typeface="STKaiti"/>
                </a:rPr>
                <a:t>2.58%</a:t>
              </a:r>
            </a:p>
          </p:txBody>
        </p:sp>
      </p:grpSp>
    </p:spTree>
    <p:custDataLst>
      <p:tags r:id="rId1"/>
    </p:custDataLst>
    <p:extLst>
      <p:ext uri="{BB962C8B-B14F-4D97-AF65-F5344CB8AC3E}">
        <p14:creationId xmlns:p14="http://schemas.microsoft.com/office/powerpoint/2010/main" val="422496914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PAGE HEADING"/>
          <p:cNvSpPr>
            <a:spLocks noGrp="1" noChangeArrowheads="1"/>
          </p:cNvSpPr>
          <p:nvPr>
            <p:ph type="title" idx="4294967295"/>
          </p:nvPr>
        </p:nvSpPr>
        <p:spPr>
          <a:xfrm>
            <a:off x="776287" y="0"/>
            <a:ext cx="8642350" cy="941388"/>
          </a:xfrm>
        </p:spPr>
        <p:txBody>
          <a:bodyPr/>
          <a:lstStyle/>
          <a:p>
            <a:pPr eaLnBrk="1" hangingPunct="1"/>
            <a:r>
              <a:rPr lang="zh-CN" altLang="en-US" sz="3200" dirty="0" smtClean="0">
                <a:solidFill>
                  <a:schemeClr val="tx1"/>
                </a:solidFill>
              </a:rPr>
              <a:t>营业收入持续增长，</a:t>
            </a:r>
            <a:r>
              <a:rPr lang="zh-CN" altLang="en-US" sz="3200" dirty="0">
                <a:solidFill>
                  <a:schemeClr val="tx1"/>
                </a:solidFill>
              </a:rPr>
              <a:t>经营效</a:t>
            </a:r>
            <a:r>
              <a:rPr lang="zh-CN" altLang="en-US" sz="3200" dirty="0" smtClean="0">
                <a:solidFill>
                  <a:schemeClr val="tx1"/>
                </a:solidFill>
              </a:rPr>
              <a:t>益保持稳定</a:t>
            </a:r>
            <a:endParaRPr lang="en-US" sz="3200" dirty="0">
              <a:solidFill>
                <a:schemeClr val="tx1"/>
              </a:solidFill>
              <a:latin typeface="UBSHeadline"/>
              <a:ea typeface="STKaiti"/>
            </a:endParaRPr>
          </a:p>
        </p:txBody>
      </p:sp>
      <p:sp>
        <p:nvSpPr>
          <p:cNvPr id="50205" name="LAYOUT HEADER"/>
          <p:cNvSpPr txBox="1">
            <a:spLocks noChangeArrowheads="1"/>
          </p:cNvSpPr>
          <p:nvPr/>
        </p:nvSpPr>
        <p:spPr bwMode="auto">
          <a:xfrm>
            <a:off x="776287" y="1215292"/>
            <a:ext cx="418795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smtClean="0">
                <a:solidFill>
                  <a:srgbClr val="000000"/>
                </a:solidFill>
                <a:latin typeface="Frutiger 45 Light"/>
                <a:ea typeface="STKaiti"/>
              </a:rPr>
              <a:t>营业收入</a:t>
            </a:r>
            <a:endParaRPr lang="en-GB" sz="1600" dirty="0">
              <a:solidFill>
                <a:srgbClr val="000000"/>
              </a:solidFill>
              <a:latin typeface="Frutiger 45 Light"/>
              <a:ea typeface="STKaiti"/>
            </a:endParaRPr>
          </a:p>
        </p:txBody>
      </p:sp>
      <p:sp>
        <p:nvSpPr>
          <p:cNvPr id="39" name="LAYOUT HEADER"/>
          <p:cNvSpPr txBox="1">
            <a:spLocks noChangeArrowheads="1"/>
          </p:cNvSpPr>
          <p:nvPr/>
        </p:nvSpPr>
        <p:spPr bwMode="auto">
          <a:xfrm>
            <a:off x="776287" y="1492223"/>
            <a:ext cx="4254500" cy="2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a:latin typeface="Frutiger 45 Light"/>
                <a:ea typeface="STKaiti"/>
              </a:rPr>
              <a:t>（百万元人民币）</a:t>
            </a:r>
          </a:p>
        </p:txBody>
      </p:sp>
      <p:sp>
        <p:nvSpPr>
          <p:cNvPr id="19" name="LAYOUT SOURCE"/>
          <p:cNvSpPr txBox="1">
            <a:spLocks noChangeArrowheads="1"/>
          </p:cNvSpPr>
          <p:nvPr/>
        </p:nvSpPr>
        <p:spPr bwMode="auto">
          <a:xfrm>
            <a:off x="767141" y="6594634"/>
            <a:ext cx="867077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defPPr>
              <a:defRPr lang="en-US"/>
            </a:defPPr>
            <a:lvl1pPr marL="822325" indent="-822325" algn="l">
              <a:spcBef>
                <a:spcPts val="600"/>
              </a:spcBef>
              <a:defRPr sz="1000" b="0">
                <a:solidFill>
                  <a:srgbClr val="000000"/>
                </a:solidFill>
                <a:latin typeface="Frutiger 45 Light"/>
                <a:ea typeface="STKaiti"/>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pPr>
              <a:spcBef>
                <a:spcPts val="0"/>
              </a:spcBef>
            </a:pPr>
            <a:r>
              <a:rPr lang="zh-CN" altLang="en-US" dirty="0"/>
              <a:t>资料来源</a:t>
            </a:r>
            <a:r>
              <a:rPr lang="en-US" altLang="zh-CN" dirty="0"/>
              <a:t>: 	</a:t>
            </a:r>
            <a:r>
              <a:rPr lang="zh-CN" altLang="en-US" dirty="0"/>
              <a:t>公司半年</a:t>
            </a:r>
            <a:r>
              <a:rPr lang="zh-CN" altLang="en-US" dirty="0" smtClean="0"/>
              <a:t>报</a:t>
            </a:r>
            <a:endParaRPr lang="en-US" altLang="zh-CN" dirty="0"/>
          </a:p>
        </p:txBody>
      </p:sp>
      <p:graphicFrame>
        <p:nvGraphicFramePr>
          <p:cNvPr id="18" name="Chart 17"/>
          <p:cNvGraphicFramePr>
            <a:graphicFrameLocks/>
          </p:cNvGraphicFramePr>
          <p:nvPr>
            <p:extLst>
              <p:ext uri="{D42A27DB-BD31-4B8C-83A1-F6EECF244321}">
                <p14:modId xmlns:p14="http://schemas.microsoft.com/office/powerpoint/2010/main" val="3485297440"/>
              </p:ext>
            </p:extLst>
          </p:nvPr>
        </p:nvGraphicFramePr>
        <p:xfrm>
          <a:off x="776287" y="1752854"/>
          <a:ext cx="4187952" cy="2075688"/>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rot="431425">
            <a:off x="2354802" y="1645509"/>
            <a:ext cx="1558757" cy="792854"/>
            <a:chOff x="2216372" y="1854224"/>
            <a:chExt cx="1558757" cy="792854"/>
          </a:xfrm>
        </p:grpSpPr>
        <p:sp>
          <p:nvSpPr>
            <p:cNvPr id="21" name="Text Box 20"/>
            <p:cNvSpPr txBox="1">
              <a:spLocks noChangeArrowheads="1"/>
            </p:cNvSpPr>
            <p:nvPr/>
          </p:nvSpPr>
          <p:spPr bwMode="auto">
            <a:xfrm rot="20426149">
              <a:off x="2216372" y="2044221"/>
              <a:ext cx="14425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TW" altLang="en-US" b="0" dirty="0">
                  <a:solidFill>
                    <a:srgbClr val="000000"/>
                  </a:solidFill>
                  <a:latin typeface="+mn-lt"/>
                  <a:ea typeface="STKaiti"/>
                </a:rPr>
                <a:t>增长率</a:t>
              </a:r>
              <a:r>
                <a:rPr lang="en-US" altLang="zh-TW" b="0" dirty="0" smtClean="0">
                  <a:solidFill>
                    <a:srgbClr val="000000"/>
                  </a:solidFill>
                  <a:latin typeface="+mn-lt"/>
                  <a:ea typeface="STKaiti"/>
                </a:rPr>
                <a:t>=</a:t>
              </a:r>
              <a:r>
                <a:rPr lang="en-US" altLang="zh-CN" b="0" dirty="0" smtClean="0">
                  <a:solidFill>
                    <a:srgbClr val="000000"/>
                  </a:solidFill>
                  <a:latin typeface="+mn-lt"/>
                  <a:ea typeface="STKaiti"/>
                </a:rPr>
                <a:t>11.11</a:t>
              </a:r>
              <a:r>
                <a:rPr lang="en-US" altLang="zh-TW" b="0" dirty="0" smtClean="0">
                  <a:solidFill>
                    <a:srgbClr val="000000"/>
                  </a:solidFill>
                  <a:latin typeface="+mn-lt"/>
                  <a:ea typeface="STKaiti"/>
                </a:rPr>
                <a:t>%</a:t>
              </a:r>
              <a:endParaRPr lang="en-US" altLang="zh-TW" b="0" dirty="0">
                <a:solidFill>
                  <a:srgbClr val="000000"/>
                </a:solidFill>
                <a:latin typeface="+mn-lt"/>
                <a:ea typeface="STKaiti"/>
              </a:endParaRPr>
            </a:p>
          </p:txBody>
        </p:sp>
        <p:sp>
          <p:nvSpPr>
            <p:cNvPr id="28" name="Line 21"/>
            <p:cNvSpPr>
              <a:spLocks noChangeShapeType="1"/>
            </p:cNvSpPr>
            <p:nvPr/>
          </p:nvSpPr>
          <p:spPr bwMode="auto">
            <a:xfrm rot="477334" flipV="1">
              <a:off x="2249746" y="1854224"/>
              <a:ext cx="1525383" cy="792854"/>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b="1">
                <a:solidFill>
                  <a:srgbClr val="000000"/>
                </a:solidFill>
              </a:endParaRPr>
            </a:p>
          </p:txBody>
        </p:sp>
      </p:grpSp>
      <p:sp>
        <p:nvSpPr>
          <p:cNvPr id="37" name="灯片编号占位符 2"/>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DA4D46A5-F5BB-40CD-9DA3-609321B52D7B}" type="slidenum">
              <a:rPr lang="en-US" altLang="zh-CN" sz="900" b="0">
                <a:solidFill>
                  <a:srgbClr val="000000"/>
                </a:solidFill>
                <a:latin typeface="Frutiger 45 Light"/>
                <a:ea typeface="STKaiti"/>
                <a:cs typeface="Arial Unicode MS" pitchFamily="34" charset="-122"/>
              </a:rPr>
              <a:pPr algn="r">
                <a:spcBef>
                  <a:spcPct val="0"/>
                </a:spcBef>
              </a:pPr>
              <a:t>4</a:t>
            </a:fld>
            <a:endParaRPr lang="en-US" altLang="zh-CN" sz="900" b="0">
              <a:solidFill>
                <a:srgbClr val="000000"/>
              </a:solidFill>
              <a:latin typeface="Frutiger 45 Light"/>
              <a:ea typeface="STKaiti"/>
              <a:cs typeface="Arial Unicode MS" pitchFamily="34" charset="-122"/>
            </a:endParaRPr>
          </a:p>
        </p:txBody>
      </p:sp>
      <p:sp>
        <p:nvSpPr>
          <p:cNvPr id="2" name="Rectangle 1"/>
          <p:cNvSpPr/>
          <p:nvPr/>
        </p:nvSpPr>
        <p:spPr bwMode="auto">
          <a:xfrm>
            <a:off x="780906" y="2060575"/>
            <a:ext cx="760557" cy="1506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969696"/>
                </a:solidFill>
                <a:prstDash val="solid"/>
                <a:round/>
                <a:headEnd type="none" w="med" len="med"/>
                <a:tailEnd type="none" w="med" len="me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Frutiger 45 Light" pitchFamily="34" charset="0"/>
              <a:ea typeface="STKaiti" pitchFamily="2" charset="-122"/>
            </a:endParaRPr>
          </a:p>
        </p:txBody>
      </p:sp>
      <p:graphicFrame>
        <p:nvGraphicFramePr>
          <p:cNvPr id="31" name="Chart 30"/>
          <p:cNvGraphicFramePr>
            <a:graphicFrameLocks/>
          </p:cNvGraphicFramePr>
          <p:nvPr>
            <p:extLst>
              <p:ext uri="{D42A27DB-BD31-4B8C-83A1-F6EECF244321}">
                <p14:modId xmlns:p14="http://schemas.microsoft.com/office/powerpoint/2010/main" val="2104109914"/>
              </p:ext>
            </p:extLst>
          </p:nvPr>
        </p:nvGraphicFramePr>
        <p:xfrm>
          <a:off x="774700" y="4389120"/>
          <a:ext cx="4187952" cy="2075688"/>
        </p:xfrm>
        <a:graphic>
          <a:graphicData uri="http://schemas.openxmlformats.org/drawingml/2006/chart">
            <c:chart xmlns:c="http://schemas.openxmlformats.org/drawingml/2006/chart" xmlns:r="http://schemas.openxmlformats.org/officeDocument/2006/relationships" r:id="rId5"/>
          </a:graphicData>
        </a:graphic>
      </p:graphicFrame>
      <p:sp>
        <p:nvSpPr>
          <p:cNvPr id="32" name="LAYOUT HEADER"/>
          <p:cNvSpPr txBox="1">
            <a:spLocks noChangeArrowheads="1"/>
          </p:cNvSpPr>
          <p:nvPr/>
        </p:nvSpPr>
        <p:spPr bwMode="auto">
          <a:xfrm>
            <a:off x="774700" y="3850372"/>
            <a:ext cx="418795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eaLnBrk="1" hangingPunct="1"/>
            <a:r>
              <a:rPr lang="zh-CN" altLang="en-US" sz="1600" dirty="0">
                <a:solidFill>
                  <a:srgbClr val="000000"/>
                </a:solidFill>
                <a:latin typeface="Frutiger 45 Light"/>
                <a:ea typeface="STKaiti"/>
              </a:rPr>
              <a:t>净息</a:t>
            </a:r>
            <a:r>
              <a:rPr lang="zh-CN" altLang="en-US" sz="1600" dirty="0" smtClean="0">
                <a:solidFill>
                  <a:srgbClr val="000000"/>
                </a:solidFill>
                <a:latin typeface="Frutiger 45 Light"/>
                <a:ea typeface="STKaiti"/>
              </a:rPr>
              <a:t>差</a:t>
            </a:r>
            <a:endParaRPr lang="zh-CN" altLang="en-US" sz="1600" baseline="30000" dirty="0">
              <a:solidFill>
                <a:srgbClr val="000000"/>
              </a:solidFill>
              <a:latin typeface="Frutiger 45 Light"/>
              <a:ea typeface="STKaiti"/>
            </a:endParaRPr>
          </a:p>
        </p:txBody>
      </p:sp>
      <p:grpSp>
        <p:nvGrpSpPr>
          <p:cNvPr id="33" name="Group 32"/>
          <p:cNvGrpSpPr/>
          <p:nvPr/>
        </p:nvGrpSpPr>
        <p:grpSpPr>
          <a:xfrm>
            <a:off x="2358574" y="4415943"/>
            <a:ext cx="1608423" cy="370007"/>
            <a:chOff x="-2045227" y="2000192"/>
            <a:chExt cx="1608423" cy="370007"/>
          </a:xfrm>
        </p:grpSpPr>
        <p:sp>
          <p:nvSpPr>
            <p:cNvPr id="34" name="Text Box 20"/>
            <p:cNvSpPr txBox="1">
              <a:spLocks noChangeArrowheads="1"/>
            </p:cNvSpPr>
            <p:nvPr/>
          </p:nvSpPr>
          <p:spPr bwMode="auto">
            <a:xfrm rot="21297246">
              <a:off x="-1941245" y="2000192"/>
              <a:ext cx="13654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eaLnBrk="1" hangingPunct="1"/>
              <a:r>
                <a:rPr lang="zh-CN" altLang="en-US" b="0" dirty="0">
                  <a:solidFill>
                    <a:srgbClr val="000000"/>
                  </a:solidFill>
                  <a:ea typeface="STKaiti"/>
                </a:rPr>
                <a:t>上</a:t>
              </a:r>
              <a:r>
                <a:rPr lang="zh-CN" altLang="en-US" b="0" dirty="0" smtClean="0">
                  <a:solidFill>
                    <a:srgbClr val="000000"/>
                  </a:solidFill>
                  <a:ea typeface="STKaiti"/>
                </a:rPr>
                <a:t>升</a:t>
              </a:r>
              <a:r>
                <a:rPr lang="en-US" altLang="zh-CN" b="0" dirty="0" smtClean="0">
                  <a:solidFill>
                    <a:srgbClr val="000000"/>
                  </a:solidFill>
                  <a:ea typeface="STKaiti"/>
                </a:rPr>
                <a:t>0.11</a:t>
              </a:r>
              <a:r>
                <a:rPr lang="zh-CN" altLang="en-US" b="0" dirty="0" smtClean="0">
                  <a:solidFill>
                    <a:srgbClr val="000000"/>
                  </a:solidFill>
                  <a:ea typeface="STKaiti"/>
                </a:rPr>
                <a:t>个</a:t>
              </a:r>
              <a:r>
                <a:rPr lang="zh-CN" altLang="en-US" b="0" dirty="0">
                  <a:solidFill>
                    <a:srgbClr val="000000"/>
                  </a:solidFill>
                  <a:ea typeface="STKaiti"/>
                </a:rPr>
                <a:t>百分点</a:t>
              </a:r>
            </a:p>
          </p:txBody>
        </p:sp>
        <p:sp>
          <p:nvSpPr>
            <p:cNvPr id="35" name="Line 21"/>
            <p:cNvSpPr>
              <a:spLocks noChangeShapeType="1"/>
            </p:cNvSpPr>
            <p:nvPr/>
          </p:nvSpPr>
          <p:spPr bwMode="auto">
            <a:xfrm rot="364050" flipV="1">
              <a:off x="-2045227" y="2067829"/>
              <a:ext cx="1608423" cy="30237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eaLnBrk="1" hangingPunct="1"/>
              <a:endParaRPr lang="zh-CN" altLang="en-US" b="1">
                <a:solidFill>
                  <a:srgbClr val="000000"/>
                </a:solidFill>
              </a:endParaRPr>
            </a:p>
          </p:txBody>
        </p:sp>
      </p:grpSp>
      <p:sp>
        <p:nvSpPr>
          <p:cNvPr id="36" name="LAYOUT HEADER"/>
          <p:cNvSpPr txBox="1">
            <a:spLocks noChangeArrowheads="1"/>
          </p:cNvSpPr>
          <p:nvPr/>
        </p:nvSpPr>
        <p:spPr bwMode="auto">
          <a:xfrm>
            <a:off x="5183416" y="3850372"/>
            <a:ext cx="418795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TW" altLang="en-US" sz="1600" dirty="0" smtClean="0">
                <a:solidFill>
                  <a:srgbClr val="000000"/>
                </a:solidFill>
                <a:latin typeface="Frutiger 45 Light"/>
                <a:ea typeface="STKaiti"/>
              </a:rPr>
              <a:t>归属</a:t>
            </a:r>
            <a:r>
              <a:rPr lang="zh-CN" altLang="en-US" sz="1600" dirty="0" smtClean="0">
                <a:solidFill>
                  <a:srgbClr val="000000"/>
                </a:solidFill>
                <a:latin typeface="Frutiger 45 Light"/>
                <a:ea typeface="STKaiti"/>
              </a:rPr>
              <a:t>于</a:t>
            </a:r>
            <a:r>
              <a:rPr lang="zh-TW" altLang="en-US" sz="1600" dirty="0" smtClean="0">
                <a:solidFill>
                  <a:srgbClr val="000000"/>
                </a:solidFill>
                <a:latin typeface="Frutiger 45 Light"/>
                <a:ea typeface="STKaiti"/>
              </a:rPr>
              <a:t>母公司股东的净利润</a:t>
            </a:r>
            <a:endParaRPr lang="en-GB" sz="1600" baseline="30000" dirty="0">
              <a:solidFill>
                <a:srgbClr val="000000"/>
              </a:solidFill>
              <a:latin typeface="Frutiger 45 Light"/>
              <a:ea typeface="STKaiti"/>
            </a:endParaRPr>
          </a:p>
        </p:txBody>
      </p:sp>
      <p:sp>
        <p:nvSpPr>
          <p:cNvPr id="38" name="LAYOUT HEADER"/>
          <p:cNvSpPr txBox="1">
            <a:spLocks noChangeArrowheads="1"/>
          </p:cNvSpPr>
          <p:nvPr/>
        </p:nvSpPr>
        <p:spPr bwMode="auto">
          <a:xfrm>
            <a:off x="5183416" y="4127303"/>
            <a:ext cx="4254500" cy="2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a:latin typeface="Frutiger 45 Light"/>
                <a:ea typeface="STKaiti"/>
              </a:rPr>
              <a:t>（百万元人民币）</a:t>
            </a:r>
          </a:p>
        </p:txBody>
      </p:sp>
      <p:graphicFrame>
        <p:nvGraphicFramePr>
          <p:cNvPr id="40" name="Chart 39"/>
          <p:cNvGraphicFramePr>
            <a:graphicFrameLocks/>
          </p:cNvGraphicFramePr>
          <p:nvPr>
            <p:extLst>
              <p:ext uri="{D42A27DB-BD31-4B8C-83A1-F6EECF244321}">
                <p14:modId xmlns:p14="http://schemas.microsoft.com/office/powerpoint/2010/main" val="2094262763"/>
              </p:ext>
            </p:extLst>
          </p:nvPr>
        </p:nvGraphicFramePr>
        <p:xfrm>
          <a:off x="5183416" y="4377020"/>
          <a:ext cx="4187952" cy="2075688"/>
        </p:xfrm>
        <a:graphic>
          <a:graphicData uri="http://schemas.openxmlformats.org/drawingml/2006/chart">
            <c:chart xmlns:c="http://schemas.openxmlformats.org/drawingml/2006/chart" xmlns:r="http://schemas.openxmlformats.org/officeDocument/2006/relationships" r:id="rId6"/>
          </a:graphicData>
        </a:graphic>
      </p:graphicFrame>
      <p:grpSp>
        <p:nvGrpSpPr>
          <p:cNvPr id="3" name="Group 2"/>
          <p:cNvGrpSpPr/>
          <p:nvPr/>
        </p:nvGrpSpPr>
        <p:grpSpPr>
          <a:xfrm rot="1409074">
            <a:off x="6736457" y="4182959"/>
            <a:ext cx="1566334" cy="916590"/>
            <a:chOff x="6913302" y="1715679"/>
            <a:chExt cx="1566334" cy="916590"/>
          </a:xfrm>
        </p:grpSpPr>
        <p:sp>
          <p:nvSpPr>
            <p:cNvPr id="41" name="Text Box 20"/>
            <p:cNvSpPr txBox="1">
              <a:spLocks noChangeArrowheads="1"/>
            </p:cNvSpPr>
            <p:nvPr/>
          </p:nvSpPr>
          <p:spPr bwMode="auto">
            <a:xfrm rot="20211487">
              <a:off x="6958673" y="1965340"/>
              <a:ext cx="128488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TW" altLang="en-US" b="0" dirty="0">
                  <a:solidFill>
                    <a:srgbClr val="000000"/>
                  </a:solidFill>
                  <a:latin typeface="+mn-lt"/>
                  <a:ea typeface="STKaiti"/>
                </a:rPr>
                <a:t>增长率</a:t>
              </a:r>
              <a:r>
                <a:rPr lang="en-US" altLang="zh-TW" b="0" dirty="0" smtClean="0">
                  <a:solidFill>
                    <a:srgbClr val="000000"/>
                  </a:solidFill>
                  <a:latin typeface="+mn-lt"/>
                  <a:ea typeface="STKaiti"/>
                </a:rPr>
                <a:t>=</a:t>
              </a:r>
              <a:r>
                <a:rPr lang="en-US" altLang="zh-CN" b="0" dirty="0">
                  <a:solidFill>
                    <a:srgbClr val="000000"/>
                  </a:solidFill>
                  <a:latin typeface="+mn-lt"/>
                  <a:ea typeface="STKaiti"/>
                </a:rPr>
                <a:t>(10.02%)</a:t>
              </a:r>
            </a:p>
          </p:txBody>
        </p:sp>
        <p:sp>
          <p:nvSpPr>
            <p:cNvPr id="42" name="Line 21"/>
            <p:cNvSpPr>
              <a:spLocks noChangeShapeType="1"/>
            </p:cNvSpPr>
            <p:nvPr/>
          </p:nvSpPr>
          <p:spPr bwMode="auto">
            <a:xfrm rot="477334" flipV="1">
              <a:off x="6913302" y="1715679"/>
              <a:ext cx="1566334" cy="91659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b="1">
                <a:solidFill>
                  <a:srgbClr val="000000"/>
                </a:solidFill>
              </a:endParaRPr>
            </a:p>
          </p:txBody>
        </p:sp>
      </p:grpSp>
      <p:sp>
        <p:nvSpPr>
          <p:cNvPr id="43" name="Rectangle 42"/>
          <p:cNvSpPr/>
          <p:nvPr/>
        </p:nvSpPr>
        <p:spPr bwMode="auto">
          <a:xfrm>
            <a:off x="5188035" y="4684741"/>
            <a:ext cx="760557" cy="1506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969696"/>
                </a:solidFill>
                <a:prstDash val="solid"/>
                <a:round/>
                <a:headEnd type="none" w="med" len="med"/>
                <a:tailEnd type="none" w="med" len="me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vert="horz" wrap="square" lIns="0" tIns="0" rIns="0" bIns="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200" b="1" i="0" u="none" strike="noStrike" cap="none" normalizeH="0" baseline="0" smtClean="0">
              <a:ln>
                <a:noFill/>
              </a:ln>
              <a:solidFill>
                <a:schemeClr val="tx1"/>
              </a:solidFill>
              <a:effectLst/>
              <a:latin typeface="Frutiger 45 Light" pitchFamily="34" charset="0"/>
              <a:ea typeface="STKaiti" pitchFamily="2" charset="-122"/>
            </a:endParaRPr>
          </a:p>
        </p:txBody>
      </p:sp>
      <p:sp>
        <p:nvSpPr>
          <p:cNvPr id="27" name="LAYOUT HEADER"/>
          <p:cNvSpPr txBox="1">
            <a:spLocks noChangeArrowheads="1"/>
          </p:cNvSpPr>
          <p:nvPr/>
        </p:nvSpPr>
        <p:spPr bwMode="auto">
          <a:xfrm>
            <a:off x="5183416" y="1215292"/>
            <a:ext cx="418795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TW" altLang="en-US" sz="1600" dirty="0">
                <a:solidFill>
                  <a:srgbClr val="000000"/>
                </a:solidFill>
                <a:latin typeface="Frutiger 45 Light"/>
                <a:ea typeface="STKaiti"/>
              </a:rPr>
              <a:t>成本收入</a:t>
            </a:r>
            <a:r>
              <a:rPr lang="zh-TW" altLang="en-US" sz="1600" dirty="0" smtClean="0">
                <a:solidFill>
                  <a:srgbClr val="000000"/>
                </a:solidFill>
                <a:latin typeface="Frutiger 45 Light"/>
                <a:ea typeface="STKaiti"/>
              </a:rPr>
              <a:t>比</a:t>
            </a:r>
            <a:endParaRPr lang="en-GB" sz="1600" dirty="0">
              <a:solidFill>
                <a:srgbClr val="000000"/>
              </a:solidFill>
              <a:latin typeface="Frutiger 45 Light"/>
              <a:ea typeface="STKaiti"/>
            </a:endParaRPr>
          </a:p>
        </p:txBody>
      </p:sp>
      <p:grpSp>
        <p:nvGrpSpPr>
          <p:cNvPr id="6" name="Group 5"/>
          <p:cNvGrpSpPr/>
          <p:nvPr/>
        </p:nvGrpSpPr>
        <p:grpSpPr>
          <a:xfrm>
            <a:off x="5323900" y="1729700"/>
            <a:ext cx="4097891" cy="2075688"/>
            <a:chOff x="5323900" y="4114150"/>
            <a:chExt cx="4174838" cy="2075688"/>
          </a:xfrm>
        </p:grpSpPr>
        <p:graphicFrame>
          <p:nvGraphicFramePr>
            <p:cNvPr id="30" name="Chart 29"/>
            <p:cNvGraphicFramePr>
              <a:graphicFrameLocks/>
            </p:cNvGraphicFramePr>
            <p:nvPr>
              <p:extLst>
                <p:ext uri="{D42A27DB-BD31-4B8C-83A1-F6EECF244321}">
                  <p14:modId xmlns:p14="http://schemas.microsoft.com/office/powerpoint/2010/main" val="137685259"/>
                </p:ext>
              </p:extLst>
            </p:nvPr>
          </p:nvGraphicFramePr>
          <p:xfrm>
            <a:off x="5323900" y="4114150"/>
            <a:ext cx="4174838" cy="2075688"/>
          </p:xfrm>
          <a:graphic>
            <a:graphicData uri="http://schemas.openxmlformats.org/drawingml/2006/chart">
              <c:chart xmlns:c="http://schemas.openxmlformats.org/drawingml/2006/chart" xmlns:r="http://schemas.openxmlformats.org/officeDocument/2006/relationships" r:id="rId7"/>
            </a:graphicData>
          </a:graphic>
        </p:graphicFrame>
        <p:grpSp>
          <p:nvGrpSpPr>
            <p:cNvPr id="44" name="Group 43"/>
            <p:cNvGrpSpPr/>
            <p:nvPr/>
          </p:nvGrpSpPr>
          <p:grpSpPr>
            <a:xfrm rot="587990">
              <a:off x="6876471" y="4385342"/>
              <a:ext cx="1608423" cy="370007"/>
              <a:chOff x="-2045227" y="2000192"/>
              <a:chExt cx="1608423" cy="370007"/>
            </a:xfrm>
          </p:grpSpPr>
          <p:sp>
            <p:nvSpPr>
              <p:cNvPr id="45" name="Text Box 20"/>
              <p:cNvSpPr txBox="1">
                <a:spLocks noChangeArrowheads="1"/>
              </p:cNvSpPr>
              <p:nvPr/>
            </p:nvSpPr>
            <p:spPr bwMode="auto">
              <a:xfrm rot="21297246">
                <a:off x="-1941244" y="2000192"/>
                <a:ext cx="136548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eaLnBrk="1" hangingPunct="1"/>
                <a:r>
                  <a:rPr lang="zh-CN" altLang="en-US" b="0" dirty="0">
                    <a:solidFill>
                      <a:srgbClr val="000000"/>
                    </a:solidFill>
                    <a:ea typeface="STKaiti"/>
                  </a:rPr>
                  <a:t>下降</a:t>
                </a:r>
                <a:r>
                  <a:rPr lang="en-US" altLang="zh-CN" b="0" dirty="0">
                    <a:solidFill>
                      <a:srgbClr val="000000"/>
                    </a:solidFill>
                    <a:ea typeface="STKaiti"/>
                  </a:rPr>
                  <a:t>0.81</a:t>
                </a:r>
                <a:r>
                  <a:rPr lang="zh-CN" altLang="en-US" b="0" dirty="0">
                    <a:solidFill>
                      <a:srgbClr val="000000"/>
                    </a:solidFill>
                    <a:ea typeface="STKaiti"/>
                  </a:rPr>
                  <a:t>个百分点</a:t>
                </a:r>
              </a:p>
            </p:txBody>
          </p:sp>
          <p:sp>
            <p:nvSpPr>
              <p:cNvPr id="46" name="Line 21"/>
              <p:cNvSpPr>
                <a:spLocks noChangeShapeType="1"/>
              </p:cNvSpPr>
              <p:nvPr/>
            </p:nvSpPr>
            <p:spPr bwMode="auto">
              <a:xfrm rot="364050" flipV="1">
                <a:off x="-2045227" y="2067829"/>
                <a:ext cx="1608423" cy="30237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eaLnBrk="1" hangingPunct="1"/>
                <a:endParaRPr lang="zh-CN" altLang="en-US" b="1">
                  <a:solidFill>
                    <a:srgbClr val="000000"/>
                  </a:solidFill>
                </a:endParaRPr>
              </a:p>
            </p:txBody>
          </p:sp>
        </p:grpSp>
      </p:grpSp>
      <p:sp>
        <p:nvSpPr>
          <p:cNvPr id="47" name="Rectangular Callout 46"/>
          <p:cNvSpPr/>
          <p:nvPr/>
        </p:nvSpPr>
        <p:spPr>
          <a:xfrm>
            <a:off x="8148574" y="3877273"/>
            <a:ext cx="1185539" cy="555831"/>
          </a:xfrm>
          <a:prstGeom prst="wedgeRectCallout">
            <a:avLst>
              <a:gd name="adj1" fmla="val 2706"/>
              <a:gd name="adj2" fmla="val 71763"/>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27432" tIns="27432" rIns="27432" bIns="27432" rtlCol="0" anchor="ctr"/>
          <a:lstStyle/>
          <a:p>
            <a:pPr algn="ctr"/>
            <a:r>
              <a:rPr lang="zh-CN" altLang="en-US" b="0" dirty="0">
                <a:solidFill>
                  <a:prstClr val="black"/>
                </a:solidFill>
              </a:rPr>
              <a:t>拨备计提及资产处置导致</a:t>
            </a:r>
            <a:endParaRPr lang="en-US" altLang="zh-CN" b="0" dirty="0">
              <a:solidFill>
                <a:prstClr val="black"/>
              </a:solidFill>
            </a:endParaRPr>
          </a:p>
        </p:txBody>
      </p:sp>
    </p:spTree>
    <p:custDataLst>
      <p:tags r:id="rId1"/>
    </p:custDataLst>
    <p:extLst>
      <p:ext uri="{BB962C8B-B14F-4D97-AF65-F5344CB8AC3E}">
        <p14:creationId xmlns:p14="http://schemas.microsoft.com/office/powerpoint/2010/main" val="285410239"/>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3200" dirty="0">
                <a:solidFill>
                  <a:srgbClr val="000000"/>
                </a:solidFill>
                <a:latin typeface="Frutiger 45 Light"/>
              </a:rPr>
              <a:t>资产负债协调增</a:t>
            </a:r>
            <a:r>
              <a:rPr lang="zh-CN" altLang="en-US" sz="3200" dirty="0" smtClean="0">
                <a:solidFill>
                  <a:srgbClr val="000000"/>
                </a:solidFill>
                <a:latin typeface="Frutiger 45 Light"/>
              </a:rPr>
              <a:t>长，收益成本继续优化</a:t>
            </a:r>
            <a:endParaRPr lang="en-US" sz="3200" dirty="0"/>
          </a:p>
        </p:txBody>
      </p:sp>
      <p:sp>
        <p:nvSpPr>
          <p:cNvPr id="3" name="LAYOUT HEADER"/>
          <p:cNvSpPr txBox="1">
            <a:spLocks noChangeArrowheads="1"/>
          </p:cNvSpPr>
          <p:nvPr/>
        </p:nvSpPr>
        <p:spPr bwMode="auto">
          <a:xfrm>
            <a:off x="5238750" y="1241425"/>
            <a:ext cx="42021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092"/>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发放贷款和垫</a:t>
            </a:r>
            <a:r>
              <a:rPr lang="zh-CN" altLang="en-US" sz="1600" dirty="0" smtClean="0">
                <a:solidFill>
                  <a:srgbClr val="000000"/>
                </a:solidFill>
                <a:latin typeface="Frutiger 45 Light"/>
                <a:ea typeface="STKaiti"/>
              </a:rPr>
              <a:t>款及吸</a:t>
            </a:r>
            <a:r>
              <a:rPr lang="zh-CN" altLang="en-US" sz="1600" dirty="0">
                <a:solidFill>
                  <a:srgbClr val="000000"/>
                </a:solidFill>
                <a:latin typeface="Frutiger 45 Light"/>
                <a:ea typeface="STKaiti"/>
              </a:rPr>
              <a:t>收</a:t>
            </a:r>
            <a:r>
              <a:rPr lang="zh-CN" altLang="en-US" sz="1600" dirty="0" smtClean="0">
                <a:solidFill>
                  <a:srgbClr val="000000"/>
                </a:solidFill>
                <a:latin typeface="Frutiger 45 Light"/>
                <a:ea typeface="STKaiti"/>
              </a:rPr>
              <a:t>存</a:t>
            </a:r>
            <a:r>
              <a:rPr lang="zh-CN" altLang="en-US" sz="1600" dirty="0">
                <a:solidFill>
                  <a:srgbClr val="000000"/>
                </a:solidFill>
                <a:latin typeface="Frutiger 45 Light"/>
                <a:ea typeface="STKaiti"/>
              </a:rPr>
              <a:t>款规模</a:t>
            </a:r>
          </a:p>
        </p:txBody>
      </p:sp>
      <p:sp>
        <p:nvSpPr>
          <p:cNvPr id="4" name="LAYOUT HEADER"/>
          <p:cNvSpPr txBox="1">
            <a:spLocks noChangeArrowheads="1"/>
          </p:cNvSpPr>
          <p:nvPr/>
        </p:nvSpPr>
        <p:spPr bwMode="auto">
          <a:xfrm>
            <a:off x="776288" y="1241425"/>
            <a:ext cx="420211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smtClean="0">
                <a:solidFill>
                  <a:srgbClr val="000000"/>
                </a:solidFill>
                <a:latin typeface="Frutiger 45 Light"/>
                <a:ea typeface="STKaiti"/>
              </a:rPr>
              <a:t>总资产及总负债规模</a:t>
            </a:r>
            <a:endParaRPr lang="zh-CN" altLang="en-US" sz="1600" dirty="0">
              <a:solidFill>
                <a:srgbClr val="000000"/>
              </a:solidFill>
              <a:latin typeface="Frutiger 45 Light"/>
              <a:ea typeface="STKaiti"/>
            </a:endParaRPr>
          </a:p>
        </p:txBody>
      </p:sp>
      <p:sp>
        <p:nvSpPr>
          <p:cNvPr id="5" name="LAYOUT HEADER"/>
          <p:cNvSpPr txBox="1">
            <a:spLocks noChangeArrowheads="1"/>
          </p:cNvSpPr>
          <p:nvPr/>
        </p:nvSpPr>
        <p:spPr bwMode="auto">
          <a:xfrm>
            <a:off x="747807" y="1495200"/>
            <a:ext cx="425281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a:latin typeface="Frutiger 45 Light"/>
                <a:ea typeface="STKaiti"/>
              </a:rPr>
              <a:t>（百万元人民币）</a:t>
            </a:r>
          </a:p>
        </p:txBody>
      </p:sp>
      <p:sp>
        <p:nvSpPr>
          <p:cNvPr id="6" name="LAYOUT HEADER"/>
          <p:cNvSpPr txBox="1">
            <a:spLocks noChangeArrowheads="1"/>
          </p:cNvSpPr>
          <p:nvPr/>
        </p:nvSpPr>
        <p:spPr bwMode="auto">
          <a:xfrm>
            <a:off x="5238750" y="1495200"/>
            <a:ext cx="425281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a:latin typeface="Frutiger 45 Light"/>
                <a:ea typeface="STKaiti"/>
              </a:rPr>
              <a:t>（百万元人民币）</a:t>
            </a:r>
          </a:p>
        </p:txBody>
      </p:sp>
      <p:graphicFrame>
        <p:nvGraphicFramePr>
          <p:cNvPr id="7" name="1A765FE38745466392D1D5D40D505B"/>
          <p:cNvGraphicFramePr>
            <a:graphicFrameLocks/>
          </p:cNvGraphicFramePr>
          <p:nvPr>
            <p:extLst>
              <p:ext uri="{D42A27DB-BD31-4B8C-83A1-F6EECF244321}">
                <p14:modId xmlns:p14="http://schemas.microsoft.com/office/powerpoint/2010/main" val="1509386400"/>
              </p:ext>
            </p:extLst>
          </p:nvPr>
        </p:nvGraphicFramePr>
        <p:xfrm>
          <a:off x="776287" y="1698309"/>
          <a:ext cx="4224337" cy="2043112"/>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2563613" y="1526527"/>
            <a:ext cx="1317889" cy="393722"/>
            <a:chOff x="6909009" y="1741592"/>
            <a:chExt cx="1626868" cy="393722"/>
          </a:xfrm>
        </p:grpSpPr>
        <p:sp>
          <p:nvSpPr>
            <p:cNvPr id="9" name="Text Box 20"/>
            <p:cNvSpPr txBox="1">
              <a:spLocks noChangeArrowheads="1"/>
            </p:cNvSpPr>
            <p:nvPr/>
          </p:nvSpPr>
          <p:spPr bwMode="auto">
            <a:xfrm rot="21297246">
              <a:off x="6909009" y="1741592"/>
              <a:ext cx="1576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ea typeface="STKaiti"/>
                </a:rPr>
                <a:t>增长率</a:t>
              </a:r>
              <a:r>
                <a:rPr lang="en-US" altLang="zh-CN" b="0" dirty="0" smtClean="0">
                  <a:solidFill>
                    <a:srgbClr val="000000"/>
                  </a:solidFill>
                  <a:ea typeface="STKaiti"/>
                </a:rPr>
                <a:t>=6.90%</a:t>
              </a:r>
              <a:endParaRPr lang="zh-CN" altLang="en-US" b="0" dirty="0">
                <a:solidFill>
                  <a:srgbClr val="000000"/>
                </a:solidFill>
                <a:ea typeface="STKaiti"/>
              </a:endParaRPr>
            </a:p>
          </p:txBody>
        </p:sp>
        <p:sp>
          <p:nvSpPr>
            <p:cNvPr id="10" name="Line 21"/>
            <p:cNvSpPr>
              <a:spLocks noChangeShapeType="1"/>
            </p:cNvSpPr>
            <p:nvPr/>
          </p:nvSpPr>
          <p:spPr bwMode="auto">
            <a:xfrm rot="364050" flipV="1">
              <a:off x="6927454" y="1832944"/>
              <a:ext cx="1608423" cy="30237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b="1">
                <a:solidFill>
                  <a:srgbClr val="000000"/>
                </a:solidFill>
              </a:endParaRPr>
            </a:p>
          </p:txBody>
        </p:sp>
      </p:grpSp>
      <p:grpSp>
        <p:nvGrpSpPr>
          <p:cNvPr id="11" name="Group 10"/>
          <p:cNvGrpSpPr/>
          <p:nvPr/>
        </p:nvGrpSpPr>
        <p:grpSpPr>
          <a:xfrm>
            <a:off x="2604478" y="1787823"/>
            <a:ext cx="1317889" cy="336572"/>
            <a:chOff x="6909009" y="1741592"/>
            <a:chExt cx="1626868" cy="336572"/>
          </a:xfrm>
        </p:grpSpPr>
        <p:sp>
          <p:nvSpPr>
            <p:cNvPr id="12" name="Text Box 20"/>
            <p:cNvSpPr txBox="1">
              <a:spLocks noChangeArrowheads="1"/>
            </p:cNvSpPr>
            <p:nvPr/>
          </p:nvSpPr>
          <p:spPr bwMode="auto">
            <a:xfrm rot="21297246">
              <a:off x="6909009" y="1741592"/>
              <a:ext cx="1576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ea typeface="STKaiti"/>
                </a:rPr>
                <a:t>增长率</a:t>
              </a:r>
              <a:r>
                <a:rPr lang="en-US" altLang="zh-CN" b="0" dirty="0" smtClean="0">
                  <a:solidFill>
                    <a:srgbClr val="000000"/>
                  </a:solidFill>
                  <a:ea typeface="STKaiti"/>
                </a:rPr>
                <a:t>=7.36%</a:t>
              </a:r>
              <a:endParaRPr lang="zh-CN" altLang="en-US" b="0" dirty="0">
                <a:solidFill>
                  <a:srgbClr val="000000"/>
                </a:solidFill>
                <a:ea typeface="STKaiti"/>
              </a:endParaRPr>
            </a:p>
          </p:txBody>
        </p:sp>
        <p:sp>
          <p:nvSpPr>
            <p:cNvPr id="13" name="Line 21"/>
            <p:cNvSpPr>
              <a:spLocks noChangeShapeType="1"/>
            </p:cNvSpPr>
            <p:nvPr/>
          </p:nvSpPr>
          <p:spPr bwMode="auto">
            <a:xfrm rot="364050" flipV="1">
              <a:off x="6927454" y="1775794"/>
              <a:ext cx="1608423" cy="30237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b="1">
                <a:solidFill>
                  <a:srgbClr val="000000"/>
                </a:solidFill>
              </a:endParaRPr>
            </a:p>
          </p:txBody>
        </p:sp>
      </p:grpSp>
      <p:graphicFrame>
        <p:nvGraphicFramePr>
          <p:cNvPr id="14" name="1A765FE38745466392D1D5D40D505B"/>
          <p:cNvGraphicFramePr>
            <a:graphicFrameLocks/>
          </p:cNvGraphicFramePr>
          <p:nvPr>
            <p:extLst>
              <p:ext uri="{D42A27DB-BD31-4B8C-83A1-F6EECF244321}">
                <p14:modId xmlns:p14="http://schemas.microsoft.com/office/powerpoint/2010/main" val="3764074288"/>
              </p:ext>
            </p:extLst>
          </p:nvPr>
        </p:nvGraphicFramePr>
        <p:xfrm>
          <a:off x="5238748" y="1698308"/>
          <a:ext cx="4202115" cy="2039112"/>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p:cNvGrpSpPr/>
          <p:nvPr/>
        </p:nvGrpSpPr>
        <p:grpSpPr>
          <a:xfrm>
            <a:off x="7004583" y="1557402"/>
            <a:ext cx="1317889" cy="393722"/>
            <a:chOff x="6909009" y="1741592"/>
            <a:chExt cx="1626868" cy="393722"/>
          </a:xfrm>
        </p:grpSpPr>
        <p:sp>
          <p:nvSpPr>
            <p:cNvPr id="16" name="Text Box 20"/>
            <p:cNvSpPr txBox="1">
              <a:spLocks noChangeArrowheads="1"/>
            </p:cNvSpPr>
            <p:nvPr/>
          </p:nvSpPr>
          <p:spPr bwMode="auto">
            <a:xfrm rot="21297246">
              <a:off x="6909009" y="1741592"/>
              <a:ext cx="1576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ea typeface="STKaiti"/>
                </a:rPr>
                <a:t>增长率</a:t>
              </a:r>
              <a:r>
                <a:rPr lang="en-US" altLang="zh-CN" b="0" dirty="0" smtClean="0">
                  <a:solidFill>
                    <a:srgbClr val="000000"/>
                  </a:solidFill>
                  <a:ea typeface="STKaiti"/>
                </a:rPr>
                <a:t>=8.91%</a:t>
              </a:r>
              <a:endParaRPr lang="zh-CN" altLang="en-US" b="0" dirty="0">
                <a:solidFill>
                  <a:srgbClr val="000000"/>
                </a:solidFill>
                <a:ea typeface="STKaiti"/>
              </a:endParaRPr>
            </a:p>
          </p:txBody>
        </p:sp>
        <p:sp>
          <p:nvSpPr>
            <p:cNvPr id="17" name="Line 21"/>
            <p:cNvSpPr>
              <a:spLocks noChangeShapeType="1"/>
            </p:cNvSpPr>
            <p:nvPr/>
          </p:nvSpPr>
          <p:spPr bwMode="auto">
            <a:xfrm rot="364050" flipV="1">
              <a:off x="6927454" y="1832944"/>
              <a:ext cx="1608423" cy="30237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b="1">
                <a:solidFill>
                  <a:srgbClr val="000000"/>
                </a:solidFill>
              </a:endParaRPr>
            </a:p>
          </p:txBody>
        </p:sp>
      </p:grpSp>
      <p:grpSp>
        <p:nvGrpSpPr>
          <p:cNvPr id="18" name="Group 17"/>
          <p:cNvGrpSpPr/>
          <p:nvPr/>
        </p:nvGrpSpPr>
        <p:grpSpPr>
          <a:xfrm>
            <a:off x="7020048" y="1831054"/>
            <a:ext cx="1317889" cy="393722"/>
            <a:chOff x="6909009" y="1741592"/>
            <a:chExt cx="1626868" cy="393722"/>
          </a:xfrm>
        </p:grpSpPr>
        <p:sp>
          <p:nvSpPr>
            <p:cNvPr id="19" name="Text Box 20"/>
            <p:cNvSpPr txBox="1">
              <a:spLocks noChangeArrowheads="1"/>
            </p:cNvSpPr>
            <p:nvPr/>
          </p:nvSpPr>
          <p:spPr bwMode="auto">
            <a:xfrm rot="21297246">
              <a:off x="6909009" y="1741592"/>
              <a:ext cx="1576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ea typeface="STKaiti"/>
                </a:rPr>
                <a:t>增长率</a:t>
              </a:r>
              <a:r>
                <a:rPr lang="en-US" altLang="zh-CN" b="0" dirty="0" smtClean="0">
                  <a:solidFill>
                    <a:srgbClr val="000000"/>
                  </a:solidFill>
                  <a:ea typeface="STKaiti"/>
                </a:rPr>
                <a:t>=8.29%</a:t>
              </a:r>
              <a:endParaRPr lang="zh-CN" altLang="en-US" b="0" dirty="0">
                <a:solidFill>
                  <a:srgbClr val="000000"/>
                </a:solidFill>
                <a:ea typeface="STKaiti"/>
              </a:endParaRPr>
            </a:p>
          </p:txBody>
        </p:sp>
        <p:sp>
          <p:nvSpPr>
            <p:cNvPr id="20" name="Line 21"/>
            <p:cNvSpPr>
              <a:spLocks noChangeShapeType="1"/>
            </p:cNvSpPr>
            <p:nvPr/>
          </p:nvSpPr>
          <p:spPr bwMode="auto">
            <a:xfrm rot="364050" flipV="1">
              <a:off x="6927454" y="1832944"/>
              <a:ext cx="1608423" cy="30237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b="1">
                <a:solidFill>
                  <a:srgbClr val="000000"/>
                </a:solidFill>
              </a:endParaRPr>
            </a:p>
          </p:txBody>
        </p:sp>
      </p:grpSp>
      <p:graphicFrame>
        <p:nvGraphicFramePr>
          <p:cNvPr id="21" name="1A765FE38745466392D1D5D40D505B"/>
          <p:cNvGraphicFramePr>
            <a:graphicFrameLocks/>
          </p:cNvGraphicFramePr>
          <p:nvPr>
            <p:extLst>
              <p:ext uri="{D42A27DB-BD31-4B8C-83A1-F6EECF244321}">
                <p14:modId xmlns:p14="http://schemas.microsoft.com/office/powerpoint/2010/main" val="239969340"/>
              </p:ext>
            </p:extLst>
          </p:nvPr>
        </p:nvGraphicFramePr>
        <p:xfrm>
          <a:off x="776288" y="4201795"/>
          <a:ext cx="4224528" cy="21323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3696744176"/>
              </p:ext>
            </p:extLst>
          </p:nvPr>
        </p:nvGraphicFramePr>
        <p:xfrm>
          <a:off x="5252911" y="4201795"/>
          <a:ext cx="4187952" cy="2132329"/>
        </p:xfrm>
        <a:graphic>
          <a:graphicData uri="http://schemas.openxmlformats.org/drawingml/2006/chart">
            <c:chart xmlns:c="http://schemas.openxmlformats.org/drawingml/2006/chart" xmlns:r="http://schemas.openxmlformats.org/officeDocument/2006/relationships" r:id="rId5"/>
          </a:graphicData>
        </a:graphic>
      </p:graphicFrame>
      <p:grpSp>
        <p:nvGrpSpPr>
          <p:cNvPr id="23" name="Group 22"/>
          <p:cNvGrpSpPr/>
          <p:nvPr/>
        </p:nvGrpSpPr>
        <p:grpSpPr>
          <a:xfrm>
            <a:off x="6970904" y="4335631"/>
            <a:ext cx="1317889" cy="393722"/>
            <a:chOff x="6909009" y="1741592"/>
            <a:chExt cx="1626868" cy="393722"/>
          </a:xfrm>
        </p:grpSpPr>
        <p:sp>
          <p:nvSpPr>
            <p:cNvPr id="24" name="Text Box 20"/>
            <p:cNvSpPr txBox="1">
              <a:spLocks noChangeArrowheads="1"/>
            </p:cNvSpPr>
            <p:nvPr/>
          </p:nvSpPr>
          <p:spPr bwMode="auto">
            <a:xfrm rot="21297246">
              <a:off x="6909009" y="1741592"/>
              <a:ext cx="1576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ea typeface="STKaiti"/>
                </a:rPr>
                <a:t>增长率</a:t>
              </a:r>
              <a:r>
                <a:rPr lang="en-US" altLang="zh-CN" b="0" dirty="0" smtClean="0">
                  <a:solidFill>
                    <a:srgbClr val="000000"/>
                  </a:solidFill>
                  <a:ea typeface="STKaiti"/>
                </a:rPr>
                <a:t>=11.76%</a:t>
              </a:r>
              <a:endParaRPr lang="zh-CN" altLang="en-US" b="0" dirty="0">
                <a:solidFill>
                  <a:srgbClr val="000000"/>
                </a:solidFill>
                <a:ea typeface="STKaiti"/>
              </a:endParaRPr>
            </a:p>
          </p:txBody>
        </p:sp>
        <p:sp>
          <p:nvSpPr>
            <p:cNvPr id="25" name="Line 21"/>
            <p:cNvSpPr>
              <a:spLocks noChangeShapeType="1"/>
            </p:cNvSpPr>
            <p:nvPr/>
          </p:nvSpPr>
          <p:spPr bwMode="auto">
            <a:xfrm rot="364050" flipV="1">
              <a:off x="6927454" y="1832944"/>
              <a:ext cx="1608423" cy="30237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sp>
        <p:nvSpPr>
          <p:cNvPr id="26" name="LAYOUT HEADER"/>
          <p:cNvSpPr txBox="1">
            <a:spLocks noChangeArrowheads="1"/>
          </p:cNvSpPr>
          <p:nvPr/>
        </p:nvSpPr>
        <p:spPr bwMode="auto">
          <a:xfrm>
            <a:off x="5238749" y="3792705"/>
            <a:ext cx="42021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092"/>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smtClean="0">
                <a:solidFill>
                  <a:srgbClr val="000000"/>
                </a:solidFill>
                <a:latin typeface="Frutiger 45 Light"/>
                <a:ea typeface="STKaiti"/>
              </a:rPr>
              <a:t>已发行债券平均余额</a:t>
            </a:r>
            <a:endParaRPr lang="zh-CN" altLang="en-US" sz="1600" dirty="0">
              <a:solidFill>
                <a:srgbClr val="000000"/>
              </a:solidFill>
              <a:latin typeface="Frutiger 45 Light"/>
              <a:ea typeface="STKaiti"/>
            </a:endParaRPr>
          </a:p>
        </p:txBody>
      </p:sp>
      <p:sp>
        <p:nvSpPr>
          <p:cNvPr id="27" name="LAYOUT HEADER"/>
          <p:cNvSpPr txBox="1">
            <a:spLocks noChangeArrowheads="1"/>
          </p:cNvSpPr>
          <p:nvPr/>
        </p:nvSpPr>
        <p:spPr bwMode="auto">
          <a:xfrm>
            <a:off x="5238749" y="4041366"/>
            <a:ext cx="420211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a:latin typeface="Frutiger 45 Light"/>
                <a:ea typeface="STKaiti"/>
              </a:rPr>
              <a:t>（百万元人民币）</a:t>
            </a:r>
          </a:p>
        </p:txBody>
      </p:sp>
      <p:sp>
        <p:nvSpPr>
          <p:cNvPr id="28" name="LAYOUT HEADER"/>
          <p:cNvSpPr txBox="1">
            <a:spLocks noChangeArrowheads="1"/>
          </p:cNvSpPr>
          <p:nvPr/>
        </p:nvSpPr>
        <p:spPr bwMode="auto">
          <a:xfrm>
            <a:off x="776287" y="3792705"/>
            <a:ext cx="420211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092"/>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smtClean="0">
                <a:solidFill>
                  <a:srgbClr val="000000"/>
                </a:solidFill>
                <a:latin typeface="Frutiger 45 Light"/>
                <a:ea typeface="STKaiti"/>
              </a:rPr>
              <a:t>生息资产和</a:t>
            </a:r>
            <a:r>
              <a:rPr lang="zh-CN" altLang="en-US" sz="1600" dirty="0">
                <a:solidFill>
                  <a:srgbClr val="000000"/>
                </a:solidFill>
                <a:latin typeface="Frutiger 45 Light"/>
                <a:ea typeface="STKaiti"/>
              </a:rPr>
              <a:t>付息</a:t>
            </a:r>
            <a:r>
              <a:rPr lang="zh-CN" altLang="en-US" sz="1600" dirty="0" smtClean="0">
                <a:solidFill>
                  <a:srgbClr val="000000"/>
                </a:solidFill>
                <a:latin typeface="Frutiger 45 Light"/>
                <a:ea typeface="STKaiti"/>
              </a:rPr>
              <a:t>负债平均余额</a:t>
            </a:r>
            <a:endParaRPr lang="zh-CN" altLang="en-US" sz="1600" dirty="0">
              <a:solidFill>
                <a:srgbClr val="000000"/>
              </a:solidFill>
              <a:latin typeface="Frutiger 45 Light"/>
              <a:ea typeface="STKaiti"/>
            </a:endParaRPr>
          </a:p>
        </p:txBody>
      </p:sp>
      <p:sp>
        <p:nvSpPr>
          <p:cNvPr id="29" name="LAYOUT HEADER"/>
          <p:cNvSpPr txBox="1">
            <a:spLocks noChangeArrowheads="1"/>
          </p:cNvSpPr>
          <p:nvPr/>
        </p:nvSpPr>
        <p:spPr bwMode="auto">
          <a:xfrm>
            <a:off x="776287" y="4041366"/>
            <a:ext cx="420211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a:latin typeface="Frutiger 45 Light"/>
                <a:ea typeface="STKaiti"/>
              </a:rPr>
              <a:t>（百万元人民币）</a:t>
            </a:r>
          </a:p>
        </p:txBody>
      </p:sp>
      <p:sp>
        <p:nvSpPr>
          <p:cNvPr id="30" name="LAYOUT SOURCE"/>
          <p:cNvSpPr txBox="1">
            <a:spLocks noChangeArrowheads="1"/>
          </p:cNvSpPr>
          <p:nvPr/>
        </p:nvSpPr>
        <p:spPr bwMode="auto">
          <a:xfrm>
            <a:off x="774700" y="6818313"/>
            <a:ext cx="41862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marL="822325" indent="-822325"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ts val="600"/>
              </a:spcBef>
            </a:pPr>
            <a:r>
              <a:rPr lang="zh-CN" altLang="en-US" sz="1000" b="0" dirty="0">
                <a:solidFill>
                  <a:srgbClr val="000000"/>
                </a:solidFill>
                <a:latin typeface="Frutiger 45 Light"/>
                <a:ea typeface="STKaiti"/>
              </a:rPr>
              <a:t>资料来源</a:t>
            </a:r>
            <a:r>
              <a:rPr lang="en-US" altLang="zh-CN" sz="1000" b="0" dirty="0">
                <a:solidFill>
                  <a:srgbClr val="000000"/>
                </a:solidFill>
                <a:latin typeface="Frutiger 45 Light"/>
                <a:ea typeface="STKaiti"/>
              </a:rPr>
              <a:t>: 	</a:t>
            </a:r>
            <a:r>
              <a:rPr lang="zh-CN" altLang="en-US" sz="1000" b="0" dirty="0">
                <a:solidFill>
                  <a:srgbClr val="000000"/>
                </a:solidFill>
                <a:latin typeface="Frutiger 45 Light"/>
                <a:ea typeface="STKaiti"/>
              </a:rPr>
              <a:t>公司半年报、公司年报</a:t>
            </a:r>
            <a:endParaRPr lang="en-US" altLang="zh-CN" sz="1000" b="0" dirty="0">
              <a:solidFill>
                <a:srgbClr val="000000"/>
              </a:solidFill>
              <a:latin typeface="Frutiger 45 Light"/>
              <a:ea typeface="STKaiti"/>
            </a:endParaRPr>
          </a:p>
        </p:txBody>
      </p:sp>
      <p:sp>
        <p:nvSpPr>
          <p:cNvPr id="32" name="TextBox 31"/>
          <p:cNvSpPr txBox="1"/>
          <p:nvPr/>
        </p:nvSpPr>
        <p:spPr>
          <a:xfrm>
            <a:off x="776288" y="6257925"/>
            <a:ext cx="724852" cy="400110"/>
          </a:xfrm>
          <a:prstGeom prst="rect">
            <a:avLst/>
          </a:prstGeom>
          <a:noFill/>
        </p:spPr>
        <p:txBody>
          <a:bodyPr wrap="square" lIns="0" rIns="0" rtlCol="0">
            <a:spAutoFit/>
          </a:bodyPr>
          <a:lstStyle/>
          <a:p>
            <a:pPr algn="l"/>
            <a:r>
              <a:rPr lang="zh-CN" altLang="en-US" sz="1000" dirty="0" smtClean="0"/>
              <a:t>平均收</a:t>
            </a:r>
            <a:r>
              <a:rPr lang="zh-CN" altLang="en-US" sz="1000" dirty="0"/>
              <a:t>益</a:t>
            </a:r>
            <a:r>
              <a:rPr lang="zh-CN" altLang="en-US" sz="1000" dirty="0" smtClean="0"/>
              <a:t>率</a:t>
            </a:r>
            <a:r>
              <a:rPr lang="en-US" altLang="zh-CN" sz="1000" dirty="0" smtClean="0"/>
              <a:t>/</a:t>
            </a:r>
            <a:r>
              <a:rPr lang="zh-CN" altLang="en-US" sz="1000" dirty="0" smtClean="0"/>
              <a:t>成本率</a:t>
            </a:r>
            <a:endParaRPr lang="en-US" sz="1000" dirty="0"/>
          </a:p>
        </p:txBody>
      </p:sp>
      <p:sp>
        <p:nvSpPr>
          <p:cNvPr id="33" name="Oval 1034"/>
          <p:cNvSpPr>
            <a:spLocks noChangeArrowheads="1"/>
          </p:cNvSpPr>
          <p:nvPr/>
        </p:nvSpPr>
        <p:spPr bwMode="auto">
          <a:xfrm>
            <a:off x="2378487" y="6355011"/>
            <a:ext cx="814635" cy="279817"/>
          </a:xfrm>
          <a:prstGeom prst="ellipse">
            <a:avLst/>
          </a:prstGeom>
          <a:gradFill rotWithShape="0">
            <a:gsLst>
              <a:gs pos="0">
                <a:srgbClr val="969696"/>
              </a:gs>
              <a:gs pos="50000">
                <a:srgbClr val="E6E6E6"/>
              </a:gs>
              <a:gs pos="100000">
                <a:srgbClr val="969696"/>
              </a:gs>
            </a:gsLst>
            <a:lin ang="0" scaled="1"/>
          </a:gradFill>
          <a:ln w="9525">
            <a:noFill/>
            <a:round/>
            <a:headEnd/>
            <a:tailEnd/>
          </a:ln>
        </p:spPr>
        <p:txBody>
          <a:bodyPr lIns="35934" tIns="35934" rIns="35934" bIns="35934" anchor="ctr"/>
          <a:lstStyle/>
          <a:p>
            <a:pPr algn="ctr"/>
            <a:r>
              <a:rPr lang="en-US" altLang="zh-CN" sz="900" dirty="0" smtClean="0">
                <a:latin typeface="Frutiger 45 Light"/>
                <a:ea typeface="STKaiti"/>
              </a:rPr>
              <a:t>2.74%</a:t>
            </a:r>
            <a:endParaRPr lang="en-US" altLang="zh-CN" sz="900" dirty="0">
              <a:latin typeface="Frutiger 45 Light"/>
              <a:ea typeface="STKaiti"/>
            </a:endParaRPr>
          </a:p>
        </p:txBody>
      </p:sp>
      <p:sp>
        <p:nvSpPr>
          <p:cNvPr id="34" name="Oval 1034"/>
          <p:cNvSpPr>
            <a:spLocks noChangeArrowheads="1"/>
          </p:cNvSpPr>
          <p:nvPr/>
        </p:nvSpPr>
        <p:spPr bwMode="auto">
          <a:xfrm>
            <a:off x="4113215" y="6355011"/>
            <a:ext cx="814635" cy="279817"/>
          </a:xfrm>
          <a:prstGeom prst="ellipse">
            <a:avLst/>
          </a:prstGeom>
          <a:gradFill rotWithShape="0">
            <a:gsLst>
              <a:gs pos="0">
                <a:srgbClr val="969696"/>
              </a:gs>
              <a:gs pos="50000">
                <a:srgbClr val="E6E6E6"/>
              </a:gs>
              <a:gs pos="100000">
                <a:srgbClr val="969696"/>
              </a:gs>
            </a:gsLst>
            <a:lin ang="0" scaled="1"/>
          </a:gradFill>
          <a:ln w="9525">
            <a:noFill/>
            <a:round/>
            <a:headEnd/>
            <a:tailEnd/>
          </a:ln>
        </p:spPr>
        <p:txBody>
          <a:bodyPr lIns="35934" tIns="35934" rIns="35934" bIns="35934" anchor="ctr"/>
          <a:lstStyle/>
          <a:p>
            <a:pPr algn="ctr"/>
            <a:r>
              <a:rPr lang="en-US" altLang="zh-CN" sz="900" dirty="0" smtClean="0">
                <a:latin typeface="Frutiger 45 Light"/>
                <a:ea typeface="STKaiti"/>
              </a:rPr>
              <a:t>2.50%</a:t>
            </a:r>
            <a:endParaRPr lang="en-US" altLang="zh-CN" sz="900" dirty="0">
              <a:latin typeface="Frutiger 45 Light"/>
              <a:ea typeface="STKaiti"/>
            </a:endParaRPr>
          </a:p>
        </p:txBody>
      </p:sp>
      <p:sp>
        <p:nvSpPr>
          <p:cNvPr id="35" name="Oval 1034"/>
          <p:cNvSpPr>
            <a:spLocks noChangeArrowheads="1"/>
          </p:cNvSpPr>
          <p:nvPr/>
        </p:nvSpPr>
        <p:spPr bwMode="auto">
          <a:xfrm>
            <a:off x="1563852" y="6355011"/>
            <a:ext cx="814635" cy="279817"/>
          </a:xfrm>
          <a:prstGeom prst="ellipse">
            <a:avLst/>
          </a:prstGeom>
          <a:gradFill rotWithShape="0">
            <a:gsLst>
              <a:gs pos="0">
                <a:srgbClr val="0C1C3E"/>
              </a:gs>
              <a:gs pos="50000">
                <a:srgbClr val="193D85"/>
              </a:gs>
              <a:gs pos="100000">
                <a:srgbClr val="0C1C3E"/>
              </a:gs>
            </a:gsLst>
            <a:lin ang="0" scaled="1"/>
          </a:gradFill>
          <a:ln w="9525">
            <a:noFill/>
            <a:round/>
            <a:headEnd/>
            <a:tailEnd/>
          </a:ln>
        </p:spPr>
        <p:txBody>
          <a:bodyPr lIns="35934" tIns="35934" rIns="35934" bIns="35934" anchor="ctr"/>
          <a:lstStyle/>
          <a:p>
            <a:pPr algn="ctr"/>
            <a:r>
              <a:rPr lang="en-US" altLang="zh-CN" sz="1000" dirty="0" smtClean="0">
                <a:solidFill>
                  <a:schemeClr val="bg1"/>
                </a:solidFill>
                <a:latin typeface="Frutiger 45 Light"/>
                <a:ea typeface="STKaiti"/>
              </a:rPr>
              <a:t>4.48%</a:t>
            </a:r>
            <a:endParaRPr lang="en-US" altLang="zh-CN" sz="1000" dirty="0">
              <a:solidFill>
                <a:schemeClr val="bg1"/>
              </a:solidFill>
              <a:latin typeface="Frutiger 45 Light"/>
              <a:ea typeface="STKaiti"/>
            </a:endParaRPr>
          </a:p>
        </p:txBody>
      </p:sp>
      <p:sp>
        <p:nvSpPr>
          <p:cNvPr id="36" name="Oval 1034"/>
          <p:cNvSpPr>
            <a:spLocks noChangeArrowheads="1"/>
          </p:cNvSpPr>
          <p:nvPr/>
        </p:nvSpPr>
        <p:spPr bwMode="auto">
          <a:xfrm>
            <a:off x="3298580" y="6355011"/>
            <a:ext cx="814635" cy="279817"/>
          </a:xfrm>
          <a:prstGeom prst="ellipse">
            <a:avLst/>
          </a:prstGeom>
          <a:gradFill rotWithShape="0">
            <a:gsLst>
              <a:gs pos="0">
                <a:srgbClr val="0C1C3E"/>
              </a:gs>
              <a:gs pos="50000">
                <a:srgbClr val="193D85"/>
              </a:gs>
              <a:gs pos="100000">
                <a:srgbClr val="0C1C3E"/>
              </a:gs>
            </a:gsLst>
            <a:lin ang="0" scaled="1"/>
          </a:gradFill>
          <a:ln w="9525">
            <a:noFill/>
            <a:round/>
            <a:headEnd/>
            <a:tailEnd/>
          </a:ln>
        </p:spPr>
        <p:txBody>
          <a:bodyPr lIns="35934" tIns="35934" rIns="35934" bIns="35934" anchor="ctr"/>
          <a:lstStyle/>
          <a:p>
            <a:pPr algn="ctr"/>
            <a:r>
              <a:rPr lang="en-US" altLang="zh-CN" sz="1000" dirty="0" smtClean="0">
                <a:solidFill>
                  <a:schemeClr val="bg1"/>
                </a:solidFill>
                <a:latin typeface="Frutiger 45 Light"/>
                <a:ea typeface="STKaiti"/>
              </a:rPr>
              <a:t>4.38</a:t>
            </a:r>
            <a:r>
              <a:rPr lang="en-US" altLang="zh-CN" sz="1000" dirty="0">
                <a:solidFill>
                  <a:schemeClr val="bg1"/>
                </a:solidFill>
                <a:latin typeface="Frutiger 45 Light"/>
                <a:ea typeface="STKaiti"/>
              </a:rPr>
              <a:t>%</a:t>
            </a:r>
          </a:p>
        </p:txBody>
      </p:sp>
      <p:sp>
        <p:nvSpPr>
          <p:cNvPr id="37" name="TextBox 36"/>
          <p:cNvSpPr txBox="1"/>
          <p:nvPr/>
        </p:nvSpPr>
        <p:spPr>
          <a:xfrm>
            <a:off x="5238750" y="6376797"/>
            <a:ext cx="722581" cy="246221"/>
          </a:xfrm>
          <a:prstGeom prst="rect">
            <a:avLst/>
          </a:prstGeom>
          <a:noFill/>
        </p:spPr>
        <p:txBody>
          <a:bodyPr wrap="square" lIns="0" rIns="0" rtlCol="0">
            <a:spAutoFit/>
          </a:bodyPr>
          <a:lstStyle/>
          <a:p>
            <a:pPr algn="l"/>
            <a:r>
              <a:rPr lang="zh-CN" altLang="en-US" sz="1000" dirty="0" smtClean="0"/>
              <a:t>平均成本率</a:t>
            </a:r>
            <a:endParaRPr lang="en-US" sz="1000" dirty="0"/>
          </a:p>
        </p:txBody>
      </p:sp>
      <p:sp>
        <p:nvSpPr>
          <p:cNvPr id="38" name="Oval 1034"/>
          <p:cNvSpPr>
            <a:spLocks noChangeArrowheads="1"/>
          </p:cNvSpPr>
          <p:nvPr/>
        </p:nvSpPr>
        <p:spPr bwMode="auto">
          <a:xfrm>
            <a:off x="6425778" y="6355011"/>
            <a:ext cx="814635" cy="279817"/>
          </a:xfrm>
          <a:prstGeom prst="ellipse">
            <a:avLst/>
          </a:prstGeom>
          <a:gradFill rotWithShape="0">
            <a:gsLst>
              <a:gs pos="0">
                <a:srgbClr val="0C1C3E"/>
              </a:gs>
              <a:gs pos="50000">
                <a:srgbClr val="193D85"/>
              </a:gs>
              <a:gs pos="100000">
                <a:srgbClr val="0C1C3E"/>
              </a:gs>
            </a:gsLst>
            <a:lin ang="0" scaled="1"/>
          </a:gradFill>
          <a:ln w="9525">
            <a:noFill/>
            <a:round/>
            <a:headEnd/>
            <a:tailEnd/>
          </a:ln>
        </p:spPr>
        <p:txBody>
          <a:bodyPr lIns="35934" tIns="35934" rIns="35934" bIns="35934" anchor="ctr"/>
          <a:lstStyle/>
          <a:p>
            <a:pPr algn="ctr"/>
            <a:r>
              <a:rPr lang="en-US" altLang="zh-CN" sz="1000" dirty="0">
                <a:solidFill>
                  <a:schemeClr val="bg1"/>
                </a:solidFill>
                <a:latin typeface="Frutiger 45 Light"/>
                <a:ea typeface="STKaiti"/>
              </a:rPr>
              <a:t>3.63%</a:t>
            </a:r>
          </a:p>
        </p:txBody>
      </p:sp>
      <p:sp>
        <p:nvSpPr>
          <p:cNvPr id="39" name="Oval 1034"/>
          <p:cNvSpPr>
            <a:spLocks noChangeArrowheads="1"/>
          </p:cNvSpPr>
          <p:nvPr/>
        </p:nvSpPr>
        <p:spPr bwMode="auto">
          <a:xfrm>
            <a:off x="8122406" y="6355011"/>
            <a:ext cx="814635" cy="279817"/>
          </a:xfrm>
          <a:prstGeom prst="ellipse">
            <a:avLst/>
          </a:prstGeom>
          <a:gradFill rotWithShape="0">
            <a:gsLst>
              <a:gs pos="0">
                <a:srgbClr val="0C1C3E"/>
              </a:gs>
              <a:gs pos="50000">
                <a:srgbClr val="193D85"/>
              </a:gs>
              <a:gs pos="100000">
                <a:srgbClr val="0C1C3E"/>
              </a:gs>
            </a:gsLst>
            <a:lin ang="0" scaled="1"/>
          </a:gradFill>
          <a:ln w="9525">
            <a:noFill/>
            <a:round/>
            <a:headEnd/>
            <a:tailEnd/>
          </a:ln>
        </p:spPr>
        <p:txBody>
          <a:bodyPr lIns="35934" tIns="35934" rIns="35934" bIns="35934" anchor="ctr"/>
          <a:lstStyle/>
          <a:p>
            <a:pPr algn="ctr"/>
            <a:r>
              <a:rPr lang="en-US" altLang="zh-CN" sz="1000" dirty="0" smtClean="0">
                <a:solidFill>
                  <a:schemeClr val="bg1"/>
                </a:solidFill>
                <a:latin typeface="Frutiger 45 Light"/>
                <a:ea typeface="STKaiti"/>
              </a:rPr>
              <a:t>3.13%</a:t>
            </a:r>
            <a:endParaRPr lang="en-US" altLang="zh-CN" sz="1000" dirty="0">
              <a:solidFill>
                <a:schemeClr val="bg1"/>
              </a:solidFill>
              <a:latin typeface="Frutiger 45 Light"/>
              <a:ea typeface="STKaiti"/>
            </a:endParaRPr>
          </a:p>
        </p:txBody>
      </p:sp>
      <p:grpSp>
        <p:nvGrpSpPr>
          <p:cNvPr id="41" name="Group 40"/>
          <p:cNvGrpSpPr/>
          <p:nvPr/>
        </p:nvGrpSpPr>
        <p:grpSpPr>
          <a:xfrm>
            <a:off x="2618203" y="4154677"/>
            <a:ext cx="1317889" cy="393722"/>
            <a:chOff x="6909009" y="1741592"/>
            <a:chExt cx="1626868" cy="393722"/>
          </a:xfrm>
        </p:grpSpPr>
        <p:sp>
          <p:nvSpPr>
            <p:cNvPr id="42" name="Text Box 20"/>
            <p:cNvSpPr txBox="1">
              <a:spLocks noChangeArrowheads="1"/>
            </p:cNvSpPr>
            <p:nvPr/>
          </p:nvSpPr>
          <p:spPr bwMode="auto">
            <a:xfrm rot="21297246">
              <a:off x="6909009" y="1741592"/>
              <a:ext cx="1576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ea typeface="STKaiti"/>
                </a:rPr>
                <a:t>增长率</a:t>
              </a:r>
              <a:r>
                <a:rPr lang="en-US" altLang="zh-CN" b="0" dirty="0" smtClean="0">
                  <a:solidFill>
                    <a:srgbClr val="000000"/>
                  </a:solidFill>
                  <a:ea typeface="STKaiti"/>
                </a:rPr>
                <a:t>=9.21%</a:t>
              </a:r>
              <a:endParaRPr lang="zh-CN" altLang="en-US" b="0" dirty="0">
                <a:solidFill>
                  <a:srgbClr val="000000"/>
                </a:solidFill>
                <a:ea typeface="STKaiti"/>
              </a:endParaRPr>
            </a:p>
          </p:txBody>
        </p:sp>
        <p:sp>
          <p:nvSpPr>
            <p:cNvPr id="43" name="Line 21"/>
            <p:cNvSpPr>
              <a:spLocks noChangeShapeType="1"/>
            </p:cNvSpPr>
            <p:nvPr/>
          </p:nvSpPr>
          <p:spPr bwMode="auto">
            <a:xfrm rot="364050" flipV="1">
              <a:off x="6927454" y="1832944"/>
              <a:ext cx="1608423" cy="30237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grpSp>
        <p:nvGrpSpPr>
          <p:cNvPr id="44" name="Group 43"/>
          <p:cNvGrpSpPr/>
          <p:nvPr/>
        </p:nvGrpSpPr>
        <p:grpSpPr>
          <a:xfrm>
            <a:off x="2659068" y="4430487"/>
            <a:ext cx="1317889" cy="336572"/>
            <a:chOff x="6909009" y="1741592"/>
            <a:chExt cx="1626868" cy="336572"/>
          </a:xfrm>
        </p:grpSpPr>
        <p:sp>
          <p:nvSpPr>
            <p:cNvPr id="45" name="Text Box 20"/>
            <p:cNvSpPr txBox="1">
              <a:spLocks noChangeArrowheads="1"/>
            </p:cNvSpPr>
            <p:nvPr/>
          </p:nvSpPr>
          <p:spPr bwMode="auto">
            <a:xfrm rot="21297246">
              <a:off x="6909009" y="1741592"/>
              <a:ext cx="1576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smtClean="0">
                  <a:solidFill>
                    <a:srgbClr val="000000"/>
                  </a:solidFill>
                  <a:ea typeface="STKaiti"/>
                </a:rPr>
                <a:t>增长率</a:t>
              </a:r>
              <a:r>
                <a:rPr lang="en-US" altLang="zh-CN" b="0" dirty="0" smtClean="0">
                  <a:solidFill>
                    <a:srgbClr val="000000"/>
                  </a:solidFill>
                  <a:ea typeface="STKaiti"/>
                </a:rPr>
                <a:t>=11.40%</a:t>
              </a:r>
              <a:endParaRPr lang="zh-CN" altLang="en-US" b="0" dirty="0">
                <a:solidFill>
                  <a:srgbClr val="000000"/>
                </a:solidFill>
                <a:ea typeface="STKaiti"/>
              </a:endParaRPr>
            </a:p>
          </p:txBody>
        </p:sp>
        <p:sp>
          <p:nvSpPr>
            <p:cNvPr id="46" name="Line 21"/>
            <p:cNvSpPr>
              <a:spLocks noChangeShapeType="1"/>
            </p:cNvSpPr>
            <p:nvPr/>
          </p:nvSpPr>
          <p:spPr bwMode="auto">
            <a:xfrm rot="364050" flipV="1">
              <a:off x="6927454" y="1775794"/>
              <a:ext cx="1608423" cy="30237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sp>
        <p:nvSpPr>
          <p:cNvPr id="47" name="灯片编号占位符 3"/>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eaLnBrk="1" hangingPunct="1">
              <a:spcBef>
                <a:spcPct val="0"/>
              </a:spcBef>
            </a:pPr>
            <a:fld id="{D98EEA28-29A4-46DE-B678-1BE94F5A4559}" type="slidenum">
              <a:rPr lang="en-US" altLang="zh-CN" sz="900" b="0">
                <a:latin typeface="Frutiger 45 Light"/>
                <a:ea typeface="STKaiti"/>
                <a:cs typeface="Arial Unicode MS" pitchFamily="34" charset="-122"/>
              </a:rPr>
              <a:pPr algn="r" eaLnBrk="1" hangingPunct="1">
                <a:spcBef>
                  <a:spcPct val="0"/>
                </a:spcBef>
              </a:pPr>
              <a:t>5</a:t>
            </a:fld>
            <a:endParaRPr lang="en-US" altLang="zh-CN" sz="900" b="0">
              <a:latin typeface="Frutiger 45 Light"/>
              <a:ea typeface="STKaiti"/>
              <a:cs typeface="Arial Unicode MS" pitchFamily="34" charset="-122"/>
            </a:endParaRPr>
          </a:p>
        </p:txBody>
      </p:sp>
    </p:spTree>
    <p:extLst>
      <p:ext uri="{BB962C8B-B14F-4D97-AF65-F5344CB8AC3E}">
        <p14:creationId xmlns:p14="http://schemas.microsoft.com/office/powerpoint/2010/main" val="497583389"/>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Chart 60"/>
          <p:cNvGraphicFramePr>
            <a:graphicFrameLocks/>
          </p:cNvGraphicFramePr>
          <p:nvPr>
            <p:extLst>
              <p:ext uri="{D42A27DB-BD31-4B8C-83A1-F6EECF244321}">
                <p14:modId xmlns:p14="http://schemas.microsoft.com/office/powerpoint/2010/main" val="3540723880"/>
              </p:ext>
            </p:extLst>
          </p:nvPr>
        </p:nvGraphicFramePr>
        <p:xfrm>
          <a:off x="3944303" y="1543050"/>
          <a:ext cx="2842260" cy="20756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6" name="Chart 65"/>
          <p:cNvGraphicFramePr>
            <a:graphicFrameLocks/>
          </p:cNvGraphicFramePr>
          <p:nvPr>
            <p:extLst>
              <p:ext uri="{D42A27DB-BD31-4B8C-83A1-F6EECF244321}">
                <p14:modId xmlns:p14="http://schemas.microsoft.com/office/powerpoint/2010/main" val="3578585059"/>
              </p:ext>
            </p:extLst>
          </p:nvPr>
        </p:nvGraphicFramePr>
        <p:xfrm>
          <a:off x="-3111263" y="4368800"/>
          <a:ext cx="2743200" cy="20756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Chart 58"/>
          <p:cNvGraphicFramePr>
            <a:graphicFrameLocks/>
          </p:cNvGraphicFramePr>
          <p:nvPr>
            <p:extLst>
              <p:ext uri="{D42A27DB-BD31-4B8C-83A1-F6EECF244321}">
                <p14:modId xmlns:p14="http://schemas.microsoft.com/office/powerpoint/2010/main" val="2564577996"/>
              </p:ext>
            </p:extLst>
          </p:nvPr>
        </p:nvGraphicFramePr>
        <p:xfrm>
          <a:off x="730567" y="1726883"/>
          <a:ext cx="2987993" cy="2075688"/>
        </p:xfrm>
        <a:graphic>
          <a:graphicData uri="http://schemas.openxmlformats.org/drawingml/2006/chart">
            <c:chart xmlns:c="http://schemas.openxmlformats.org/drawingml/2006/chart" xmlns:r="http://schemas.openxmlformats.org/officeDocument/2006/relationships" r:id="rId6"/>
          </a:graphicData>
        </a:graphic>
      </p:graphicFrame>
      <p:sp>
        <p:nvSpPr>
          <p:cNvPr id="60418" name="灯片编号占位符 2"/>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C04A2509-3036-4500-8BEC-809BF603C401}" type="slidenum">
              <a:rPr lang="en-US" altLang="zh-CN" sz="900" b="0">
                <a:solidFill>
                  <a:srgbClr val="000000"/>
                </a:solidFill>
                <a:latin typeface="Frutiger 45 Light"/>
                <a:ea typeface="STKaiti"/>
                <a:cs typeface="Arial Unicode MS" pitchFamily="34" charset="-122"/>
              </a:rPr>
              <a:pPr algn="r">
                <a:spcBef>
                  <a:spcPct val="0"/>
                </a:spcBef>
              </a:pPr>
              <a:t>6</a:t>
            </a:fld>
            <a:endParaRPr lang="en-US" altLang="zh-CN" sz="900" b="0">
              <a:solidFill>
                <a:srgbClr val="000000"/>
              </a:solidFill>
              <a:latin typeface="Frutiger 45 Light"/>
              <a:ea typeface="STKaiti"/>
              <a:cs typeface="Arial Unicode MS" pitchFamily="34" charset="-122"/>
            </a:endParaRPr>
          </a:p>
        </p:txBody>
      </p:sp>
      <p:sp>
        <p:nvSpPr>
          <p:cNvPr id="60420" name="PAGE HEADING"/>
          <p:cNvSpPr>
            <a:spLocks noGrp="1" noChangeArrowheads="1"/>
          </p:cNvSpPr>
          <p:nvPr>
            <p:ph type="title" idx="4294967295"/>
          </p:nvPr>
        </p:nvSpPr>
        <p:spPr>
          <a:xfrm>
            <a:off x="774700" y="0"/>
            <a:ext cx="8653463" cy="9413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eaLnBrk="1" hangingPunct="1"/>
            <a:r>
              <a:rPr lang="zh-CN" altLang="en-US" sz="3200" dirty="0">
                <a:latin typeface="+mn-lt"/>
              </a:rPr>
              <a:t>资本实力及资产质量总体可控</a:t>
            </a:r>
            <a:endParaRPr lang="en-US" sz="3200" dirty="0">
              <a:latin typeface="+mn-lt"/>
              <a:ea typeface="STKaiti"/>
            </a:endParaRPr>
          </a:p>
        </p:txBody>
      </p:sp>
      <p:sp>
        <p:nvSpPr>
          <p:cNvPr id="38" name="LAYOUT SOURCE"/>
          <p:cNvSpPr txBox="1">
            <a:spLocks noChangeArrowheads="1"/>
          </p:cNvSpPr>
          <p:nvPr/>
        </p:nvSpPr>
        <p:spPr bwMode="auto">
          <a:xfrm>
            <a:off x="774700" y="6547048"/>
            <a:ext cx="86661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marL="822325" indent="-822325"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ts val="600"/>
              </a:spcBef>
            </a:pPr>
            <a:r>
              <a:rPr lang="zh-CN" altLang="en-US" sz="1000" b="0" dirty="0">
                <a:solidFill>
                  <a:srgbClr val="000000"/>
                </a:solidFill>
                <a:latin typeface="Frutiger 45 Light"/>
                <a:ea typeface="STKaiti"/>
              </a:rPr>
              <a:t>资料来源</a:t>
            </a:r>
            <a:r>
              <a:rPr lang="en-US" altLang="zh-CN" sz="1000" b="0" dirty="0">
                <a:solidFill>
                  <a:srgbClr val="000000"/>
                </a:solidFill>
                <a:latin typeface="Frutiger 45 Light"/>
                <a:ea typeface="STKaiti"/>
              </a:rPr>
              <a:t>: 	</a:t>
            </a:r>
            <a:r>
              <a:rPr lang="zh-CN" altLang="en-US" sz="1000" b="0" dirty="0" smtClean="0">
                <a:solidFill>
                  <a:srgbClr val="000000"/>
                </a:solidFill>
                <a:latin typeface="Frutiger 45 Light"/>
                <a:ea typeface="STKaiti"/>
              </a:rPr>
              <a:t>公司半年报、公司年报</a:t>
            </a:r>
            <a:endParaRPr lang="en-US" altLang="zh-CN" sz="1000" b="0" dirty="0" smtClean="0">
              <a:solidFill>
                <a:srgbClr val="000000"/>
              </a:solidFill>
              <a:latin typeface="Frutiger 45 Light"/>
              <a:ea typeface="STKaiti"/>
            </a:endParaRPr>
          </a:p>
          <a:p>
            <a:pPr>
              <a:spcBef>
                <a:spcPts val="0"/>
              </a:spcBef>
            </a:pPr>
            <a:r>
              <a:rPr lang="zh-CN" altLang="en-US" sz="1000" b="0" dirty="0" smtClean="0">
                <a:solidFill>
                  <a:srgbClr val="000000"/>
                </a:solidFill>
                <a:latin typeface="Frutiger 45 Light"/>
                <a:ea typeface="STKaiti"/>
              </a:rPr>
              <a:t>注</a:t>
            </a:r>
            <a:r>
              <a:rPr lang="en-US" altLang="zh-CN" sz="1000" b="0" dirty="0">
                <a:solidFill>
                  <a:srgbClr val="000000"/>
                </a:solidFill>
                <a:latin typeface="Frutiger 45 Light"/>
                <a:ea typeface="STKaiti"/>
              </a:rPr>
              <a:t>: 	</a:t>
            </a:r>
            <a:endParaRPr lang="en-US" altLang="zh-CN" sz="1000" b="0" dirty="0" smtClean="0">
              <a:solidFill>
                <a:srgbClr val="000000"/>
              </a:solidFill>
              <a:latin typeface="Frutiger 45 Light"/>
              <a:ea typeface="STKaiti"/>
            </a:endParaRPr>
          </a:p>
          <a:p>
            <a:pPr marL="234950" indent="-234950">
              <a:spcBef>
                <a:spcPts val="0"/>
              </a:spcBef>
            </a:pPr>
            <a:r>
              <a:rPr lang="en-US" altLang="zh-CN" sz="1000" b="0" dirty="0" smtClean="0">
                <a:latin typeface="Frutiger 45 Light"/>
                <a:ea typeface="STKaiti"/>
              </a:rPr>
              <a:t>1	</a:t>
            </a:r>
            <a:r>
              <a:rPr lang="zh-CN" altLang="en-US" sz="1000" b="0" dirty="0" smtClean="0">
                <a:latin typeface="Frutiger 45 Light"/>
                <a:ea typeface="STKaiti"/>
              </a:rPr>
              <a:t>根</a:t>
            </a:r>
            <a:r>
              <a:rPr lang="zh-CN" altLang="en-US" sz="1000" b="0" dirty="0">
                <a:latin typeface="Frutiger 45 Light"/>
                <a:ea typeface="STKaiti"/>
              </a:rPr>
              <a:t>据</a:t>
            </a:r>
            <a:r>
              <a:rPr lang="en-US" altLang="zh-CN" sz="1000" b="0" dirty="0">
                <a:latin typeface="Frutiger 45 Light"/>
                <a:ea typeface="STKaiti"/>
              </a:rPr>
              <a:t>2013</a:t>
            </a:r>
            <a:r>
              <a:rPr lang="zh-CN" altLang="en-US" sz="1000" b="0" dirty="0">
                <a:latin typeface="Frutiger 45 Light"/>
                <a:ea typeface="STKaiti"/>
              </a:rPr>
              <a:t>年</a:t>
            </a:r>
            <a:r>
              <a:rPr lang="en-US" altLang="zh-CN" sz="1000" b="0" dirty="0">
                <a:latin typeface="Frutiger 45 Light"/>
                <a:ea typeface="STKaiti"/>
              </a:rPr>
              <a:t>1</a:t>
            </a:r>
            <a:r>
              <a:rPr lang="zh-CN" altLang="en-US" sz="1000" b="0" dirty="0">
                <a:latin typeface="Frutiger 45 Light"/>
                <a:ea typeface="STKaiti"/>
              </a:rPr>
              <a:t>月</a:t>
            </a:r>
            <a:r>
              <a:rPr lang="en-US" altLang="zh-CN" sz="1000" b="0" dirty="0">
                <a:latin typeface="Frutiger 45 Light"/>
                <a:ea typeface="STKaiti"/>
              </a:rPr>
              <a:t>1</a:t>
            </a:r>
            <a:r>
              <a:rPr lang="zh-CN" altLang="en-US" sz="1000" b="0" dirty="0">
                <a:latin typeface="Frutiger 45 Light"/>
                <a:ea typeface="STKaiti"/>
              </a:rPr>
              <a:t>日开始实施的</a:t>
            </a:r>
            <a:r>
              <a:rPr lang="en-US" altLang="zh-CN" sz="1000" b="0" dirty="0">
                <a:latin typeface="Frutiger 45 Light"/>
                <a:ea typeface="STKaiti"/>
              </a:rPr>
              <a:t>《</a:t>
            </a:r>
            <a:r>
              <a:rPr lang="zh-CN" altLang="en-US" sz="1000" b="0" dirty="0">
                <a:latin typeface="Frutiger 45 Light"/>
                <a:ea typeface="STKaiti"/>
              </a:rPr>
              <a:t>商业银行资本管理办法（试行）</a:t>
            </a:r>
            <a:r>
              <a:rPr lang="en-US" altLang="zh-CN" sz="1000" b="0" dirty="0">
                <a:latin typeface="Frutiger 45 Light"/>
                <a:ea typeface="STKaiti"/>
              </a:rPr>
              <a:t>》</a:t>
            </a:r>
            <a:r>
              <a:rPr lang="zh-CN" altLang="en-US" sz="1000" b="0" dirty="0">
                <a:latin typeface="Frutiger 45 Light"/>
                <a:ea typeface="STKaiti"/>
              </a:rPr>
              <a:t>和其它相关监管规定计</a:t>
            </a:r>
            <a:r>
              <a:rPr lang="zh-CN" altLang="en-US" sz="1000" b="0" dirty="0" smtClean="0">
                <a:latin typeface="Frutiger 45 Light"/>
                <a:ea typeface="STKaiti"/>
              </a:rPr>
              <a:t>算</a:t>
            </a:r>
            <a:endParaRPr lang="en-US" altLang="zh-CN" sz="1000" b="0" dirty="0" smtClean="0">
              <a:latin typeface="Frutiger 45 Light"/>
              <a:ea typeface="STKaiti"/>
            </a:endParaRPr>
          </a:p>
          <a:p>
            <a:pPr marL="234950" indent="-234950">
              <a:spcBef>
                <a:spcPts val="0"/>
              </a:spcBef>
            </a:pPr>
            <a:r>
              <a:rPr lang="en-US" altLang="zh-CN" sz="1000" b="0" dirty="0" smtClean="0">
                <a:latin typeface="Frutiger 45 Light"/>
                <a:ea typeface="STKaiti"/>
              </a:rPr>
              <a:t>2	</a:t>
            </a:r>
            <a:r>
              <a:rPr lang="zh-CN" altLang="en-US" sz="1000" b="0" dirty="0">
                <a:latin typeface="Frutiger 45 Light"/>
                <a:ea typeface="STKaiti"/>
              </a:rPr>
              <a:t>根据</a:t>
            </a:r>
            <a:r>
              <a:rPr lang="en-US" altLang="zh-CN" sz="1000" b="0" dirty="0">
                <a:latin typeface="Frutiger 45 Light"/>
                <a:ea typeface="STKaiti"/>
              </a:rPr>
              <a:t>2015</a:t>
            </a:r>
            <a:r>
              <a:rPr lang="zh-CN" altLang="en-US" sz="1000" b="0" dirty="0">
                <a:latin typeface="Frutiger 45 Light"/>
                <a:ea typeface="STKaiti"/>
              </a:rPr>
              <a:t>年</a:t>
            </a:r>
            <a:r>
              <a:rPr lang="en-US" altLang="zh-CN" sz="1000" b="0" dirty="0">
                <a:latin typeface="Frutiger 45 Light"/>
                <a:ea typeface="STKaiti"/>
              </a:rPr>
              <a:t>4</a:t>
            </a:r>
            <a:r>
              <a:rPr lang="zh-CN" altLang="en-US" sz="1000" b="0" dirty="0">
                <a:latin typeface="Frutiger 45 Light"/>
                <a:ea typeface="STKaiti"/>
              </a:rPr>
              <a:t>月</a:t>
            </a:r>
            <a:r>
              <a:rPr lang="en-US" altLang="zh-CN" sz="1000" b="0" dirty="0">
                <a:latin typeface="Frutiger 45 Light"/>
                <a:ea typeface="STKaiti"/>
              </a:rPr>
              <a:t>1</a:t>
            </a:r>
            <a:r>
              <a:rPr lang="zh-CN" altLang="en-US" sz="1000" b="0" dirty="0">
                <a:latin typeface="Frutiger 45 Light"/>
                <a:ea typeface="STKaiti"/>
              </a:rPr>
              <a:t>日起施行的</a:t>
            </a:r>
            <a:r>
              <a:rPr lang="en-US" altLang="zh-CN" sz="1000" b="0" dirty="0">
                <a:latin typeface="Frutiger 45 Light"/>
                <a:ea typeface="STKaiti"/>
              </a:rPr>
              <a:t>《</a:t>
            </a:r>
            <a:r>
              <a:rPr lang="zh-CN" altLang="en-US" sz="1000" b="0" dirty="0">
                <a:latin typeface="Frutiger 45 Light"/>
                <a:ea typeface="STKaiti"/>
              </a:rPr>
              <a:t>商业银行杠杆率管理办法（修订）</a:t>
            </a:r>
            <a:r>
              <a:rPr lang="en-US" altLang="zh-CN" sz="1000" b="0" dirty="0">
                <a:latin typeface="Frutiger 45 Light"/>
                <a:ea typeface="STKaiti"/>
              </a:rPr>
              <a:t>》</a:t>
            </a:r>
            <a:r>
              <a:rPr lang="zh-CN" altLang="en-US" sz="1000" b="0" dirty="0">
                <a:latin typeface="Frutiger 45 Light"/>
                <a:ea typeface="STKaiti"/>
              </a:rPr>
              <a:t>（中国银监会令</a:t>
            </a:r>
            <a:r>
              <a:rPr lang="en-US" altLang="zh-CN" sz="1000" b="0" dirty="0">
                <a:latin typeface="Frutiger 45 Light"/>
                <a:ea typeface="STKaiti"/>
              </a:rPr>
              <a:t>2015</a:t>
            </a:r>
            <a:r>
              <a:rPr lang="zh-CN" altLang="en-US" sz="1000" b="0" dirty="0">
                <a:latin typeface="Frutiger 45 Light"/>
                <a:ea typeface="STKaiti"/>
              </a:rPr>
              <a:t>年第</a:t>
            </a:r>
            <a:r>
              <a:rPr lang="en-US" altLang="zh-CN" sz="1000" b="0" dirty="0">
                <a:latin typeface="Frutiger 45 Light"/>
                <a:ea typeface="STKaiti"/>
              </a:rPr>
              <a:t>1</a:t>
            </a:r>
            <a:r>
              <a:rPr lang="zh-CN" altLang="en-US" sz="1000" b="0" dirty="0">
                <a:latin typeface="Frutiger 45 Light"/>
                <a:ea typeface="STKaiti"/>
              </a:rPr>
              <a:t>号）计</a:t>
            </a:r>
            <a:r>
              <a:rPr lang="zh-CN" altLang="en-US" sz="1000" b="0" dirty="0" smtClean="0">
                <a:latin typeface="Frutiger 45 Light"/>
                <a:ea typeface="STKaiti"/>
              </a:rPr>
              <a:t>算</a:t>
            </a:r>
            <a:endParaRPr lang="en-US" altLang="zh-CN" sz="1000" b="0" dirty="0">
              <a:latin typeface="Frutiger 45 Light"/>
              <a:ea typeface="STKaiti"/>
            </a:endParaRPr>
          </a:p>
        </p:txBody>
      </p:sp>
      <p:grpSp>
        <p:nvGrpSpPr>
          <p:cNvPr id="47" name="Group 46"/>
          <p:cNvGrpSpPr/>
          <p:nvPr/>
        </p:nvGrpSpPr>
        <p:grpSpPr>
          <a:xfrm rot="528845">
            <a:off x="1485610" y="1569810"/>
            <a:ext cx="2065502" cy="574351"/>
            <a:chOff x="6011361" y="1738706"/>
            <a:chExt cx="2804735" cy="574351"/>
          </a:xfrm>
        </p:grpSpPr>
        <p:sp>
          <p:nvSpPr>
            <p:cNvPr id="48" name="Text Box 20"/>
            <p:cNvSpPr txBox="1">
              <a:spLocks noChangeArrowheads="1"/>
            </p:cNvSpPr>
            <p:nvPr/>
          </p:nvSpPr>
          <p:spPr bwMode="auto">
            <a:xfrm rot="21071155">
              <a:off x="6603215" y="1793159"/>
              <a:ext cx="17344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a:solidFill>
                    <a:srgbClr val="000000"/>
                  </a:solidFill>
                  <a:ea typeface="STKaiti"/>
                </a:rPr>
                <a:t>下降</a:t>
              </a:r>
              <a:r>
                <a:rPr lang="en-US" altLang="zh-CN" b="0" dirty="0">
                  <a:solidFill>
                    <a:srgbClr val="000000"/>
                  </a:solidFill>
                  <a:ea typeface="STKaiti"/>
                </a:rPr>
                <a:t>0.45</a:t>
              </a:r>
              <a:r>
                <a:rPr lang="zh-CN" altLang="en-US" b="0" dirty="0">
                  <a:solidFill>
                    <a:srgbClr val="000000"/>
                  </a:solidFill>
                  <a:ea typeface="STKaiti"/>
                </a:rPr>
                <a:t>个百分点</a:t>
              </a:r>
            </a:p>
          </p:txBody>
        </p:sp>
        <p:sp>
          <p:nvSpPr>
            <p:cNvPr id="49" name="Line 21"/>
            <p:cNvSpPr>
              <a:spLocks noChangeShapeType="1"/>
            </p:cNvSpPr>
            <p:nvPr/>
          </p:nvSpPr>
          <p:spPr bwMode="auto">
            <a:xfrm rot="364050" flipV="1">
              <a:off x="6011361" y="1738706"/>
              <a:ext cx="2804735" cy="574351"/>
            </a:xfrm>
            <a:prstGeom prst="line">
              <a:avLst/>
            </a:prstGeom>
            <a:noFill/>
            <a:ln w="19050">
              <a:solidFill>
                <a:schemeClr val="accent3">
                  <a:lumMod val="65000"/>
                </a:schemeClr>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sp>
        <p:nvSpPr>
          <p:cNvPr id="54" name="LAYOUT HEADER"/>
          <p:cNvSpPr txBox="1">
            <a:spLocks noChangeArrowheads="1"/>
          </p:cNvSpPr>
          <p:nvPr/>
        </p:nvSpPr>
        <p:spPr bwMode="auto">
          <a:xfrm>
            <a:off x="776287" y="1241425"/>
            <a:ext cx="42243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资本充足率</a:t>
            </a:r>
            <a:r>
              <a:rPr lang="en-US" altLang="zh-CN" sz="1600" baseline="30000" dirty="0">
                <a:solidFill>
                  <a:srgbClr val="000000"/>
                </a:solidFill>
                <a:latin typeface="Frutiger 45 Light"/>
                <a:ea typeface="STKaiti"/>
              </a:rPr>
              <a:t>1</a:t>
            </a:r>
            <a:endParaRPr lang="zh-CN" altLang="en-US" sz="1600" dirty="0">
              <a:solidFill>
                <a:srgbClr val="000000"/>
              </a:solidFill>
              <a:latin typeface="Frutiger 45 Light"/>
              <a:ea typeface="STKaiti"/>
            </a:endParaRPr>
          </a:p>
        </p:txBody>
      </p:sp>
      <p:sp>
        <p:nvSpPr>
          <p:cNvPr id="22" name="灯片编号占位符 2"/>
          <p:cNvSpPr txBox="1">
            <a:spLocks noChangeArrowheads="1"/>
          </p:cNvSpPr>
          <p:nvPr/>
        </p:nvSpPr>
        <p:spPr bwMode="auto">
          <a:xfrm>
            <a:off x="19075551" y="7504414"/>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DA4D46A5-F5BB-40CD-9DA3-609321B52D7B}" type="slidenum">
              <a:rPr lang="en-US" altLang="zh-CN" sz="900" b="0">
                <a:solidFill>
                  <a:srgbClr val="000000"/>
                </a:solidFill>
                <a:latin typeface="Frutiger 45 Light"/>
                <a:ea typeface="STKaiti"/>
                <a:cs typeface="Arial Unicode MS" pitchFamily="34" charset="-122"/>
              </a:rPr>
              <a:pPr algn="r">
                <a:spcBef>
                  <a:spcPct val="0"/>
                </a:spcBef>
              </a:pPr>
              <a:t>6</a:t>
            </a:fld>
            <a:endParaRPr lang="en-US" altLang="zh-CN" sz="900" b="0">
              <a:solidFill>
                <a:srgbClr val="000000"/>
              </a:solidFill>
              <a:latin typeface="Frutiger 45 Light"/>
              <a:ea typeface="STKaiti"/>
              <a:cs typeface="Arial Unicode MS" pitchFamily="34" charset="-122"/>
            </a:endParaRPr>
          </a:p>
        </p:txBody>
      </p:sp>
      <p:sp>
        <p:nvSpPr>
          <p:cNvPr id="23" name="LAYOUT HEADER"/>
          <p:cNvSpPr txBox="1">
            <a:spLocks noChangeArrowheads="1"/>
          </p:cNvSpPr>
          <p:nvPr/>
        </p:nvSpPr>
        <p:spPr bwMode="auto">
          <a:xfrm>
            <a:off x="-3111263" y="3902097"/>
            <a:ext cx="2743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流动性比例</a:t>
            </a:r>
            <a:r>
              <a:rPr lang="en-US" altLang="zh-CN" sz="1600" baseline="30000" dirty="0" smtClean="0">
                <a:solidFill>
                  <a:srgbClr val="000000"/>
                </a:solidFill>
                <a:latin typeface="Frutiger 45 Light"/>
                <a:ea typeface="STKaiti"/>
              </a:rPr>
              <a:t>1,3</a:t>
            </a:r>
            <a:endParaRPr lang="zh-CN" altLang="en-US" sz="1600" baseline="30000" dirty="0">
              <a:solidFill>
                <a:srgbClr val="000000"/>
              </a:solidFill>
              <a:latin typeface="Frutiger 45 Light"/>
              <a:ea typeface="STKaiti"/>
            </a:endParaRPr>
          </a:p>
        </p:txBody>
      </p:sp>
      <p:sp>
        <p:nvSpPr>
          <p:cNvPr id="24" name="LAYOUT HEADER"/>
          <p:cNvSpPr txBox="1">
            <a:spLocks noChangeArrowheads="1"/>
          </p:cNvSpPr>
          <p:nvPr/>
        </p:nvSpPr>
        <p:spPr bwMode="auto">
          <a:xfrm>
            <a:off x="15205947" y="4595392"/>
            <a:ext cx="4187952"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092"/>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净息差</a:t>
            </a:r>
          </a:p>
        </p:txBody>
      </p:sp>
      <p:graphicFrame>
        <p:nvGraphicFramePr>
          <p:cNvPr id="27" name="Chart 26"/>
          <p:cNvGraphicFramePr>
            <a:graphicFrameLocks/>
          </p:cNvGraphicFramePr>
          <p:nvPr>
            <p:extLst>
              <p:ext uri="{D42A27DB-BD31-4B8C-83A1-F6EECF244321}">
                <p14:modId xmlns:p14="http://schemas.microsoft.com/office/powerpoint/2010/main" val="905835498"/>
              </p:ext>
            </p:extLst>
          </p:nvPr>
        </p:nvGraphicFramePr>
        <p:xfrm>
          <a:off x="15204400" y="5062521"/>
          <a:ext cx="4187952" cy="2075688"/>
        </p:xfrm>
        <a:graphic>
          <a:graphicData uri="http://schemas.openxmlformats.org/drawingml/2006/chart">
            <c:chart xmlns:c="http://schemas.openxmlformats.org/drawingml/2006/chart" xmlns:r="http://schemas.openxmlformats.org/officeDocument/2006/relationships" r:id="rId7"/>
          </a:graphicData>
        </a:graphic>
      </p:graphicFrame>
      <p:sp>
        <p:nvSpPr>
          <p:cNvPr id="29" name="LAYOUT HEADER"/>
          <p:cNvSpPr txBox="1">
            <a:spLocks noChangeArrowheads="1"/>
          </p:cNvSpPr>
          <p:nvPr/>
        </p:nvSpPr>
        <p:spPr bwMode="auto">
          <a:xfrm>
            <a:off x="3851466" y="1240409"/>
            <a:ext cx="4224337"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092"/>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杠杆</a:t>
            </a:r>
            <a:r>
              <a:rPr lang="zh-CN" altLang="en-US" sz="1600" dirty="0" smtClean="0">
                <a:solidFill>
                  <a:srgbClr val="000000"/>
                </a:solidFill>
                <a:latin typeface="Frutiger 45 Light"/>
                <a:ea typeface="STKaiti"/>
              </a:rPr>
              <a:t>率</a:t>
            </a:r>
            <a:r>
              <a:rPr lang="en-US" altLang="zh-CN" sz="1600" baseline="30000" dirty="0" smtClean="0">
                <a:solidFill>
                  <a:srgbClr val="000000"/>
                </a:solidFill>
                <a:latin typeface="Frutiger 45 Light"/>
                <a:ea typeface="STKaiti"/>
              </a:rPr>
              <a:t>2</a:t>
            </a:r>
            <a:endParaRPr lang="zh-CN" altLang="en-US" sz="1600" dirty="0">
              <a:solidFill>
                <a:srgbClr val="000000"/>
              </a:solidFill>
              <a:latin typeface="Frutiger 45 Light"/>
              <a:ea typeface="STKaiti"/>
            </a:endParaRPr>
          </a:p>
        </p:txBody>
      </p:sp>
      <p:graphicFrame>
        <p:nvGraphicFramePr>
          <p:cNvPr id="30" name="Chart 29"/>
          <p:cNvGraphicFramePr>
            <a:graphicFrameLocks/>
          </p:cNvGraphicFramePr>
          <p:nvPr>
            <p:extLst>
              <p:ext uri="{D42A27DB-BD31-4B8C-83A1-F6EECF244321}">
                <p14:modId xmlns:p14="http://schemas.microsoft.com/office/powerpoint/2010/main" val="766505177"/>
              </p:ext>
            </p:extLst>
          </p:nvPr>
        </p:nvGraphicFramePr>
        <p:xfrm>
          <a:off x="17285830" y="1216267"/>
          <a:ext cx="4187952" cy="2075688"/>
        </p:xfrm>
        <a:graphic>
          <a:graphicData uri="http://schemas.openxmlformats.org/drawingml/2006/chart">
            <c:chart xmlns:c="http://schemas.openxmlformats.org/drawingml/2006/chart" xmlns:r="http://schemas.openxmlformats.org/officeDocument/2006/relationships" r:id="rId8"/>
          </a:graphicData>
        </a:graphic>
      </p:graphicFrame>
      <p:grpSp>
        <p:nvGrpSpPr>
          <p:cNvPr id="33" name="Group 32"/>
          <p:cNvGrpSpPr/>
          <p:nvPr/>
        </p:nvGrpSpPr>
        <p:grpSpPr>
          <a:xfrm rot="676327">
            <a:off x="4867272" y="1528783"/>
            <a:ext cx="1264964" cy="401201"/>
            <a:chOff x="6908302" y="1734113"/>
            <a:chExt cx="1658430" cy="401201"/>
          </a:xfrm>
        </p:grpSpPr>
        <p:sp>
          <p:nvSpPr>
            <p:cNvPr id="34" name="Text Box 20"/>
            <p:cNvSpPr txBox="1">
              <a:spLocks noChangeArrowheads="1"/>
            </p:cNvSpPr>
            <p:nvPr/>
          </p:nvSpPr>
          <p:spPr bwMode="auto">
            <a:xfrm rot="21168855">
              <a:off x="6908302" y="1734113"/>
              <a:ext cx="16584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a:solidFill>
                    <a:srgbClr val="000000"/>
                  </a:solidFill>
                  <a:ea typeface="STKaiti"/>
                </a:rPr>
                <a:t>下降</a:t>
              </a:r>
              <a:r>
                <a:rPr lang="en-US" altLang="zh-CN" b="0" dirty="0">
                  <a:solidFill>
                    <a:srgbClr val="000000"/>
                  </a:solidFill>
                  <a:ea typeface="STKaiti"/>
                </a:rPr>
                <a:t>0.37</a:t>
              </a:r>
              <a:r>
                <a:rPr lang="zh-CN" altLang="en-US" b="0" dirty="0">
                  <a:solidFill>
                    <a:srgbClr val="000000"/>
                  </a:solidFill>
                  <a:ea typeface="STKaiti"/>
                </a:rPr>
                <a:t>个百分点</a:t>
              </a:r>
            </a:p>
          </p:txBody>
        </p:sp>
        <p:sp>
          <p:nvSpPr>
            <p:cNvPr id="37" name="Line 21"/>
            <p:cNvSpPr>
              <a:spLocks noChangeShapeType="1"/>
            </p:cNvSpPr>
            <p:nvPr/>
          </p:nvSpPr>
          <p:spPr bwMode="auto">
            <a:xfrm rot="364050" flipV="1">
              <a:off x="6927454" y="1832944"/>
              <a:ext cx="1608423" cy="30237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grpSp>
        <p:nvGrpSpPr>
          <p:cNvPr id="51" name="Group 50"/>
          <p:cNvGrpSpPr/>
          <p:nvPr/>
        </p:nvGrpSpPr>
        <p:grpSpPr>
          <a:xfrm>
            <a:off x="-2163790" y="4374783"/>
            <a:ext cx="1317889" cy="393722"/>
            <a:chOff x="6909009" y="1741592"/>
            <a:chExt cx="1626868" cy="393722"/>
          </a:xfrm>
        </p:grpSpPr>
        <p:sp>
          <p:nvSpPr>
            <p:cNvPr id="52" name="Text Box 20"/>
            <p:cNvSpPr txBox="1">
              <a:spLocks noChangeArrowheads="1"/>
            </p:cNvSpPr>
            <p:nvPr/>
          </p:nvSpPr>
          <p:spPr bwMode="auto">
            <a:xfrm rot="21297246">
              <a:off x="6909009" y="1741592"/>
              <a:ext cx="1576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a:solidFill>
                    <a:srgbClr val="000000"/>
                  </a:solidFill>
                  <a:ea typeface="STKaiti"/>
                </a:rPr>
                <a:t>上</a:t>
              </a:r>
              <a:r>
                <a:rPr lang="zh-CN" altLang="en-US" b="0" dirty="0" smtClean="0">
                  <a:solidFill>
                    <a:srgbClr val="000000"/>
                  </a:solidFill>
                  <a:ea typeface="STKaiti"/>
                </a:rPr>
                <a:t>升</a:t>
              </a:r>
              <a:r>
                <a:rPr lang="en-US" altLang="zh-CN" b="0" dirty="0" smtClean="0">
                  <a:solidFill>
                    <a:srgbClr val="000000"/>
                  </a:solidFill>
                  <a:ea typeface="STKaiti"/>
                </a:rPr>
                <a:t>4.62</a:t>
              </a:r>
              <a:r>
                <a:rPr lang="zh-CN" altLang="en-US" b="0" dirty="0" smtClean="0">
                  <a:solidFill>
                    <a:srgbClr val="000000"/>
                  </a:solidFill>
                  <a:ea typeface="STKaiti"/>
                </a:rPr>
                <a:t>个</a:t>
              </a:r>
              <a:r>
                <a:rPr lang="zh-CN" altLang="en-US" b="0" dirty="0">
                  <a:solidFill>
                    <a:srgbClr val="000000"/>
                  </a:solidFill>
                  <a:ea typeface="STKaiti"/>
                </a:rPr>
                <a:t>百分点</a:t>
              </a:r>
            </a:p>
          </p:txBody>
        </p:sp>
        <p:sp>
          <p:nvSpPr>
            <p:cNvPr id="53" name="Line 21"/>
            <p:cNvSpPr>
              <a:spLocks noChangeShapeType="1"/>
            </p:cNvSpPr>
            <p:nvPr/>
          </p:nvSpPr>
          <p:spPr bwMode="auto">
            <a:xfrm rot="364050" flipV="1">
              <a:off x="6927454" y="1832944"/>
              <a:ext cx="1608423" cy="30237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200" b="1">
                <a:solidFill>
                  <a:srgbClr val="000000"/>
                </a:solidFill>
              </a:endParaRPr>
            </a:p>
          </p:txBody>
        </p:sp>
      </p:grpSp>
      <p:graphicFrame>
        <p:nvGraphicFramePr>
          <p:cNvPr id="69" name="1A765FE38745466392D1D5D40D505B"/>
          <p:cNvGraphicFramePr>
            <a:graphicFrameLocks/>
          </p:cNvGraphicFramePr>
          <p:nvPr>
            <p:extLst>
              <p:ext uri="{D42A27DB-BD31-4B8C-83A1-F6EECF244321}">
                <p14:modId xmlns:p14="http://schemas.microsoft.com/office/powerpoint/2010/main" val="169942985"/>
              </p:ext>
            </p:extLst>
          </p:nvPr>
        </p:nvGraphicFramePr>
        <p:xfrm>
          <a:off x="-4113212" y="1490492"/>
          <a:ext cx="2834640" cy="2266951"/>
        </p:xfrm>
        <a:graphic>
          <a:graphicData uri="http://schemas.openxmlformats.org/drawingml/2006/chart">
            <c:chart xmlns:c="http://schemas.openxmlformats.org/drawingml/2006/chart" xmlns:r="http://schemas.openxmlformats.org/officeDocument/2006/relationships" r:id="rId9"/>
          </a:graphicData>
        </a:graphic>
      </p:graphicFrame>
      <p:sp>
        <p:nvSpPr>
          <p:cNvPr id="70" name="LAYOUT HEADER"/>
          <p:cNvSpPr txBox="1">
            <a:spLocks noChangeArrowheads="1"/>
          </p:cNvSpPr>
          <p:nvPr/>
        </p:nvSpPr>
        <p:spPr bwMode="auto">
          <a:xfrm>
            <a:off x="-4152812" y="1028530"/>
            <a:ext cx="283464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资</a:t>
            </a:r>
            <a:r>
              <a:rPr lang="zh-CN" altLang="en-US" sz="1600" dirty="0" smtClean="0">
                <a:solidFill>
                  <a:srgbClr val="000000"/>
                </a:solidFill>
                <a:latin typeface="Frutiger 45 Light"/>
                <a:ea typeface="STKaiti"/>
              </a:rPr>
              <a:t>本净额</a:t>
            </a:r>
            <a:r>
              <a:rPr lang="en-US" altLang="zh-CN" sz="1600" baseline="30000" dirty="0" smtClean="0">
                <a:solidFill>
                  <a:srgbClr val="000000"/>
                </a:solidFill>
                <a:latin typeface="Frutiger 45 Light"/>
                <a:ea typeface="STKaiti"/>
              </a:rPr>
              <a:t>1</a:t>
            </a:r>
            <a:endParaRPr lang="zh-CN" altLang="en-US" sz="1600" dirty="0">
              <a:solidFill>
                <a:srgbClr val="000000"/>
              </a:solidFill>
              <a:latin typeface="Frutiger 45 Light"/>
              <a:ea typeface="STKaiti"/>
            </a:endParaRPr>
          </a:p>
        </p:txBody>
      </p:sp>
      <p:graphicFrame>
        <p:nvGraphicFramePr>
          <p:cNvPr id="85" name="Chart 84"/>
          <p:cNvGraphicFramePr>
            <a:graphicFrameLocks/>
          </p:cNvGraphicFramePr>
          <p:nvPr>
            <p:extLst>
              <p:ext uri="{D42A27DB-BD31-4B8C-83A1-F6EECF244321}">
                <p14:modId xmlns:p14="http://schemas.microsoft.com/office/powerpoint/2010/main" val="3594593506"/>
              </p:ext>
            </p:extLst>
          </p:nvPr>
        </p:nvGraphicFramePr>
        <p:xfrm>
          <a:off x="6995159" y="1543050"/>
          <a:ext cx="2727961" cy="2075688"/>
        </p:xfrm>
        <a:graphic>
          <a:graphicData uri="http://schemas.openxmlformats.org/drawingml/2006/chart">
            <c:chart xmlns:c="http://schemas.openxmlformats.org/drawingml/2006/chart" xmlns:r="http://schemas.openxmlformats.org/officeDocument/2006/relationships" r:id="rId10"/>
          </a:graphicData>
        </a:graphic>
      </p:graphicFrame>
      <p:sp>
        <p:nvSpPr>
          <p:cNvPr id="86" name="LAYOUT HEADER"/>
          <p:cNvSpPr txBox="1">
            <a:spLocks noChangeArrowheads="1"/>
          </p:cNvSpPr>
          <p:nvPr/>
        </p:nvSpPr>
        <p:spPr bwMode="auto">
          <a:xfrm>
            <a:off x="7063979" y="1240409"/>
            <a:ext cx="4202113" cy="35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092"/>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smtClean="0">
                <a:solidFill>
                  <a:srgbClr val="000000"/>
                </a:solidFill>
                <a:latin typeface="Frutiger 45 Light"/>
                <a:ea typeface="STKaiti"/>
              </a:rPr>
              <a:t>总权益对总资产比率</a:t>
            </a:r>
            <a:endParaRPr lang="zh-CN" altLang="en-US" sz="1600" dirty="0">
              <a:solidFill>
                <a:srgbClr val="000000"/>
              </a:solidFill>
              <a:latin typeface="Frutiger 45 Light"/>
              <a:ea typeface="STKaiti"/>
            </a:endParaRPr>
          </a:p>
        </p:txBody>
      </p:sp>
      <p:grpSp>
        <p:nvGrpSpPr>
          <p:cNvPr id="87" name="Group 86"/>
          <p:cNvGrpSpPr/>
          <p:nvPr/>
        </p:nvGrpSpPr>
        <p:grpSpPr>
          <a:xfrm rot="621178">
            <a:off x="7958729" y="1601530"/>
            <a:ext cx="1264964" cy="401201"/>
            <a:chOff x="6908302" y="1734113"/>
            <a:chExt cx="1658430" cy="401201"/>
          </a:xfrm>
        </p:grpSpPr>
        <p:sp>
          <p:nvSpPr>
            <p:cNvPr id="88" name="Text Box 20"/>
            <p:cNvSpPr txBox="1">
              <a:spLocks noChangeArrowheads="1"/>
            </p:cNvSpPr>
            <p:nvPr/>
          </p:nvSpPr>
          <p:spPr bwMode="auto">
            <a:xfrm rot="21084393">
              <a:off x="6908302" y="1734113"/>
              <a:ext cx="16584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a:solidFill>
                    <a:srgbClr val="000000"/>
                  </a:solidFill>
                  <a:ea typeface="STKaiti"/>
                </a:rPr>
                <a:t>下降</a:t>
              </a:r>
              <a:r>
                <a:rPr lang="en-US" altLang="zh-CN" b="0" dirty="0">
                  <a:solidFill>
                    <a:srgbClr val="000000"/>
                  </a:solidFill>
                  <a:ea typeface="STKaiti"/>
                </a:rPr>
                <a:t>0.40</a:t>
              </a:r>
              <a:r>
                <a:rPr lang="zh-CN" altLang="en-US" b="0" dirty="0">
                  <a:solidFill>
                    <a:srgbClr val="000000"/>
                  </a:solidFill>
                  <a:ea typeface="STKaiti"/>
                </a:rPr>
                <a:t>个百分点</a:t>
              </a:r>
            </a:p>
          </p:txBody>
        </p:sp>
        <p:sp>
          <p:nvSpPr>
            <p:cNvPr id="89" name="Line 21"/>
            <p:cNvSpPr>
              <a:spLocks noChangeShapeType="1"/>
            </p:cNvSpPr>
            <p:nvPr/>
          </p:nvSpPr>
          <p:spPr bwMode="auto">
            <a:xfrm rot="364050" flipV="1">
              <a:off x="6927454" y="1832944"/>
              <a:ext cx="1608423" cy="30237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grpSp>
        <p:nvGrpSpPr>
          <p:cNvPr id="2" name="Group 1"/>
          <p:cNvGrpSpPr/>
          <p:nvPr/>
        </p:nvGrpSpPr>
        <p:grpSpPr>
          <a:xfrm>
            <a:off x="-3003510" y="1375673"/>
            <a:ext cx="1320270" cy="354523"/>
            <a:chOff x="4854615" y="1566343"/>
            <a:chExt cx="1320270" cy="354523"/>
          </a:xfrm>
        </p:grpSpPr>
        <p:sp>
          <p:nvSpPr>
            <p:cNvPr id="92" name="Text Box 20"/>
            <p:cNvSpPr txBox="1">
              <a:spLocks noChangeArrowheads="1"/>
            </p:cNvSpPr>
            <p:nvPr/>
          </p:nvSpPr>
          <p:spPr bwMode="auto">
            <a:xfrm rot="21187750">
              <a:off x="4854615" y="1566343"/>
              <a:ext cx="12773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sz="1000" b="0" dirty="0" smtClean="0">
                  <a:solidFill>
                    <a:srgbClr val="000000"/>
                  </a:solidFill>
                  <a:ea typeface="STKaiti"/>
                </a:rPr>
                <a:t>增长率</a:t>
              </a:r>
              <a:r>
                <a:rPr lang="en-US" altLang="zh-CN" sz="1000" b="0" dirty="0" smtClean="0">
                  <a:solidFill>
                    <a:srgbClr val="000000"/>
                  </a:solidFill>
                  <a:ea typeface="STKaiti"/>
                </a:rPr>
                <a:t>=13.48%</a:t>
              </a:r>
              <a:endParaRPr lang="zh-CN" altLang="en-US" sz="1000" b="0" dirty="0">
                <a:solidFill>
                  <a:srgbClr val="000000"/>
                </a:solidFill>
                <a:ea typeface="STKaiti"/>
              </a:endParaRPr>
            </a:p>
          </p:txBody>
        </p:sp>
        <p:sp>
          <p:nvSpPr>
            <p:cNvPr id="93" name="Line 21"/>
            <p:cNvSpPr>
              <a:spLocks noChangeShapeType="1"/>
            </p:cNvSpPr>
            <p:nvPr/>
          </p:nvSpPr>
          <p:spPr bwMode="auto">
            <a:xfrm rot="364050" flipV="1">
              <a:off x="4871938" y="1618496"/>
              <a:ext cx="1302947" cy="30237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grpSp>
        <p:nvGrpSpPr>
          <p:cNvPr id="3" name="Group 2"/>
          <p:cNvGrpSpPr/>
          <p:nvPr/>
        </p:nvGrpSpPr>
        <p:grpSpPr>
          <a:xfrm>
            <a:off x="-2966614" y="1664564"/>
            <a:ext cx="1317889" cy="344999"/>
            <a:chOff x="4891511" y="1855234"/>
            <a:chExt cx="1317889" cy="344999"/>
          </a:xfrm>
        </p:grpSpPr>
        <p:sp>
          <p:nvSpPr>
            <p:cNvPr id="95" name="Text Box 20"/>
            <p:cNvSpPr txBox="1">
              <a:spLocks noChangeArrowheads="1"/>
            </p:cNvSpPr>
            <p:nvPr/>
          </p:nvSpPr>
          <p:spPr bwMode="auto">
            <a:xfrm rot="21179832">
              <a:off x="4891511" y="1855234"/>
              <a:ext cx="12773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sz="1000" b="0" dirty="0" smtClean="0">
                  <a:solidFill>
                    <a:srgbClr val="000000"/>
                  </a:solidFill>
                  <a:ea typeface="STKaiti"/>
                </a:rPr>
                <a:t>增长率</a:t>
              </a:r>
              <a:r>
                <a:rPr lang="en-US" altLang="zh-CN" sz="1000" b="0" dirty="0" smtClean="0">
                  <a:solidFill>
                    <a:srgbClr val="000000"/>
                  </a:solidFill>
                  <a:ea typeface="STKaiti"/>
                </a:rPr>
                <a:t>=13.91%</a:t>
              </a:r>
              <a:endParaRPr lang="zh-CN" altLang="en-US" sz="1000" b="0" dirty="0">
                <a:solidFill>
                  <a:srgbClr val="000000"/>
                </a:solidFill>
                <a:ea typeface="STKaiti"/>
              </a:endParaRPr>
            </a:p>
          </p:txBody>
        </p:sp>
        <p:sp>
          <p:nvSpPr>
            <p:cNvPr id="96" name="Line 21"/>
            <p:cNvSpPr>
              <a:spLocks noChangeShapeType="1"/>
            </p:cNvSpPr>
            <p:nvPr/>
          </p:nvSpPr>
          <p:spPr bwMode="auto">
            <a:xfrm rot="364050" flipV="1">
              <a:off x="4906453" y="1897863"/>
              <a:ext cx="1302947" cy="302370"/>
            </a:xfrm>
            <a:prstGeom prst="line">
              <a:avLst/>
            </a:prstGeom>
            <a:noFill/>
            <a:ln w="19050">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grpSp>
        <p:nvGrpSpPr>
          <p:cNvPr id="98" name="Group 97"/>
          <p:cNvGrpSpPr/>
          <p:nvPr/>
        </p:nvGrpSpPr>
        <p:grpSpPr>
          <a:xfrm rot="454823">
            <a:off x="1446344" y="1359373"/>
            <a:ext cx="2128195" cy="540268"/>
            <a:chOff x="6413371" y="1712143"/>
            <a:chExt cx="2553824" cy="540268"/>
          </a:xfrm>
        </p:grpSpPr>
        <p:sp>
          <p:nvSpPr>
            <p:cNvPr id="99" name="Text Box 20"/>
            <p:cNvSpPr txBox="1">
              <a:spLocks noChangeArrowheads="1"/>
            </p:cNvSpPr>
            <p:nvPr/>
          </p:nvSpPr>
          <p:spPr bwMode="auto">
            <a:xfrm rot="21145177">
              <a:off x="6911078" y="1754181"/>
              <a:ext cx="15767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a:solidFill>
                    <a:srgbClr val="000000"/>
                  </a:solidFill>
                  <a:ea typeface="STKaiti"/>
                </a:rPr>
                <a:t>下降</a:t>
              </a:r>
              <a:r>
                <a:rPr lang="en-US" altLang="zh-CN" b="0" dirty="0">
                  <a:solidFill>
                    <a:srgbClr val="000000"/>
                  </a:solidFill>
                  <a:ea typeface="STKaiti"/>
                </a:rPr>
                <a:t>0.78</a:t>
              </a:r>
              <a:r>
                <a:rPr lang="zh-CN" altLang="en-US" b="0" dirty="0">
                  <a:solidFill>
                    <a:srgbClr val="000000"/>
                  </a:solidFill>
                  <a:ea typeface="STKaiti"/>
                </a:rPr>
                <a:t>个百分点</a:t>
              </a:r>
            </a:p>
          </p:txBody>
        </p:sp>
        <p:sp>
          <p:nvSpPr>
            <p:cNvPr id="100" name="Line 21"/>
            <p:cNvSpPr>
              <a:spLocks noChangeShapeType="1"/>
            </p:cNvSpPr>
            <p:nvPr/>
          </p:nvSpPr>
          <p:spPr bwMode="auto">
            <a:xfrm rot="364050" flipV="1">
              <a:off x="6413371" y="1712143"/>
              <a:ext cx="2553824" cy="540268"/>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sz="1000" b="1">
                <a:solidFill>
                  <a:srgbClr val="000000"/>
                </a:solidFill>
              </a:endParaRPr>
            </a:p>
          </p:txBody>
        </p:sp>
      </p:grpSp>
      <p:sp>
        <p:nvSpPr>
          <p:cNvPr id="50" name="LAYOUT HEADER"/>
          <p:cNvSpPr txBox="1">
            <a:spLocks noChangeArrowheads="1"/>
          </p:cNvSpPr>
          <p:nvPr/>
        </p:nvSpPr>
        <p:spPr bwMode="auto">
          <a:xfrm>
            <a:off x="709613" y="3940968"/>
            <a:ext cx="418795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不良贷款率</a:t>
            </a:r>
            <a:endParaRPr lang="en-GB" sz="1600" baseline="30000" dirty="0">
              <a:solidFill>
                <a:srgbClr val="000000"/>
              </a:solidFill>
              <a:latin typeface="Frutiger 45 Light"/>
              <a:ea typeface="STKaiti"/>
            </a:endParaRPr>
          </a:p>
        </p:txBody>
      </p:sp>
      <p:graphicFrame>
        <p:nvGraphicFramePr>
          <p:cNvPr id="55" name="Chart 54"/>
          <p:cNvGraphicFramePr>
            <a:graphicFrameLocks/>
          </p:cNvGraphicFramePr>
          <p:nvPr>
            <p:extLst>
              <p:ext uri="{D42A27DB-BD31-4B8C-83A1-F6EECF244321}">
                <p14:modId xmlns:p14="http://schemas.microsoft.com/office/powerpoint/2010/main" val="2497763507"/>
              </p:ext>
            </p:extLst>
          </p:nvPr>
        </p:nvGraphicFramePr>
        <p:xfrm>
          <a:off x="709613" y="4415282"/>
          <a:ext cx="3032125" cy="2075688"/>
        </p:xfrm>
        <a:graphic>
          <a:graphicData uri="http://schemas.openxmlformats.org/drawingml/2006/chart">
            <c:chart xmlns:c="http://schemas.openxmlformats.org/drawingml/2006/chart" xmlns:r="http://schemas.openxmlformats.org/officeDocument/2006/relationships" r:id="rId11"/>
          </a:graphicData>
        </a:graphic>
      </p:graphicFrame>
      <p:grpSp>
        <p:nvGrpSpPr>
          <p:cNvPr id="56" name="Group 55"/>
          <p:cNvGrpSpPr/>
          <p:nvPr/>
        </p:nvGrpSpPr>
        <p:grpSpPr>
          <a:xfrm rot="21236201">
            <a:off x="1705031" y="4317496"/>
            <a:ext cx="1216521" cy="254350"/>
            <a:chOff x="6735794" y="1546449"/>
            <a:chExt cx="1216521" cy="254350"/>
          </a:xfrm>
        </p:grpSpPr>
        <p:sp>
          <p:nvSpPr>
            <p:cNvPr id="58" name="Text Box 20"/>
            <p:cNvSpPr txBox="1">
              <a:spLocks noChangeArrowheads="1"/>
            </p:cNvSpPr>
            <p:nvPr/>
          </p:nvSpPr>
          <p:spPr bwMode="auto">
            <a:xfrm rot="200465">
              <a:off x="6735794" y="1546449"/>
              <a:ext cx="121652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eaLnBrk="1" hangingPunct="1"/>
              <a:r>
                <a:rPr lang="zh-CN" altLang="en-US" b="0" dirty="0">
                  <a:solidFill>
                    <a:srgbClr val="000000"/>
                  </a:solidFill>
                  <a:ea typeface="STKaiti"/>
                </a:rPr>
                <a:t>上升</a:t>
              </a:r>
              <a:r>
                <a:rPr lang="en-US" altLang="zh-CN" b="0" dirty="0">
                  <a:solidFill>
                    <a:srgbClr val="000000"/>
                  </a:solidFill>
                  <a:ea typeface="STKaiti"/>
                </a:rPr>
                <a:t>0.13</a:t>
              </a:r>
              <a:r>
                <a:rPr lang="zh-CN" altLang="en-US" b="0" dirty="0">
                  <a:solidFill>
                    <a:srgbClr val="000000"/>
                  </a:solidFill>
                  <a:ea typeface="STKaiti"/>
                </a:rPr>
                <a:t>个百分点</a:t>
              </a:r>
            </a:p>
          </p:txBody>
        </p:sp>
        <p:sp>
          <p:nvSpPr>
            <p:cNvPr id="62" name="Line 21"/>
            <p:cNvSpPr>
              <a:spLocks noChangeShapeType="1"/>
            </p:cNvSpPr>
            <p:nvPr/>
          </p:nvSpPr>
          <p:spPr bwMode="auto">
            <a:xfrm rot="364050" flipV="1">
              <a:off x="6750644" y="1750118"/>
              <a:ext cx="1197693" cy="50681"/>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b="1">
                <a:solidFill>
                  <a:srgbClr val="000000"/>
                </a:solidFill>
              </a:endParaRPr>
            </a:p>
          </p:txBody>
        </p:sp>
      </p:grpSp>
      <p:graphicFrame>
        <p:nvGraphicFramePr>
          <p:cNvPr id="63" name="Chart 62"/>
          <p:cNvGraphicFramePr>
            <a:graphicFrameLocks/>
          </p:cNvGraphicFramePr>
          <p:nvPr>
            <p:extLst>
              <p:ext uri="{D42A27DB-BD31-4B8C-83A1-F6EECF244321}">
                <p14:modId xmlns:p14="http://schemas.microsoft.com/office/powerpoint/2010/main" val="2423687962"/>
              </p:ext>
            </p:extLst>
          </p:nvPr>
        </p:nvGraphicFramePr>
        <p:xfrm>
          <a:off x="6979920" y="4385733"/>
          <a:ext cx="2727643" cy="2075688"/>
        </p:xfrm>
        <a:graphic>
          <a:graphicData uri="http://schemas.openxmlformats.org/drawingml/2006/chart">
            <c:chart xmlns:c="http://schemas.openxmlformats.org/drawingml/2006/chart" xmlns:r="http://schemas.openxmlformats.org/officeDocument/2006/relationships" r:id="rId12"/>
          </a:graphicData>
        </a:graphic>
      </p:graphicFrame>
      <p:sp>
        <p:nvSpPr>
          <p:cNvPr id="64" name="LAYOUT HEADER"/>
          <p:cNvSpPr txBox="1">
            <a:spLocks noChangeArrowheads="1"/>
          </p:cNvSpPr>
          <p:nvPr/>
        </p:nvSpPr>
        <p:spPr bwMode="auto">
          <a:xfrm>
            <a:off x="7063979" y="3940968"/>
            <a:ext cx="418795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贷款拨备</a:t>
            </a:r>
            <a:r>
              <a:rPr lang="zh-CN" altLang="en-US" sz="1600" dirty="0" smtClean="0">
                <a:solidFill>
                  <a:srgbClr val="000000"/>
                </a:solidFill>
                <a:latin typeface="Frutiger 45 Light"/>
                <a:ea typeface="STKaiti"/>
              </a:rPr>
              <a:t>率</a:t>
            </a:r>
            <a:endParaRPr lang="zh-CN" altLang="en-US" sz="1600" dirty="0">
              <a:solidFill>
                <a:srgbClr val="000000"/>
              </a:solidFill>
              <a:latin typeface="Frutiger 45 Light"/>
              <a:ea typeface="STKaiti"/>
            </a:endParaRPr>
          </a:p>
        </p:txBody>
      </p:sp>
      <p:sp>
        <p:nvSpPr>
          <p:cNvPr id="65" name="LAYOUT HEADER"/>
          <p:cNvSpPr txBox="1">
            <a:spLocks noChangeArrowheads="1"/>
          </p:cNvSpPr>
          <p:nvPr/>
        </p:nvSpPr>
        <p:spPr bwMode="auto">
          <a:xfrm>
            <a:off x="3851466" y="3940968"/>
            <a:ext cx="418795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dirty="0">
                <a:solidFill>
                  <a:srgbClr val="000000"/>
                </a:solidFill>
                <a:latin typeface="Frutiger 45 Light"/>
                <a:ea typeface="STKaiti"/>
              </a:rPr>
              <a:t>拨备覆盖率</a:t>
            </a:r>
          </a:p>
        </p:txBody>
      </p:sp>
      <p:graphicFrame>
        <p:nvGraphicFramePr>
          <p:cNvPr id="67" name="Chart 66"/>
          <p:cNvGraphicFramePr>
            <a:graphicFrameLocks/>
          </p:cNvGraphicFramePr>
          <p:nvPr>
            <p:extLst>
              <p:ext uri="{D42A27DB-BD31-4B8C-83A1-F6EECF244321}">
                <p14:modId xmlns:p14="http://schemas.microsoft.com/office/powerpoint/2010/main" val="2882236295"/>
              </p:ext>
            </p:extLst>
          </p:nvPr>
        </p:nvGraphicFramePr>
        <p:xfrm>
          <a:off x="3805746" y="4399725"/>
          <a:ext cx="3000168" cy="2075688"/>
        </p:xfrm>
        <a:graphic>
          <a:graphicData uri="http://schemas.openxmlformats.org/drawingml/2006/chart">
            <c:chart xmlns:c="http://schemas.openxmlformats.org/drawingml/2006/chart" xmlns:r="http://schemas.openxmlformats.org/officeDocument/2006/relationships" r:id="rId13"/>
          </a:graphicData>
        </a:graphic>
      </p:graphicFrame>
      <p:grpSp>
        <p:nvGrpSpPr>
          <p:cNvPr id="68" name="Group 67"/>
          <p:cNvGrpSpPr/>
          <p:nvPr/>
        </p:nvGrpSpPr>
        <p:grpSpPr>
          <a:xfrm rot="465109">
            <a:off x="4731225" y="4298935"/>
            <a:ext cx="1538297" cy="369060"/>
            <a:chOff x="6903739" y="3428732"/>
            <a:chExt cx="1288933" cy="369060"/>
          </a:xfrm>
        </p:grpSpPr>
        <p:sp>
          <p:nvSpPr>
            <p:cNvPr id="72" name="Text Box 20"/>
            <p:cNvSpPr txBox="1">
              <a:spLocks noChangeArrowheads="1"/>
            </p:cNvSpPr>
            <p:nvPr/>
          </p:nvSpPr>
          <p:spPr bwMode="auto">
            <a:xfrm rot="21343236">
              <a:off x="6903739" y="3428732"/>
              <a:ext cx="12649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a:solidFill>
                    <a:srgbClr val="000000"/>
                  </a:solidFill>
                  <a:ea typeface="STKaiti"/>
                </a:rPr>
                <a:t>下降</a:t>
              </a:r>
              <a:r>
                <a:rPr lang="en-US" altLang="zh-CN" b="0" dirty="0">
                  <a:solidFill>
                    <a:srgbClr val="000000"/>
                  </a:solidFill>
                  <a:ea typeface="STKaiti"/>
                </a:rPr>
                <a:t>3.25</a:t>
              </a:r>
              <a:r>
                <a:rPr lang="zh-CN" altLang="en-US" b="0" dirty="0">
                  <a:solidFill>
                    <a:srgbClr val="000000"/>
                  </a:solidFill>
                  <a:ea typeface="STKaiti"/>
                </a:rPr>
                <a:t>个百分点</a:t>
              </a:r>
            </a:p>
          </p:txBody>
        </p:sp>
        <p:sp>
          <p:nvSpPr>
            <p:cNvPr id="73" name="Line 21"/>
            <p:cNvSpPr>
              <a:spLocks noChangeShapeType="1"/>
            </p:cNvSpPr>
            <p:nvPr/>
          </p:nvSpPr>
          <p:spPr bwMode="auto">
            <a:xfrm rot="364050" flipV="1">
              <a:off x="6965851" y="3495422"/>
              <a:ext cx="1226821" cy="30237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b="1">
                <a:solidFill>
                  <a:srgbClr val="000000"/>
                </a:solidFill>
              </a:endParaRPr>
            </a:p>
          </p:txBody>
        </p:sp>
      </p:grpSp>
      <p:grpSp>
        <p:nvGrpSpPr>
          <p:cNvPr id="74" name="Group 73"/>
          <p:cNvGrpSpPr/>
          <p:nvPr/>
        </p:nvGrpSpPr>
        <p:grpSpPr>
          <a:xfrm>
            <a:off x="7696714" y="4350650"/>
            <a:ext cx="1547494" cy="378341"/>
            <a:chOff x="6896119" y="5190116"/>
            <a:chExt cx="1279529" cy="378341"/>
          </a:xfrm>
        </p:grpSpPr>
        <p:sp>
          <p:nvSpPr>
            <p:cNvPr id="75" name="Text Box 20"/>
            <p:cNvSpPr txBox="1">
              <a:spLocks noChangeArrowheads="1"/>
            </p:cNvSpPr>
            <p:nvPr/>
          </p:nvSpPr>
          <p:spPr bwMode="auto">
            <a:xfrm rot="21367246">
              <a:off x="6896119" y="5190116"/>
              <a:ext cx="12649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ctr"/>
              <a:r>
                <a:rPr lang="zh-CN" altLang="en-US" b="0" dirty="0">
                  <a:solidFill>
                    <a:srgbClr val="000000"/>
                  </a:solidFill>
                  <a:ea typeface="STKaiti"/>
                </a:rPr>
                <a:t>上升</a:t>
              </a:r>
              <a:r>
                <a:rPr lang="en-US" altLang="zh-CN" b="0" dirty="0" smtClean="0">
                  <a:solidFill>
                    <a:srgbClr val="000000"/>
                  </a:solidFill>
                  <a:ea typeface="STKaiti"/>
                </a:rPr>
                <a:t>0.15</a:t>
              </a:r>
              <a:r>
                <a:rPr lang="zh-CN" altLang="en-US" b="0" dirty="0" smtClean="0">
                  <a:solidFill>
                    <a:srgbClr val="000000"/>
                  </a:solidFill>
                  <a:ea typeface="STKaiti"/>
                </a:rPr>
                <a:t>个</a:t>
              </a:r>
              <a:r>
                <a:rPr lang="zh-CN" altLang="en-US" b="0" dirty="0">
                  <a:solidFill>
                    <a:srgbClr val="000000"/>
                  </a:solidFill>
                  <a:ea typeface="STKaiti"/>
                </a:rPr>
                <a:t>百分点</a:t>
              </a:r>
            </a:p>
          </p:txBody>
        </p:sp>
        <p:sp>
          <p:nvSpPr>
            <p:cNvPr id="76" name="Line 21"/>
            <p:cNvSpPr>
              <a:spLocks noChangeShapeType="1"/>
            </p:cNvSpPr>
            <p:nvPr/>
          </p:nvSpPr>
          <p:spPr bwMode="auto">
            <a:xfrm rot="364050" flipV="1">
              <a:off x="6948827" y="5266087"/>
              <a:ext cx="1226821" cy="302370"/>
            </a:xfrm>
            <a:prstGeom prst="line">
              <a:avLst/>
            </a:prstGeom>
            <a:noFill/>
            <a:ln w="19050">
              <a:solidFill>
                <a:srgbClr val="969696"/>
              </a:solidFill>
              <a:round/>
              <a:headEnd/>
              <a:tailEnd type="triangle" w="med" len="med"/>
            </a:ln>
            <a:extLst>
              <a:ext uri="{909E8E84-426E-40DD-AFC4-6F175D3DCCD1}">
                <a14:hiddenFill xmlns:a14="http://schemas.microsoft.com/office/drawing/2010/main">
                  <a:noFill/>
                </a14:hiddenFill>
              </a:ext>
            </a:extLst>
          </p:spPr>
          <p:txBody>
            <a:bodyPr lIns="0" tIns="0" rIns="0" bIns="0"/>
            <a:lstStyle/>
            <a:p>
              <a:pPr algn="ctr"/>
              <a:endParaRPr lang="zh-CN" altLang="en-US" b="1">
                <a:solidFill>
                  <a:srgbClr val="000000"/>
                </a:solidFill>
              </a:endParaRPr>
            </a:p>
          </p:txBody>
        </p:sp>
      </p:grpSp>
    </p:spTree>
    <p:custDataLst>
      <p:tags r:id="rId1"/>
    </p:custDataLst>
    <p:extLst>
      <p:ext uri="{BB962C8B-B14F-4D97-AF65-F5344CB8AC3E}">
        <p14:creationId xmlns:p14="http://schemas.microsoft.com/office/powerpoint/2010/main" val="21180373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idx="4294967295"/>
          </p:nvPr>
        </p:nvSpPr>
        <p:spPr/>
        <p:txBody>
          <a:bodyPr/>
          <a:lstStyle/>
          <a:p>
            <a:pPr eaLnBrk="1" hangingPunct="1"/>
            <a:r>
              <a:rPr lang="zh-CN" sz="3200">
                <a:latin typeface="UBSHeadline"/>
                <a:ea typeface="STKaiti"/>
              </a:rPr>
              <a:t>议程</a:t>
            </a:r>
          </a:p>
        </p:txBody>
      </p:sp>
      <p:sp>
        <p:nvSpPr>
          <p:cNvPr id="9" name="灯片编号占位符 2"/>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DA4D46A5-F5BB-40CD-9DA3-609321B52D7B}" type="slidenum">
              <a:rPr lang="en-US" altLang="zh-CN" sz="900" b="0">
                <a:solidFill>
                  <a:srgbClr val="000000"/>
                </a:solidFill>
                <a:latin typeface="Frutiger 45 Light"/>
                <a:ea typeface="STKaiti"/>
                <a:cs typeface="Arial Unicode MS" pitchFamily="34" charset="-122"/>
              </a:rPr>
              <a:pPr algn="r">
                <a:spcBef>
                  <a:spcPct val="0"/>
                </a:spcBef>
              </a:pPr>
              <a:t>7</a:t>
            </a:fld>
            <a:endParaRPr lang="en-US" altLang="zh-CN" sz="900" b="0">
              <a:solidFill>
                <a:srgbClr val="000000"/>
              </a:solidFill>
              <a:latin typeface="Frutiger 45 Light"/>
              <a:ea typeface="STKaiti"/>
              <a:cs typeface="Arial Unicode MS" pitchFamily="34" charset="-122"/>
            </a:endParaRPr>
          </a:p>
        </p:txBody>
      </p:sp>
      <p:sp>
        <p:nvSpPr>
          <p:cNvPr id="10" name="AutoShape 4"/>
          <p:cNvSpPr>
            <a:spLocks noChangeArrowheads="1"/>
          </p:cNvSpPr>
          <p:nvPr/>
        </p:nvSpPr>
        <p:spPr bwMode="gray">
          <a:xfrm>
            <a:off x="1444625" y="1668875"/>
            <a:ext cx="7269480" cy="650875"/>
          </a:xfrm>
          <a:prstGeom prst="roundRect">
            <a:avLst>
              <a:gd name="adj" fmla="val 50000"/>
            </a:avLst>
          </a:prstGeom>
          <a:solidFill>
            <a:schemeClr val="bg1">
              <a:lumMod val="75000"/>
            </a:schemeClr>
          </a:solidFill>
          <a:ln>
            <a:noFill/>
          </a:ln>
          <a:extLst/>
        </p:spPr>
        <p:txBody>
          <a:bodyPr wrap="none" lIns="100584" tIns="50292" rIns="100584" bIns="50292" anchor="ctr"/>
          <a:lstStyle/>
          <a:p>
            <a:pPr marL="117475" algn="ctr" defTabSz="1189038" eaLnBrk="0" hangingPunct="0">
              <a:spcBef>
                <a:spcPct val="50000"/>
              </a:spcBef>
            </a:pPr>
            <a:r>
              <a:rPr lang="zh-CN" altLang="en-US" sz="2600" dirty="0">
                <a:solidFill>
                  <a:srgbClr val="FFFFFF"/>
                </a:solidFill>
                <a:latin typeface="Frutiger 45 Light"/>
                <a:ea typeface="STKaiti"/>
                <a:cs typeface="SimSun"/>
              </a:rPr>
              <a:t>概况</a:t>
            </a:r>
          </a:p>
        </p:txBody>
      </p:sp>
      <p:sp>
        <p:nvSpPr>
          <p:cNvPr id="11" name="AutoShape 4"/>
          <p:cNvSpPr>
            <a:spLocks noChangeArrowheads="1"/>
          </p:cNvSpPr>
          <p:nvPr/>
        </p:nvSpPr>
        <p:spPr bwMode="gray">
          <a:xfrm>
            <a:off x="1444625" y="3008557"/>
            <a:ext cx="7269480" cy="650875"/>
          </a:xfrm>
          <a:prstGeom prst="roundRect">
            <a:avLst>
              <a:gd name="adj" fmla="val 50000"/>
            </a:avLst>
          </a:prstGeom>
          <a:gradFill rotWithShape="1">
            <a:gsLst>
              <a:gs pos="0">
                <a:srgbClr val="001830"/>
              </a:gs>
              <a:gs pos="50000">
                <a:srgbClr val="003366"/>
              </a:gs>
              <a:gs pos="100000">
                <a:srgbClr val="00183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100584" tIns="50292" rIns="100584" bIns="50292" anchor="ctr"/>
          <a:lstStyle/>
          <a:p>
            <a:pPr algn="ctr" defTabSz="1189038"/>
            <a:r>
              <a:rPr lang="zh-CN" altLang="en-US" sz="2600" dirty="0">
                <a:solidFill>
                  <a:schemeClr val="bg1"/>
                </a:solidFill>
                <a:latin typeface="+mn-lt"/>
              </a:rPr>
              <a:t>经营情况</a:t>
            </a:r>
          </a:p>
        </p:txBody>
      </p:sp>
      <p:sp>
        <p:nvSpPr>
          <p:cNvPr id="18" name="AutoShape 5"/>
          <p:cNvSpPr>
            <a:spLocks noChangeArrowheads="1"/>
          </p:cNvSpPr>
          <p:nvPr/>
        </p:nvSpPr>
        <p:spPr bwMode="gray">
          <a:xfrm>
            <a:off x="969963" y="1523999"/>
            <a:ext cx="893762" cy="895350"/>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19" name="AutoShape 5"/>
          <p:cNvSpPr>
            <a:spLocks noChangeArrowheads="1"/>
          </p:cNvSpPr>
          <p:nvPr/>
        </p:nvSpPr>
        <p:spPr bwMode="gray">
          <a:xfrm>
            <a:off x="969963" y="1512887"/>
            <a:ext cx="893762" cy="893762"/>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20" name="Oval 6"/>
          <p:cNvSpPr>
            <a:spLocks noChangeArrowheads="1"/>
          </p:cNvSpPr>
          <p:nvPr/>
        </p:nvSpPr>
        <p:spPr bwMode="gray">
          <a:xfrm>
            <a:off x="1109663" y="1647824"/>
            <a:ext cx="619125" cy="619125"/>
          </a:xfrm>
          <a:prstGeom prst="ellipse">
            <a:avLst/>
          </a:prstGeom>
          <a:solidFill>
            <a:srgbClr val="154DA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defTabSz="1189038" eaLnBrk="0" hangingPunct="0">
              <a:spcBef>
                <a:spcPct val="50000"/>
              </a:spcBef>
              <a:defRPr/>
            </a:pPr>
            <a:r>
              <a:rPr lang="en-US" altLang="zh-CN" sz="2000" dirty="0" smtClean="0">
                <a:solidFill>
                  <a:srgbClr val="FFFFFF"/>
                </a:solidFill>
                <a:latin typeface="Frutiger 45 Light"/>
                <a:ea typeface="STKaiti"/>
                <a:cs typeface="SimSun"/>
              </a:rPr>
              <a:t>I</a:t>
            </a:r>
            <a:endParaRPr lang="zh-CN" altLang="en-US" sz="2000" dirty="0">
              <a:solidFill>
                <a:srgbClr val="FFFFFF"/>
              </a:solidFill>
              <a:latin typeface="Frutiger 45 Light"/>
              <a:ea typeface="STKaiti"/>
              <a:cs typeface="SimSun"/>
            </a:endParaRPr>
          </a:p>
        </p:txBody>
      </p:sp>
      <p:sp>
        <p:nvSpPr>
          <p:cNvPr id="21" name="AutoShape 5"/>
          <p:cNvSpPr>
            <a:spLocks noChangeArrowheads="1"/>
          </p:cNvSpPr>
          <p:nvPr/>
        </p:nvSpPr>
        <p:spPr bwMode="gray">
          <a:xfrm>
            <a:off x="969963" y="2835662"/>
            <a:ext cx="893762" cy="895350"/>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22" name="AutoShape 5"/>
          <p:cNvSpPr>
            <a:spLocks noChangeArrowheads="1"/>
          </p:cNvSpPr>
          <p:nvPr/>
        </p:nvSpPr>
        <p:spPr bwMode="gray">
          <a:xfrm>
            <a:off x="969963" y="2828254"/>
            <a:ext cx="893762" cy="893762"/>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b="0">
              <a:solidFill>
                <a:srgbClr val="000000"/>
              </a:solidFill>
              <a:latin typeface="Frutiger 45 Light"/>
              <a:ea typeface="STKaiti"/>
            </a:endParaRPr>
          </a:p>
        </p:txBody>
      </p:sp>
      <p:sp>
        <p:nvSpPr>
          <p:cNvPr id="23" name="Oval 6"/>
          <p:cNvSpPr>
            <a:spLocks noChangeArrowheads="1"/>
          </p:cNvSpPr>
          <p:nvPr/>
        </p:nvSpPr>
        <p:spPr bwMode="gray">
          <a:xfrm>
            <a:off x="1109663" y="2963191"/>
            <a:ext cx="619125" cy="619125"/>
          </a:xfrm>
          <a:prstGeom prst="ellipse">
            <a:avLst/>
          </a:prstGeom>
          <a:solidFill>
            <a:srgbClr val="154DA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defTabSz="1189038" eaLnBrk="0" hangingPunct="0">
              <a:spcBef>
                <a:spcPct val="50000"/>
              </a:spcBef>
              <a:defRPr/>
            </a:pPr>
            <a:r>
              <a:rPr lang="en-US" altLang="zh-CN" sz="2000" dirty="0" smtClean="0">
                <a:solidFill>
                  <a:srgbClr val="FFFFFF"/>
                </a:solidFill>
                <a:latin typeface="Frutiger 45 Light"/>
                <a:ea typeface="STKaiti"/>
                <a:cs typeface="SimSun"/>
              </a:rPr>
              <a:t>II</a:t>
            </a:r>
            <a:endParaRPr lang="zh-CN" altLang="en-US" sz="2000" dirty="0">
              <a:solidFill>
                <a:srgbClr val="FFFFFF"/>
              </a:solidFill>
              <a:latin typeface="Frutiger 45 Light"/>
              <a:ea typeface="STKaiti"/>
              <a:cs typeface="SimSun"/>
            </a:endParaRPr>
          </a:p>
        </p:txBody>
      </p:sp>
      <p:sp>
        <p:nvSpPr>
          <p:cNvPr id="24" name="AutoShape 5"/>
          <p:cNvSpPr>
            <a:spLocks noChangeArrowheads="1"/>
          </p:cNvSpPr>
          <p:nvPr/>
        </p:nvSpPr>
        <p:spPr bwMode="gray">
          <a:xfrm>
            <a:off x="969963" y="4147325"/>
            <a:ext cx="893762" cy="895350"/>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a:solidFill>
                <a:srgbClr val="000000"/>
              </a:solidFill>
              <a:latin typeface="Frutiger 45 Light"/>
              <a:ea typeface="STKaiti"/>
            </a:endParaRPr>
          </a:p>
        </p:txBody>
      </p:sp>
      <p:sp>
        <p:nvSpPr>
          <p:cNvPr id="25" name="AutoShape 4"/>
          <p:cNvSpPr>
            <a:spLocks noChangeArrowheads="1"/>
          </p:cNvSpPr>
          <p:nvPr/>
        </p:nvSpPr>
        <p:spPr bwMode="gray">
          <a:xfrm>
            <a:off x="1444625" y="4321421"/>
            <a:ext cx="7269480" cy="650875"/>
          </a:xfrm>
          <a:prstGeom prst="roundRect">
            <a:avLst>
              <a:gd name="adj" fmla="val 50000"/>
            </a:avLst>
          </a:prstGeom>
          <a:solidFill>
            <a:schemeClr val="bg1">
              <a:lumMod val="75000"/>
            </a:schemeClr>
          </a:solidFill>
          <a:ln>
            <a:noFill/>
          </a:ln>
          <a:extLst/>
        </p:spPr>
        <p:txBody>
          <a:bodyPr wrap="none" lIns="100584" tIns="50292" rIns="100584" bIns="50292" anchor="ctr"/>
          <a:lstStyle/>
          <a:p>
            <a:pPr marL="117475" algn="ctr" defTabSz="1189038" eaLnBrk="0" hangingPunct="0">
              <a:spcBef>
                <a:spcPct val="50000"/>
              </a:spcBef>
              <a:defRPr/>
            </a:pPr>
            <a:r>
              <a:rPr lang="zh-CN" altLang="en-US" sz="2600" dirty="0" smtClean="0">
                <a:solidFill>
                  <a:srgbClr val="FFFFFF"/>
                </a:solidFill>
                <a:latin typeface="Frutiger 45 Light"/>
                <a:ea typeface="STKaiti"/>
                <a:cs typeface="SimSun"/>
              </a:rPr>
              <a:t>前景展望</a:t>
            </a:r>
            <a:endParaRPr lang="zh-CN" altLang="en-US" sz="2600" dirty="0">
              <a:solidFill>
                <a:srgbClr val="FFFFFF"/>
              </a:solidFill>
              <a:latin typeface="Frutiger 45 Light"/>
              <a:ea typeface="STKaiti"/>
              <a:cs typeface="SimSun"/>
            </a:endParaRPr>
          </a:p>
        </p:txBody>
      </p:sp>
      <p:sp>
        <p:nvSpPr>
          <p:cNvPr id="26" name="AutoShape 5"/>
          <p:cNvSpPr>
            <a:spLocks noChangeArrowheads="1"/>
          </p:cNvSpPr>
          <p:nvPr/>
        </p:nvSpPr>
        <p:spPr bwMode="gray">
          <a:xfrm>
            <a:off x="969963" y="4143621"/>
            <a:ext cx="893762" cy="893762"/>
          </a:xfrm>
          <a:custGeom>
            <a:avLst/>
            <a:gdLst>
              <a:gd name="T0" fmla="*/ 16821950 w 21600"/>
              <a:gd name="T1" fmla="*/ 0 h 21600"/>
              <a:gd name="T2" fmla="*/ 4926671 w 21600"/>
              <a:gd name="T3" fmla="*/ 4927167 h 21600"/>
              <a:gd name="T4" fmla="*/ 0 w 21600"/>
              <a:gd name="T5" fmla="*/ 16823771 h 21600"/>
              <a:gd name="T6" fmla="*/ 4926671 w 21600"/>
              <a:gd name="T7" fmla="*/ 28720375 h 21600"/>
              <a:gd name="T8" fmla="*/ 16821950 w 21600"/>
              <a:gd name="T9" fmla="*/ 33647542 h 21600"/>
              <a:gd name="T10" fmla="*/ 28717229 w 21600"/>
              <a:gd name="T11" fmla="*/ 28720375 h 21600"/>
              <a:gd name="T12" fmla="*/ 33643899 w 21600"/>
              <a:gd name="T13" fmla="*/ 16823771 h 21600"/>
              <a:gd name="T14" fmla="*/ 28717229 w 21600"/>
              <a:gd name="T15" fmla="*/ 492716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1">
            <a:gsLst>
              <a:gs pos="0">
                <a:srgbClr val="154DA7"/>
              </a:gs>
              <a:gs pos="100000">
                <a:srgbClr val="FFFFFF"/>
              </a:gs>
            </a:gsLst>
            <a:path path="rect">
              <a:fillToRect l="100000" t="100000"/>
            </a:path>
          </a:gradFill>
          <a:ln>
            <a:noFill/>
          </a:ln>
          <a:effectLst>
            <a:outerShdw dist="254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eaLnBrk="0" hangingPunct="0">
              <a:spcBef>
                <a:spcPct val="50000"/>
              </a:spcBef>
              <a:defRPr/>
            </a:pPr>
            <a:endParaRPr lang="zh-CN" altLang="en-US">
              <a:solidFill>
                <a:srgbClr val="000000"/>
              </a:solidFill>
              <a:latin typeface="Frutiger 45 Light"/>
              <a:ea typeface="STKaiti"/>
            </a:endParaRPr>
          </a:p>
        </p:txBody>
      </p:sp>
      <p:sp>
        <p:nvSpPr>
          <p:cNvPr id="27" name="Oval 6"/>
          <p:cNvSpPr>
            <a:spLocks noChangeArrowheads="1"/>
          </p:cNvSpPr>
          <p:nvPr/>
        </p:nvSpPr>
        <p:spPr bwMode="gray">
          <a:xfrm>
            <a:off x="1109730" y="4278558"/>
            <a:ext cx="619125" cy="619125"/>
          </a:xfrm>
          <a:prstGeom prst="ellipse">
            <a:avLst/>
          </a:prstGeom>
          <a:solidFill>
            <a:srgbClr val="154DA7">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00584" tIns="50292" rIns="100584" bIns="50292" anchor="ctr"/>
          <a:lstStyle/>
          <a:p>
            <a:pPr algn="ctr" defTabSz="1189038"/>
            <a:r>
              <a:rPr lang="en-US" altLang="zh-CN" sz="1800" dirty="0" smtClean="0">
                <a:solidFill>
                  <a:srgbClr val="FFFFFF"/>
                </a:solidFill>
                <a:latin typeface="Frutiger 45 Light"/>
              </a:rPr>
              <a:t>III</a:t>
            </a:r>
            <a:endParaRPr lang="zh-CN" altLang="en-US" sz="1800" dirty="0">
              <a:solidFill>
                <a:srgbClr val="FFFFFF"/>
              </a:solidFill>
              <a:latin typeface="Frutiger 45 Light"/>
            </a:endParaRPr>
          </a:p>
        </p:txBody>
      </p:sp>
    </p:spTree>
    <p:custDataLst>
      <p:tags r:id="rId1"/>
    </p:custDataLst>
    <p:extLst>
      <p:ext uri="{BB962C8B-B14F-4D97-AF65-F5344CB8AC3E}">
        <p14:creationId xmlns:p14="http://schemas.microsoft.com/office/powerpoint/2010/main" val="4012927812"/>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5" name="PAGE HEADING"/>
          <p:cNvSpPr>
            <a:spLocks noGrp="1" noChangeArrowheads="1"/>
          </p:cNvSpPr>
          <p:nvPr>
            <p:ph type="title" idx="4294967295"/>
          </p:nvPr>
        </p:nvSpPr>
        <p:spPr>
          <a:xfrm>
            <a:off x="763008" y="0"/>
            <a:ext cx="8653463" cy="941388"/>
          </a:xfrm>
        </p:spPr>
        <p:txBody>
          <a:bodyPr/>
          <a:lstStyle/>
          <a:p>
            <a:pPr eaLnBrk="1" hangingPunct="1"/>
            <a:r>
              <a:rPr lang="zh-CN" altLang="en-US" sz="3200" dirty="0" smtClean="0">
                <a:latin typeface="+mn-lt"/>
                <a:ea typeface="STKaiti"/>
              </a:rPr>
              <a:t>公司银行业务持续做大做强</a:t>
            </a:r>
            <a:endParaRPr lang="zh-CN" sz="3200" dirty="0">
              <a:latin typeface="+mn-lt"/>
              <a:ea typeface="STKaiti"/>
            </a:endParaRPr>
          </a:p>
        </p:txBody>
      </p:sp>
      <p:sp>
        <p:nvSpPr>
          <p:cNvPr id="38" name="LAYOUT SOURCE"/>
          <p:cNvSpPr txBox="1">
            <a:spLocks noChangeArrowheads="1"/>
          </p:cNvSpPr>
          <p:nvPr/>
        </p:nvSpPr>
        <p:spPr bwMode="auto">
          <a:xfrm>
            <a:off x="780905" y="6529626"/>
            <a:ext cx="8646391" cy="51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50800" rIns="0" bIns="0" anchor="b">
            <a:spAutoFit/>
          </a:bodyPr>
          <a:lstStyle>
            <a:lvl1pPr marL="822325" indent="-822325"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ts val="600"/>
              </a:spcBef>
            </a:pPr>
            <a:r>
              <a:rPr lang="zh-CN" altLang="en-US" sz="1000" b="0" dirty="0">
                <a:solidFill>
                  <a:srgbClr val="000000"/>
                </a:solidFill>
                <a:latin typeface="Frutiger 45 Light"/>
                <a:ea typeface="STKaiti"/>
              </a:rPr>
              <a:t>资料来源</a:t>
            </a:r>
            <a:r>
              <a:rPr lang="en-US" altLang="zh-CN" sz="1000" b="0" dirty="0">
                <a:solidFill>
                  <a:srgbClr val="000000"/>
                </a:solidFill>
                <a:latin typeface="Frutiger 45 Light"/>
                <a:ea typeface="STKaiti"/>
              </a:rPr>
              <a:t>: 	</a:t>
            </a:r>
            <a:r>
              <a:rPr lang="zh-CN" altLang="en-US" sz="1000" b="0" dirty="0">
                <a:solidFill>
                  <a:srgbClr val="000000"/>
                </a:solidFill>
                <a:latin typeface="Frutiger 45 Light"/>
                <a:ea typeface="STKaiti"/>
              </a:rPr>
              <a:t>公司半年报、公司年报</a:t>
            </a:r>
            <a:endParaRPr lang="en-US" altLang="zh-CN" sz="1000" b="0" dirty="0" smtClean="0">
              <a:solidFill>
                <a:srgbClr val="000000"/>
              </a:solidFill>
              <a:latin typeface="Frutiger 45 Light"/>
              <a:ea typeface="STKaiti"/>
            </a:endParaRPr>
          </a:p>
          <a:p>
            <a:pPr>
              <a:spcBef>
                <a:spcPts val="0"/>
              </a:spcBef>
            </a:pPr>
            <a:r>
              <a:rPr lang="zh-CN" altLang="en-US" sz="1000" b="0" dirty="0" smtClean="0">
                <a:solidFill>
                  <a:srgbClr val="000000"/>
                </a:solidFill>
                <a:latin typeface="Frutiger 45 Light"/>
                <a:ea typeface="STKaiti"/>
              </a:rPr>
              <a:t>注</a:t>
            </a:r>
            <a:r>
              <a:rPr lang="en-US" altLang="zh-CN" sz="1000" b="0" dirty="0">
                <a:solidFill>
                  <a:srgbClr val="000000"/>
                </a:solidFill>
                <a:latin typeface="Frutiger 45 Light"/>
                <a:ea typeface="STKaiti"/>
              </a:rPr>
              <a:t>: 	</a:t>
            </a:r>
            <a:endParaRPr lang="en-US" altLang="zh-CN" sz="1000" b="0" dirty="0" smtClean="0">
              <a:solidFill>
                <a:srgbClr val="000000"/>
              </a:solidFill>
              <a:latin typeface="Frutiger 45 Light"/>
              <a:ea typeface="STKaiti"/>
            </a:endParaRPr>
          </a:p>
          <a:p>
            <a:pPr marL="228600" indent="-228600">
              <a:spcBef>
                <a:spcPts val="0"/>
              </a:spcBef>
            </a:pPr>
            <a:r>
              <a:rPr lang="en-US" altLang="zh-CN" sz="1000" b="0" dirty="0" smtClean="0">
                <a:latin typeface="Frutiger 45 Light"/>
                <a:ea typeface="STKaiti"/>
              </a:rPr>
              <a:t>1	</a:t>
            </a:r>
            <a:r>
              <a:rPr lang="zh-CN" altLang="en-US" sz="1000" b="0" dirty="0">
                <a:latin typeface="Frutiger 45 Light"/>
                <a:ea typeface="STKaiti"/>
              </a:rPr>
              <a:t>银行口</a:t>
            </a:r>
            <a:r>
              <a:rPr lang="zh-CN" altLang="en-US" sz="1000" b="0" dirty="0" smtClean="0">
                <a:latin typeface="Frutiger 45 Light"/>
                <a:ea typeface="STKaiti"/>
              </a:rPr>
              <a:t>径</a:t>
            </a:r>
            <a:endParaRPr lang="zh-CN" altLang="en-US" sz="1000" b="0" dirty="0">
              <a:latin typeface="Frutiger 45 Light"/>
              <a:ea typeface="STKaiti"/>
            </a:endParaRPr>
          </a:p>
        </p:txBody>
      </p:sp>
      <p:sp>
        <p:nvSpPr>
          <p:cNvPr id="29" name="Text Box 12"/>
          <p:cNvSpPr txBox="1">
            <a:spLocks noChangeArrowheads="1"/>
          </p:cNvSpPr>
          <p:nvPr/>
        </p:nvSpPr>
        <p:spPr bwMode="auto">
          <a:xfrm>
            <a:off x="763007" y="1047097"/>
            <a:ext cx="86778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spcBef>
                <a:spcPct val="0"/>
              </a:spcBef>
              <a:buFont typeface="Frutiger 55 Roman" pitchFamily="34" charset="0"/>
              <a:buNone/>
            </a:pPr>
            <a:r>
              <a:rPr lang="zh-CN" altLang="en-US" sz="1400" dirty="0" smtClean="0">
                <a:solidFill>
                  <a:schemeClr val="accent1"/>
                </a:solidFill>
                <a:latin typeface="Frutiger 45 Light"/>
                <a:ea typeface="STKaiti"/>
              </a:rPr>
              <a:t>积</a:t>
            </a:r>
            <a:r>
              <a:rPr lang="zh-CN" altLang="en-US" sz="1400" dirty="0">
                <a:solidFill>
                  <a:schemeClr val="accent1"/>
                </a:solidFill>
                <a:latin typeface="Frutiger 45 Light"/>
                <a:ea typeface="STKaiti"/>
              </a:rPr>
              <a:t>极主动应对市场和监管环境的新变化、新挑战，抓住公司业务发展新旧动能转换的关键时间窗口，坚持改革转型和业务发展两手抓，以转型促发展，扎实推进民企战略，强化客群分层经营，坚持优质负债立行，优化资产业务结构，加快产品创新升级，推动业务模式从粗放型向资本节约型转变，持续做大做强公司业务</a:t>
            </a:r>
          </a:p>
        </p:txBody>
      </p:sp>
      <p:sp>
        <p:nvSpPr>
          <p:cNvPr id="71" name="Rectangle 102"/>
          <p:cNvSpPr>
            <a:spLocks noChangeArrowheads="1"/>
          </p:cNvSpPr>
          <p:nvPr/>
        </p:nvSpPr>
        <p:spPr bwMode="auto">
          <a:xfrm>
            <a:off x="1097882" y="5307776"/>
            <a:ext cx="2968693" cy="507831"/>
          </a:xfrm>
          <a:prstGeom prst="rect">
            <a:avLst/>
          </a:prstGeom>
          <a:noFill/>
          <a:ln>
            <a:noFill/>
          </a:ln>
          <a:effectLst/>
          <a:extLst>
            <a:ext uri="{909E8E84-426E-40DD-AFC4-6F175D3DCCD1}">
              <a14:hiddenFill xmlns:a14="http://schemas.microsoft.com/office/drawing/2010/main">
                <a:solidFill>
                  <a:srgbClr val="193D85"/>
                </a:solidFill>
              </a14:hiddenFill>
            </a:ext>
            <a:ext uri="{91240B29-F687-4F45-9708-019B960494DF}">
              <a14:hiddenLine xmlns:a14="http://schemas.microsoft.com/office/drawing/2010/main" w="19050">
                <a:solidFill>
                  <a:srgbClr val="193D85"/>
                </a:solidFill>
                <a:miter lim="800000"/>
                <a:headEnd/>
                <a:tailEnd/>
              </a14:hiddenLine>
            </a:ext>
            <a:ext uri="{AF507438-7753-43E0-B8FC-AC1667EBCBE1}">
              <a14:hiddenEffects xmlns:a14="http://schemas.microsoft.com/office/drawing/2010/main">
                <a:effectLst>
                  <a:outerShdw dist="17961" dir="2700000" algn="ctr" rotWithShape="0">
                    <a:srgbClr val="193D85">
                      <a:gamma/>
                      <a:shade val="60000"/>
                      <a:invGamma/>
                    </a:srgbClr>
                  </a:outerShdw>
                </a:effectLst>
              </a14:hiddenEffects>
            </a:ext>
          </a:extLst>
        </p:spPr>
        <p:txBody>
          <a:bodyPr lIns="0" tIns="0" rIns="0" bIns="0" anchor="t">
            <a:spAutoFit/>
          </a:bodyPr>
          <a:lstStyle/>
          <a:p>
            <a:r>
              <a:rPr lang="zh-CN" altLang="en-US" sz="1100" b="0" dirty="0"/>
              <a:t>资本市场和债券承销业务方面，报告期内银行间债券市场承销发行规模 </a:t>
            </a:r>
            <a:r>
              <a:rPr lang="en-US" altLang="zh-CN" sz="1100" b="0" dirty="0"/>
              <a:t>2,402</a:t>
            </a:r>
            <a:r>
              <a:rPr lang="zh-CN" altLang="en-US" sz="1100" b="0" dirty="0"/>
              <a:t>亿元，银行间债券市场主承销商排名第 </a:t>
            </a:r>
            <a:r>
              <a:rPr lang="en-US" altLang="zh-CN" sz="1100" b="0" dirty="0"/>
              <a:t>10 </a:t>
            </a:r>
            <a:r>
              <a:rPr lang="zh-CN" altLang="en-US" sz="1100" b="0" dirty="0"/>
              <a:t>位</a:t>
            </a:r>
          </a:p>
        </p:txBody>
      </p:sp>
      <p:sp>
        <p:nvSpPr>
          <p:cNvPr id="72" name="Rectangle 108"/>
          <p:cNvSpPr>
            <a:spLocks noChangeArrowheads="1"/>
          </p:cNvSpPr>
          <p:nvPr/>
        </p:nvSpPr>
        <p:spPr bwMode="auto">
          <a:xfrm>
            <a:off x="1104176" y="5952030"/>
            <a:ext cx="2968693" cy="338554"/>
          </a:xfrm>
          <a:prstGeom prst="rect">
            <a:avLst/>
          </a:prstGeom>
          <a:noFill/>
          <a:ln>
            <a:noFill/>
          </a:ln>
          <a:effectLst/>
          <a:extLst>
            <a:ext uri="{909E8E84-426E-40DD-AFC4-6F175D3DCCD1}">
              <a14:hiddenFill xmlns:a14="http://schemas.microsoft.com/office/drawing/2010/main">
                <a:solidFill>
                  <a:srgbClr val="193D85"/>
                </a:solidFill>
              </a14:hiddenFill>
            </a:ext>
            <a:ext uri="{91240B29-F687-4F45-9708-019B960494DF}">
              <a14:hiddenLine xmlns:a14="http://schemas.microsoft.com/office/drawing/2010/main" w="19050">
                <a:solidFill>
                  <a:schemeClr val="folHlink"/>
                </a:solidFill>
                <a:miter lim="800000"/>
                <a:headEnd/>
                <a:tailEnd/>
              </a14:hiddenLine>
            </a:ext>
            <a:ext uri="{AF507438-7753-43E0-B8FC-AC1667EBCBE1}">
              <a14:hiddenEffects xmlns:a14="http://schemas.microsoft.com/office/drawing/2010/main">
                <a:effectLst>
                  <a:outerShdw dist="17961" dir="2700000" algn="ctr" rotWithShape="0">
                    <a:srgbClr val="193D85">
                      <a:gamma/>
                      <a:shade val="60000"/>
                      <a:invGamma/>
                    </a:srgbClr>
                  </a:outerShdw>
                </a:effectLst>
              </a14:hiddenEffects>
            </a:ext>
          </a:extLst>
        </p:spPr>
        <p:txBody>
          <a:bodyPr lIns="0" tIns="0" rIns="0" bIns="0" anchor="t">
            <a:spAutoFit/>
          </a:bodyPr>
          <a:lstStyle/>
          <a:p>
            <a:r>
              <a:rPr lang="zh-CN" altLang="en-US" sz="1100" b="0" dirty="0"/>
              <a:t>资产证券化业务方面，成功投资全国首单可扩募类 </a:t>
            </a:r>
            <a:r>
              <a:rPr lang="en-US" altLang="zh-CN" sz="1100" b="0" dirty="0"/>
              <a:t>REITs </a:t>
            </a:r>
            <a:r>
              <a:rPr lang="zh-CN" altLang="en-US" sz="1100" b="0" dirty="0"/>
              <a:t>项目</a:t>
            </a:r>
          </a:p>
        </p:txBody>
      </p:sp>
      <p:sp>
        <p:nvSpPr>
          <p:cNvPr id="74" name="Rectangle 112"/>
          <p:cNvSpPr>
            <a:spLocks noChangeArrowheads="1"/>
          </p:cNvSpPr>
          <p:nvPr/>
        </p:nvSpPr>
        <p:spPr bwMode="auto">
          <a:xfrm>
            <a:off x="1090180" y="4663521"/>
            <a:ext cx="2953038" cy="507831"/>
          </a:xfrm>
          <a:prstGeom prst="rect">
            <a:avLst/>
          </a:prstGeom>
          <a:noFill/>
          <a:ln>
            <a:noFill/>
          </a:ln>
          <a:effectLst/>
          <a:extLst>
            <a:ext uri="{909E8E84-426E-40DD-AFC4-6F175D3DCCD1}">
              <a14:hiddenFill xmlns:a14="http://schemas.microsoft.com/office/drawing/2010/main">
                <a:solidFill>
                  <a:srgbClr val="193D85"/>
                </a:solidFill>
              </a14:hiddenFill>
            </a:ext>
            <a:ext uri="{91240B29-F687-4F45-9708-019B960494DF}">
              <a14:hiddenLine xmlns:a14="http://schemas.microsoft.com/office/drawing/2010/main" w="19050">
                <a:solidFill>
                  <a:srgbClr val="AA99DA"/>
                </a:solidFill>
                <a:miter lim="800000"/>
                <a:headEnd/>
                <a:tailEnd/>
              </a14:hiddenLine>
            </a:ext>
            <a:ext uri="{AF507438-7753-43E0-B8FC-AC1667EBCBE1}">
              <a14:hiddenEffects xmlns:a14="http://schemas.microsoft.com/office/drawing/2010/main">
                <a:effectLst>
                  <a:outerShdw dist="17961" dir="2700000" algn="ctr" rotWithShape="0">
                    <a:srgbClr val="193D85">
                      <a:gamma/>
                      <a:shade val="60000"/>
                      <a:invGamma/>
                    </a:srgbClr>
                  </a:outerShdw>
                </a:effectLst>
              </a14:hiddenEffects>
            </a:ext>
          </a:extLst>
        </p:spPr>
        <p:txBody>
          <a:bodyPr lIns="0" tIns="0" rIns="0" bIns="0" anchor="t">
            <a:spAutoFit/>
          </a:bodyPr>
          <a:lstStyle/>
          <a:p>
            <a:r>
              <a:rPr lang="zh-CN" altLang="en-US" sz="1100" b="0" dirty="0"/>
              <a:t>以轻资本投行业务模式为核心，通过综合化、定制化服务赋能企业发展，全力打造“商行</a:t>
            </a:r>
            <a:r>
              <a:rPr lang="en-US" altLang="zh-CN" sz="1100" b="0" dirty="0"/>
              <a:t>+</a:t>
            </a:r>
            <a:r>
              <a:rPr lang="zh-CN" altLang="en-US" sz="1100" b="0" dirty="0"/>
              <a:t>投行”、“融资</a:t>
            </a:r>
            <a:r>
              <a:rPr lang="en-US" altLang="zh-CN" sz="1100" b="0" dirty="0"/>
              <a:t>+</a:t>
            </a:r>
            <a:r>
              <a:rPr lang="zh-CN" altLang="en-US" sz="1100" b="0" dirty="0"/>
              <a:t>融智”的投资银行</a:t>
            </a:r>
          </a:p>
        </p:txBody>
      </p:sp>
      <p:grpSp>
        <p:nvGrpSpPr>
          <p:cNvPr id="76" name="Group 131"/>
          <p:cNvGrpSpPr>
            <a:grpSpLocks/>
          </p:cNvGrpSpPr>
          <p:nvPr/>
        </p:nvGrpSpPr>
        <p:grpSpPr bwMode="auto">
          <a:xfrm>
            <a:off x="879108" y="4663521"/>
            <a:ext cx="265823" cy="1510324"/>
            <a:chOff x="453" y="1103"/>
            <a:chExt cx="224" cy="909"/>
          </a:xfrm>
        </p:grpSpPr>
        <p:sp>
          <p:nvSpPr>
            <p:cNvPr id="78" name="Text Box 122"/>
            <p:cNvSpPr txBox="1">
              <a:spLocks noChangeArrowheads="1"/>
            </p:cNvSpPr>
            <p:nvPr/>
          </p:nvSpPr>
          <p:spPr bwMode="auto">
            <a:xfrm flipH="1">
              <a:off x="453" y="1477"/>
              <a:ext cx="224"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t">
              <a:spAutoFit/>
            </a:bodyPr>
            <a:lstStyle/>
            <a:p>
              <a:pPr algn="l" eaLnBrk="1" hangingPunct="1"/>
              <a:r>
                <a:rPr lang="en-GB" sz="1600" b="0" dirty="0">
                  <a:solidFill>
                    <a:schemeClr val="accent2"/>
                  </a:solidFill>
                  <a:latin typeface="Monotype Sorts" pitchFamily="2" charset="2"/>
                  <a:ea typeface="Arial Unicode MS" pitchFamily="34" charset="-122"/>
                  <a:cs typeface="Arial Unicode MS" pitchFamily="34" charset="-122"/>
                </a:rPr>
                <a:t>3</a:t>
              </a:r>
            </a:p>
          </p:txBody>
        </p:sp>
        <p:sp>
          <p:nvSpPr>
            <p:cNvPr id="79" name="Text Box 127"/>
            <p:cNvSpPr txBox="1">
              <a:spLocks noChangeArrowheads="1"/>
            </p:cNvSpPr>
            <p:nvPr/>
          </p:nvSpPr>
          <p:spPr bwMode="auto">
            <a:xfrm flipH="1">
              <a:off x="453" y="1864"/>
              <a:ext cx="224"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t">
              <a:spAutoFit/>
            </a:bodyPr>
            <a:lstStyle/>
            <a:p>
              <a:pPr algn="l" eaLnBrk="1" hangingPunct="1"/>
              <a:r>
                <a:rPr lang="en-GB" sz="1600" b="0" dirty="0">
                  <a:solidFill>
                    <a:schemeClr val="accent2"/>
                  </a:solidFill>
                  <a:latin typeface="Monotype Sorts" pitchFamily="2" charset="2"/>
                  <a:ea typeface="Arial Unicode MS" pitchFamily="34" charset="-122"/>
                  <a:cs typeface="Arial Unicode MS" pitchFamily="34" charset="-122"/>
                </a:rPr>
                <a:t>3</a:t>
              </a:r>
            </a:p>
          </p:txBody>
        </p:sp>
        <p:sp>
          <p:nvSpPr>
            <p:cNvPr id="82" name="Text Box 130"/>
            <p:cNvSpPr txBox="1">
              <a:spLocks noChangeArrowheads="1"/>
            </p:cNvSpPr>
            <p:nvPr/>
          </p:nvSpPr>
          <p:spPr bwMode="auto">
            <a:xfrm flipH="1">
              <a:off x="453" y="1103"/>
              <a:ext cx="224"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t">
              <a:spAutoFit/>
            </a:bodyPr>
            <a:lstStyle/>
            <a:p>
              <a:pPr algn="l" eaLnBrk="1" hangingPunct="1"/>
              <a:r>
                <a:rPr lang="en-GB" sz="1600" b="0" dirty="0">
                  <a:solidFill>
                    <a:schemeClr val="accent2"/>
                  </a:solidFill>
                  <a:latin typeface="Monotype Sorts" pitchFamily="2" charset="2"/>
                  <a:ea typeface="Arial Unicode MS" pitchFamily="34" charset="-122"/>
                  <a:cs typeface="Arial Unicode MS" pitchFamily="34" charset="-122"/>
                </a:rPr>
                <a:t>3</a:t>
              </a:r>
            </a:p>
          </p:txBody>
        </p:sp>
      </p:grpSp>
      <p:sp>
        <p:nvSpPr>
          <p:cNvPr id="77" name="AutoShape 1027"/>
          <p:cNvSpPr>
            <a:spLocks noChangeArrowheads="1"/>
          </p:cNvSpPr>
          <p:nvPr/>
        </p:nvSpPr>
        <p:spPr bwMode="auto">
          <a:xfrm>
            <a:off x="763007" y="4574593"/>
            <a:ext cx="3394213" cy="1907710"/>
          </a:xfrm>
          <a:prstGeom prst="flowChartAlternateProcess">
            <a:avLst/>
          </a:prstGeom>
          <a:noFill/>
          <a:ln w="9525">
            <a:solidFill>
              <a:srgbClr val="003366"/>
            </a:solidFill>
            <a:miter lim="800000"/>
            <a:headEnd/>
            <a:tailEnd/>
          </a:ln>
          <a:extLst>
            <a:ext uri="{909E8E84-426E-40DD-AFC4-6F175D3DCCD1}">
              <a14:hiddenFill xmlns:a14="http://schemas.microsoft.com/office/drawing/2010/main">
                <a:solidFill>
                  <a:srgbClr val="3783FF"/>
                </a:solidFill>
              </a14:hiddenFill>
            </a:ext>
          </a:extLst>
        </p:spPr>
        <p:txBody>
          <a:bodyPr wrap="none" lIns="91424" tIns="45711" rIns="91424" bIns="45711" anchor="t"/>
          <a:lstStyle/>
          <a:p>
            <a:pPr eaLnBrk="1" hangingPunct="1">
              <a:spcBef>
                <a:spcPct val="0"/>
              </a:spcBef>
            </a:pPr>
            <a:endParaRPr lang="zh-CN" sz="1400">
              <a:solidFill>
                <a:srgbClr val="FFFFFF"/>
              </a:solidFill>
            </a:endParaRPr>
          </a:p>
        </p:txBody>
      </p:sp>
      <p:sp>
        <p:nvSpPr>
          <p:cNvPr id="83" name="LAYOUT HEADER"/>
          <p:cNvSpPr txBox="1">
            <a:spLocks noChangeArrowheads="1"/>
          </p:cNvSpPr>
          <p:nvPr/>
        </p:nvSpPr>
        <p:spPr bwMode="auto">
          <a:xfrm>
            <a:off x="763008" y="4168924"/>
            <a:ext cx="3172085" cy="24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defPPr>
              <a:defRPr lang="en-US"/>
            </a:defPPr>
            <a:lvl1pPr algn="l">
              <a:defRPr>
                <a:latin typeface="+mn-lt"/>
                <a:ea typeface="+mj-ea"/>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zh-CN" altLang="en-US" sz="1600" dirty="0"/>
              <a:t>以轻资本投行业务模</a:t>
            </a:r>
            <a:r>
              <a:rPr lang="zh-CN" altLang="en-US" sz="1600" dirty="0" smtClean="0"/>
              <a:t>式</a:t>
            </a:r>
            <a:r>
              <a:rPr lang="zh-CN" altLang="en-US" sz="1600" dirty="0"/>
              <a:t>作</a:t>
            </a:r>
            <a:r>
              <a:rPr lang="zh-CN" altLang="en-US" sz="1600" dirty="0" smtClean="0"/>
              <a:t>为核</a:t>
            </a:r>
            <a:r>
              <a:rPr lang="zh-CN" altLang="en-US" sz="1600" dirty="0"/>
              <a:t>心</a:t>
            </a:r>
          </a:p>
        </p:txBody>
      </p:sp>
      <p:graphicFrame>
        <p:nvGraphicFramePr>
          <p:cNvPr id="60" name="Chart 59"/>
          <p:cNvGraphicFramePr>
            <a:graphicFrameLocks/>
          </p:cNvGraphicFramePr>
          <p:nvPr>
            <p:extLst>
              <p:ext uri="{D42A27DB-BD31-4B8C-83A1-F6EECF244321}">
                <p14:modId xmlns:p14="http://schemas.microsoft.com/office/powerpoint/2010/main" val="449802591"/>
              </p:ext>
            </p:extLst>
          </p:nvPr>
        </p:nvGraphicFramePr>
        <p:xfrm>
          <a:off x="-6914142" y="4649882"/>
          <a:ext cx="4187952" cy="2075688"/>
        </p:xfrm>
        <a:graphic>
          <a:graphicData uri="http://schemas.openxmlformats.org/drawingml/2006/chart">
            <c:chart xmlns:c="http://schemas.openxmlformats.org/drawingml/2006/chart" xmlns:r="http://schemas.openxmlformats.org/officeDocument/2006/relationships" r:id="rId4"/>
          </a:graphicData>
        </a:graphic>
      </p:graphicFrame>
      <p:sp>
        <p:nvSpPr>
          <p:cNvPr id="67" name="灯片编号占位符 2"/>
          <p:cNvSpPr txBox="1">
            <a:spLocks noChangeArrowheads="1"/>
          </p:cNvSpPr>
          <p:nvPr/>
        </p:nvSpPr>
        <p:spPr bwMode="auto">
          <a:xfrm>
            <a:off x="9110663" y="6831013"/>
            <a:ext cx="4127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lgn="l" defTabSz="1006475">
              <a:defRPr sz="1200">
                <a:solidFill>
                  <a:schemeClr val="tx1"/>
                </a:solidFill>
                <a:latin typeface="Frutiger 45 Light" pitchFamily="34" charset="0"/>
                <a:ea typeface="STKaiti" pitchFamily="2" charset="-122"/>
              </a:defRPr>
            </a:lvl1pPr>
            <a:lvl2pPr marL="742950" indent="-285750" algn="l" defTabSz="1006475">
              <a:defRPr sz="1200">
                <a:solidFill>
                  <a:schemeClr val="tx1"/>
                </a:solidFill>
                <a:latin typeface="Frutiger 45 Light" pitchFamily="34" charset="0"/>
                <a:ea typeface="STKaiti" pitchFamily="2" charset="-122"/>
              </a:defRPr>
            </a:lvl2pPr>
            <a:lvl3pPr marL="1143000" indent="-228600" algn="l" defTabSz="1006475">
              <a:defRPr sz="1200">
                <a:solidFill>
                  <a:schemeClr val="tx1"/>
                </a:solidFill>
                <a:latin typeface="Frutiger 45 Light" pitchFamily="34" charset="0"/>
                <a:ea typeface="STKaiti" pitchFamily="2" charset="-122"/>
              </a:defRPr>
            </a:lvl3pPr>
            <a:lvl4pPr marL="1600200" indent="-228600" algn="l" defTabSz="1006475">
              <a:defRPr sz="1200">
                <a:solidFill>
                  <a:schemeClr val="tx1"/>
                </a:solidFill>
                <a:latin typeface="Frutiger 45 Light" pitchFamily="34" charset="0"/>
                <a:ea typeface="STKaiti" pitchFamily="2" charset="-122"/>
              </a:defRPr>
            </a:lvl4pPr>
            <a:lvl5pPr marL="2057400" indent="-228600" algn="l" defTabSz="1006475">
              <a:defRPr sz="1200">
                <a:solidFill>
                  <a:schemeClr val="tx1"/>
                </a:solidFill>
                <a:latin typeface="Frutiger 45 Light" pitchFamily="34" charset="0"/>
                <a:ea typeface="STKaiti" pitchFamily="2" charset="-122"/>
              </a:defRPr>
            </a:lvl5pPr>
            <a:lvl6pPr marL="25146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defTabSz="1006475"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algn="r">
              <a:spcBef>
                <a:spcPct val="0"/>
              </a:spcBef>
            </a:pPr>
            <a:fld id="{DA4D46A5-F5BB-40CD-9DA3-609321B52D7B}" type="slidenum">
              <a:rPr lang="en-US" altLang="zh-CN" sz="900" b="0">
                <a:solidFill>
                  <a:srgbClr val="000000"/>
                </a:solidFill>
                <a:latin typeface="Frutiger 45 Light"/>
                <a:ea typeface="STKaiti"/>
                <a:cs typeface="Arial Unicode MS" pitchFamily="34" charset="-122"/>
              </a:rPr>
              <a:pPr algn="r">
                <a:spcBef>
                  <a:spcPct val="0"/>
                </a:spcBef>
              </a:pPr>
              <a:t>8</a:t>
            </a:fld>
            <a:endParaRPr lang="en-US" altLang="zh-CN" sz="900" b="0">
              <a:solidFill>
                <a:srgbClr val="000000"/>
              </a:solidFill>
              <a:latin typeface="Frutiger 45 Light"/>
              <a:ea typeface="STKaiti"/>
              <a:cs typeface="Arial Unicode MS" pitchFamily="34" charset="-122"/>
            </a:endParaRPr>
          </a:p>
        </p:txBody>
      </p:sp>
      <p:graphicFrame>
        <p:nvGraphicFramePr>
          <p:cNvPr id="52" name="Chart 51"/>
          <p:cNvGraphicFramePr>
            <a:graphicFrameLocks/>
          </p:cNvGraphicFramePr>
          <p:nvPr>
            <p:extLst>
              <p:ext uri="{D42A27DB-BD31-4B8C-83A1-F6EECF244321}">
                <p14:modId xmlns:p14="http://schemas.microsoft.com/office/powerpoint/2010/main" val="3202963644"/>
              </p:ext>
            </p:extLst>
          </p:nvPr>
        </p:nvGraphicFramePr>
        <p:xfrm>
          <a:off x="5238749" y="2124415"/>
          <a:ext cx="4202114" cy="18236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Chart 65"/>
          <p:cNvGraphicFramePr>
            <a:graphicFrameLocks/>
          </p:cNvGraphicFramePr>
          <p:nvPr>
            <p:extLst>
              <p:ext uri="{D42A27DB-BD31-4B8C-83A1-F6EECF244321}">
                <p14:modId xmlns:p14="http://schemas.microsoft.com/office/powerpoint/2010/main" val="4099147227"/>
              </p:ext>
            </p:extLst>
          </p:nvPr>
        </p:nvGraphicFramePr>
        <p:xfrm>
          <a:off x="776288" y="2124415"/>
          <a:ext cx="4054562" cy="1823698"/>
        </p:xfrm>
        <a:graphic>
          <a:graphicData uri="http://schemas.openxmlformats.org/drawingml/2006/chart">
            <c:chart xmlns:c="http://schemas.openxmlformats.org/drawingml/2006/chart" xmlns:r="http://schemas.openxmlformats.org/officeDocument/2006/relationships" r:id="rId6"/>
          </a:graphicData>
        </a:graphic>
      </p:graphicFrame>
      <p:sp>
        <p:nvSpPr>
          <p:cNvPr id="49" name="Rectangle 102"/>
          <p:cNvSpPr>
            <a:spLocks noChangeArrowheads="1"/>
          </p:cNvSpPr>
          <p:nvPr/>
        </p:nvSpPr>
        <p:spPr bwMode="auto">
          <a:xfrm>
            <a:off x="4582167" y="4663521"/>
            <a:ext cx="2356010" cy="302091"/>
          </a:xfrm>
          <a:prstGeom prst="rect">
            <a:avLst/>
          </a:prstGeom>
          <a:noFill/>
          <a:ln>
            <a:noFill/>
          </a:ln>
          <a:effectLst/>
          <a:extLst>
            <a:ext uri="{909E8E84-426E-40DD-AFC4-6F175D3DCCD1}">
              <a14:hiddenFill xmlns:a14="http://schemas.microsoft.com/office/drawing/2010/main">
                <a:solidFill>
                  <a:srgbClr val="193D85"/>
                </a:solidFill>
              </a14:hiddenFill>
            </a:ext>
            <a:ext uri="{91240B29-F687-4F45-9708-019B960494DF}">
              <a14:hiddenLine xmlns:a14="http://schemas.microsoft.com/office/drawing/2010/main" w="19050">
                <a:solidFill>
                  <a:srgbClr val="193D85"/>
                </a:solidFill>
                <a:miter lim="800000"/>
                <a:headEnd/>
                <a:tailEnd/>
              </a14:hiddenLine>
            </a:ext>
            <a:ext uri="{AF507438-7753-43E0-B8FC-AC1667EBCBE1}">
              <a14:hiddenEffects xmlns:a14="http://schemas.microsoft.com/office/drawing/2010/main">
                <a:effectLst>
                  <a:outerShdw dist="17961" dir="2700000" algn="ctr" rotWithShape="0">
                    <a:srgbClr val="193D85">
                      <a:gamma/>
                      <a:shade val="60000"/>
                      <a:invGamma/>
                    </a:srgbClr>
                  </a:outerShdw>
                </a:effectLst>
              </a14:hiddenEffects>
            </a:ext>
          </a:extLst>
        </p:spPr>
        <p:txBody>
          <a:bodyPr lIns="0" tIns="0" rIns="0" bIns="0" anchor="t"/>
          <a:lstStyle/>
          <a:p>
            <a:pPr algn="l" eaLnBrk="1" hangingPunct="1"/>
            <a:r>
              <a:rPr lang="zh-CN" altLang="en-US" sz="1100" b="0" dirty="0"/>
              <a:t>国际业</a:t>
            </a:r>
            <a:r>
              <a:rPr lang="zh-CN" altLang="en-US" sz="1100" b="0" dirty="0" smtClean="0"/>
              <a:t>务提升服务便利化水平，提供全方位、定制化的跨境金融服务</a:t>
            </a:r>
            <a:endParaRPr lang="zh-CN" altLang="en-US" sz="1100" b="0" dirty="0"/>
          </a:p>
        </p:txBody>
      </p:sp>
      <p:sp>
        <p:nvSpPr>
          <p:cNvPr id="50" name="Rectangle 108"/>
          <p:cNvSpPr>
            <a:spLocks noChangeArrowheads="1"/>
          </p:cNvSpPr>
          <p:nvPr/>
        </p:nvSpPr>
        <p:spPr bwMode="auto">
          <a:xfrm>
            <a:off x="4587484" y="5664123"/>
            <a:ext cx="2454327" cy="402084"/>
          </a:xfrm>
          <a:prstGeom prst="rect">
            <a:avLst/>
          </a:prstGeom>
          <a:noFill/>
          <a:ln>
            <a:noFill/>
          </a:ln>
          <a:effectLst/>
          <a:extLst>
            <a:ext uri="{909E8E84-426E-40DD-AFC4-6F175D3DCCD1}">
              <a14:hiddenFill xmlns:a14="http://schemas.microsoft.com/office/drawing/2010/main">
                <a:solidFill>
                  <a:srgbClr val="193D85"/>
                </a:solidFill>
              </a14:hiddenFill>
            </a:ext>
            <a:ext uri="{91240B29-F687-4F45-9708-019B960494DF}">
              <a14:hiddenLine xmlns:a14="http://schemas.microsoft.com/office/drawing/2010/main" w="19050">
                <a:solidFill>
                  <a:schemeClr val="folHlink"/>
                </a:solidFill>
                <a:miter lim="800000"/>
                <a:headEnd/>
                <a:tailEnd/>
              </a14:hiddenLine>
            </a:ext>
            <a:ext uri="{AF507438-7753-43E0-B8FC-AC1667EBCBE1}">
              <a14:hiddenEffects xmlns:a14="http://schemas.microsoft.com/office/drawing/2010/main">
                <a:effectLst>
                  <a:outerShdw dist="17961" dir="2700000" algn="ctr" rotWithShape="0">
                    <a:srgbClr val="193D85">
                      <a:gamma/>
                      <a:shade val="60000"/>
                      <a:invGamma/>
                    </a:srgbClr>
                  </a:outerShdw>
                </a:effectLst>
              </a14:hiddenEffects>
            </a:ext>
          </a:extLst>
        </p:spPr>
        <p:txBody>
          <a:bodyPr lIns="0" tIns="0" rIns="0" bIns="0" anchor="t"/>
          <a:lstStyle/>
          <a:p>
            <a:pPr algn="l" eaLnBrk="1" hangingPunct="1"/>
            <a:r>
              <a:rPr lang="zh-CN" altLang="en-US" sz="1100" b="0" dirty="0"/>
              <a:t>国内贸易融</a:t>
            </a:r>
            <a:r>
              <a:rPr lang="zh-CN" altLang="en-US" sz="1100" b="0" dirty="0" smtClean="0"/>
              <a:t>资及保理推进场景化应用</a:t>
            </a:r>
            <a:endParaRPr lang="zh-CN" altLang="en-US" sz="1100" b="0" dirty="0"/>
          </a:p>
        </p:txBody>
      </p:sp>
      <p:sp>
        <p:nvSpPr>
          <p:cNvPr id="51" name="Rectangle 110"/>
          <p:cNvSpPr>
            <a:spLocks noChangeArrowheads="1"/>
          </p:cNvSpPr>
          <p:nvPr/>
        </p:nvSpPr>
        <p:spPr bwMode="auto">
          <a:xfrm>
            <a:off x="4587485" y="6066207"/>
            <a:ext cx="2356010" cy="398761"/>
          </a:xfrm>
          <a:prstGeom prst="rect">
            <a:avLst/>
          </a:prstGeom>
          <a:noFill/>
          <a:ln>
            <a:noFill/>
          </a:ln>
          <a:effectLst/>
          <a:extLst>
            <a:ext uri="{909E8E84-426E-40DD-AFC4-6F175D3DCCD1}">
              <a14:hiddenFill xmlns:a14="http://schemas.microsoft.com/office/drawing/2010/main">
                <a:solidFill>
                  <a:srgbClr val="193D85"/>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17961" dir="2700000" algn="ctr" rotWithShape="0">
                    <a:srgbClr val="193D85">
                      <a:gamma/>
                      <a:shade val="60000"/>
                      <a:invGamma/>
                    </a:srgbClr>
                  </a:outerShdw>
                </a:effectLst>
              </a14:hiddenEffects>
            </a:ext>
          </a:extLst>
        </p:spPr>
        <p:txBody>
          <a:bodyPr lIns="0" tIns="0" rIns="0" bIns="0" anchor="t"/>
          <a:lstStyle/>
          <a:p>
            <a:pPr algn="l" eaLnBrk="1" hangingPunct="1">
              <a:spcBef>
                <a:spcPct val="26000"/>
              </a:spcBef>
            </a:pPr>
            <a:r>
              <a:rPr lang="zh-CN" altLang="en-US" sz="1100" b="0" dirty="0"/>
              <a:t>数字化服务能力不断升级，有</a:t>
            </a:r>
            <a:r>
              <a:rPr lang="zh-CN" altLang="en-US" sz="1100" b="0" dirty="0" smtClean="0"/>
              <a:t>效提升客</a:t>
            </a:r>
            <a:r>
              <a:rPr lang="zh-CN" altLang="en-US" sz="1100" b="0" dirty="0"/>
              <a:t>户体验</a:t>
            </a:r>
          </a:p>
        </p:txBody>
      </p:sp>
      <p:sp>
        <p:nvSpPr>
          <p:cNvPr id="53" name="Rectangle 114"/>
          <p:cNvSpPr>
            <a:spLocks noChangeArrowheads="1"/>
          </p:cNvSpPr>
          <p:nvPr/>
        </p:nvSpPr>
        <p:spPr bwMode="auto">
          <a:xfrm>
            <a:off x="4587485" y="5146769"/>
            <a:ext cx="2356010" cy="402084"/>
          </a:xfrm>
          <a:prstGeom prst="rect">
            <a:avLst/>
          </a:prstGeom>
          <a:noFill/>
          <a:ln>
            <a:noFill/>
          </a:ln>
          <a:effectLst/>
          <a:extLst>
            <a:ext uri="{909E8E84-426E-40DD-AFC4-6F175D3DCCD1}">
              <a14:hiddenFill xmlns:a14="http://schemas.microsoft.com/office/drawing/2010/main">
                <a:solidFill>
                  <a:srgbClr val="193D85"/>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17961" dir="2700000" algn="ctr" rotWithShape="0">
                    <a:srgbClr val="193D85">
                      <a:gamma/>
                      <a:shade val="60000"/>
                      <a:invGamma/>
                    </a:srgbClr>
                  </a:outerShdw>
                </a:effectLst>
              </a14:hiddenEffects>
            </a:ext>
          </a:extLst>
        </p:spPr>
        <p:txBody>
          <a:bodyPr lIns="0" tIns="0" rIns="0" bIns="0" anchor="t"/>
          <a:lstStyle/>
          <a:p>
            <a:r>
              <a:rPr lang="zh-CN" altLang="en-US" sz="1100" b="0" dirty="0"/>
              <a:t>结算与现金管</a:t>
            </a:r>
            <a:r>
              <a:rPr lang="zh-CN" altLang="en-US" sz="1100" b="0" dirty="0" smtClean="0"/>
              <a:t>理持</a:t>
            </a:r>
            <a:r>
              <a:rPr lang="zh-CN" altLang="en-US" sz="1100" b="0" dirty="0"/>
              <a:t>续完善产品体</a:t>
            </a:r>
            <a:r>
              <a:rPr lang="zh-CN" altLang="en-US" sz="1100" b="0" dirty="0" smtClean="0"/>
              <a:t>系，</a:t>
            </a:r>
            <a:r>
              <a:rPr lang="zh-CN" altLang="en-US" sz="1100" b="0" dirty="0"/>
              <a:t>助力企</a:t>
            </a:r>
            <a:r>
              <a:rPr lang="zh-CN" altLang="en-US" sz="1100" b="0" dirty="0" smtClean="0"/>
              <a:t>业便</a:t>
            </a:r>
            <a:r>
              <a:rPr lang="zh-CN" altLang="en-US" sz="1100" b="0" dirty="0"/>
              <a:t>捷化、综合化资金管</a:t>
            </a:r>
            <a:r>
              <a:rPr lang="zh-CN" altLang="en-US" sz="1100" b="0" dirty="0" smtClean="0"/>
              <a:t>理</a:t>
            </a:r>
            <a:endParaRPr lang="zh-CN" altLang="en-US" sz="1100" b="0" dirty="0"/>
          </a:p>
        </p:txBody>
      </p:sp>
      <p:grpSp>
        <p:nvGrpSpPr>
          <p:cNvPr id="54" name="Group 131"/>
          <p:cNvGrpSpPr>
            <a:grpSpLocks/>
          </p:cNvGrpSpPr>
          <p:nvPr/>
        </p:nvGrpSpPr>
        <p:grpSpPr bwMode="auto">
          <a:xfrm>
            <a:off x="4385290" y="4663521"/>
            <a:ext cx="224594" cy="1661505"/>
            <a:chOff x="441" y="1043"/>
            <a:chExt cx="224" cy="1000"/>
          </a:xfrm>
        </p:grpSpPr>
        <p:sp>
          <p:nvSpPr>
            <p:cNvPr id="56" name="Text Box 122"/>
            <p:cNvSpPr txBox="1">
              <a:spLocks noChangeArrowheads="1"/>
            </p:cNvSpPr>
            <p:nvPr/>
          </p:nvSpPr>
          <p:spPr bwMode="auto">
            <a:xfrm flipH="1">
              <a:off x="441" y="1043"/>
              <a:ext cx="224"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t">
              <a:spAutoFit/>
            </a:bodyPr>
            <a:lstStyle/>
            <a:p>
              <a:pPr algn="l" eaLnBrk="1" hangingPunct="1"/>
              <a:r>
                <a:rPr lang="en-GB" sz="1600" b="0" dirty="0">
                  <a:solidFill>
                    <a:schemeClr val="accent2"/>
                  </a:solidFill>
                  <a:latin typeface="Monotype Sorts" pitchFamily="2" charset="2"/>
                  <a:ea typeface="Arial Unicode MS" pitchFamily="34" charset="-122"/>
                  <a:cs typeface="Arial Unicode MS" pitchFamily="34" charset="-122"/>
                </a:rPr>
                <a:t>3</a:t>
              </a:r>
            </a:p>
          </p:txBody>
        </p:sp>
        <p:sp>
          <p:nvSpPr>
            <p:cNvPr id="57" name="Text Box 127"/>
            <p:cNvSpPr txBox="1">
              <a:spLocks noChangeArrowheads="1"/>
            </p:cNvSpPr>
            <p:nvPr/>
          </p:nvSpPr>
          <p:spPr bwMode="auto">
            <a:xfrm flipH="1">
              <a:off x="441" y="1611"/>
              <a:ext cx="224"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t">
              <a:spAutoFit/>
            </a:bodyPr>
            <a:lstStyle/>
            <a:p>
              <a:pPr algn="l" eaLnBrk="1" hangingPunct="1"/>
              <a:r>
                <a:rPr lang="en-GB" sz="1600" b="0" dirty="0">
                  <a:solidFill>
                    <a:schemeClr val="accent2"/>
                  </a:solidFill>
                  <a:latin typeface="Monotype Sorts" pitchFamily="2" charset="2"/>
                  <a:ea typeface="Arial Unicode MS" pitchFamily="34" charset="-122"/>
                  <a:cs typeface="Arial Unicode MS" pitchFamily="34" charset="-122"/>
                </a:rPr>
                <a:t>3</a:t>
              </a:r>
            </a:p>
          </p:txBody>
        </p:sp>
        <p:sp>
          <p:nvSpPr>
            <p:cNvPr id="58" name="Text Box 128"/>
            <p:cNvSpPr txBox="1">
              <a:spLocks noChangeArrowheads="1"/>
            </p:cNvSpPr>
            <p:nvPr/>
          </p:nvSpPr>
          <p:spPr bwMode="auto">
            <a:xfrm flipH="1">
              <a:off x="441" y="1895"/>
              <a:ext cx="224"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t">
              <a:spAutoFit/>
            </a:bodyPr>
            <a:lstStyle/>
            <a:p>
              <a:pPr algn="l" eaLnBrk="1" hangingPunct="1"/>
              <a:r>
                <a:rPr lang="en-GB" sz="1600" b="0" dirty="0">
                  <a:solidFill>
                    <a:schemeClr val="accent2"/>
                  </a:solidFill>
                  <a:latin typeface="Monotype Sorts" pitchFamily="2" charset="2"/>
                  <a:ea typeface="Arial Unicode MS" pitchFamily="34" charset="-122"/>
                  <a:cs typeface="Arial Unicode MS" pitchFamily="34" charset="-122"/>
                </a:rPr>
                <a:t>3</a:t>
              </a:r>
            </a:p>
          </p:txBody>
        </p:sp>
        <p:sp>
          <p:nvSpPr>
            <p:cNvPr id="64" name="Text Box 129"/>
            <p:cNvSpPr txBox="1">
              <a:spLocks noChangeArrowheads="1"/>
            </p:cNvSpPr>
            <p:nvPr/>
          </p:nvSpPr>
          <p:spPr bwMode="auto">
            <a:xfrm flipH="1">
              <a:off x="441" y="1327"/>
              <a:ext cx="224"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t">
              <a:spAutoFit/>
            </a:bodyPr>
            <a:lstStyle/>
            <a:p>
              <a:pPr algn="l" eaLnBrk="1" hangingPunct="1"/>
              <a:r>
                <a:rPr lang="en-GB" sz="1600" b="0" dirty="0">
                  <a:solidFill>
                    <a:schemeClr val="accent2"/>
                  </a:solidFill>
                  <a:latin typeface="Monotype Sorts" pitchFamily="2" charset="2"/>
                  <a:ea typeface="Arial Unicode MS" pitchFamily="34" charset="-122"/>
                  <a:cs typeface="Arial Unicode MS" pitchFamily="34" charset="-122"/>
                </a:rPr>
                <a:t>3</a:t>
              </a:r>
            </a:p>
          </p:txBody>
        </p:sp>
      </p:grpSp>
      <p:sp>
        <p:nvSpPr>
          <p:cNvPr id="55" name="AutoShape 1027"/>
          <p:cNvSpPr>
            <a:spLocks noChangeArrowheads="1"/>
          </p:cNvSpPr>
          <p:nvPr/>
        </p:nvSpPr>
        <p:spPr bwMode="auto">
          <a:xfrm>
            <a:off x="4291844" y="4574593"/>
            <a:ext cx="2724150" cy="1907710"/>
          </a:xfrm>
          <a:prstGeom prst="flowChartAlternateProcess">
            <a:avLst/>
          </a:prstGeom>
          <a:noFill/>
          <a:ln w="9525">
            <a:solidFill>
              <a:srgbClr val="003366"/>
            </a:solidFill>
            <a:miter lim="800000"/>
            <a:headEnd/>
            <a:tailEnd/>
          </a:ln>
          <a:extLst>
            <a:ext uri="{909E8E84-426E-40DD-AFC4-6F175D3DCCD1}">
              <a14:hiddenFill xmlns:a14="http://schemas.microsoft.com/office/drawing/2010/main">
                <a:solidFill>
                  <a:srgbClr val="3783FF"/>
                </a:solidFill>
              </a14:hiddenFill>
            </a:ext>
          </a:extLst>
        </p:spPr>
        <p:txBody>
          <a:bodyPr wrap="none" lIns="91424" tIns="45711" rIns="91424" bIns="45711" anchor="t"/>
          <a:lstStyle/>
          <a:p>
            <a:pPr eaLnBrk="1" hangingPunct="1">
              <a:spcBef>
                <a:spcPct val="0"/>
              </a:spcBef>
            </a:pPr>
            <a:endParaRPr lang="zh-CN" sz="1400">
              <a:solidFill>
                <a:srgbClr val="FFFFFF"/>
              </a:solidFill>
            </a:endParaRPr>
          </a:p>
        </p:txBody>
      </p:sp>
      <p:sp>
        <p:nvSpPr>
          <p:cNvPr id="69" name="LAYOUT HEADER"/>
          <p:cNvSpPr txBox="1">
            <a:spLocks noChangeArrowheads="1"/>
          </p:cNvSpPr>
          <p:nvPr/>
        </p:nvSpPr>
        <p:spPr bwMode="auto">
          <a:xfrm>
            <a:off x="4291844" y="4168924"/>
            <a:ext cx="2579820" cy="24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defPPr>
              <a:defRPr lang="en-US"/>
            </a:defPPr>
            <a:lvl1pPr algn="l">
              <a:defRPr>
                <a:latin typeface="+mn-lt"/>
                <a:ea typeface="+mj-ea"/>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zh-CN" altLang="en-US" sz="1600" dirty="0"/>
              <a:t>交易银</a:t>
            </a:r>
            <a:r>
              <a:rPr lang="zh-CN" altLang="en-US" sz="1600" dirty="0" smtClean="0"/>
              <a:t>行服务能力持续提升</a:t>
            </a:r>
            <a:endParaRPr lang="zh-CN" altLang="en-US" sz="1600" dirty="0"/>
          </a:p>
        </p:txBody>
      </p:sp>
      <p:sp>
        <p:nvSpPr>
          <p:cNvPr id="73" name="Rectangle 102"/>
          <p:cNvSpPr>
            <a:spLocks noChangeArrowheads="1"/>
          </p:cNvSpPr>
          <p:nvPr/>
        </p:nvSpPr>
        <p:spPr bwMode="auto">
          <a:xfrm>
            <a:off x="7511847" y="4663521"/>
            <a:ext cx="1777295" cy="507831"/>
          </a:xfrm>
          <a:prstGeom prst="rect">
            <a:avLst/>
          </a:prstGeom>
          <a:noFill/>
          <a:ln>
            <a:noFill/>
          </a:ln>
          <a:effectLst/>
          <a:extLst>
            <a:ext uri="{909E8E84-426E-40DD-AFC4-6F175D3DCCD1}">
              <a14:hiddenFill xmlns:a14="http://schemas.microsoft.com/office/drawing/2010/main">
                <a:solidFill>
                  <a:srgbClr val="193D85"/>
                </a:solidFill>
              </a14:hiddenFill>
            </a:ext>
            <a:ext uri="{91240B29-F687-4F45-9708-019B960494DF}">
              <a14:hiddenLine xmlns:a14="http://schemas.microsoft.com/office/drawing/2010/main" w="19050">
                <a:solidFill>
                  <a:srgbClr val="193D85"/>
                </a:solidFill>
                <a:miter lim="800000"/>
                <a:headEnd/>
                <a:tailEnd/>
              </a14:hiddenLine>
            </a:ext>
            <a:ext uri="{AF507438-7753-43E0-B8FC-AC1667EBCBE1}">
              <a14:hiddenEffects xmlns:a14="http://schemas.microsoft.com/office/drawing/2010/main">
                <a:effectLst>
                  <a:outerShdw dist="17961" dir="2700000" algn="ctr" rotWithShape="0">
                    <a:srgbClr val="193D85">
                      <a:gamma/>
                      <a:shade val="60000"/>
                      <a:invGamma/>
                    </a:srgbClr>
                  </a:outerShdw>
                </a:effectLst>
              </a14:hiddenEffects>
            </a:ext>
          </a:extLst>
        </p:spPr>
        <p:txBody>
          <a:bodyPr wrap="square" lIns="0" tIns="0" rIns="0" bIns="0" anchor="t">
            <a:spAutoFit/>
          </a:bodyPr>
          <a:lstStyle/>
          <a:p>
            <a:r>
              <a:rPr lang="zh-CN" altLang="en-US" sz="1100" b="0" dirty="0"/>
              <a:t>聚</a:t>
            </a:r>
            <a:r>
              <a:rPr lang="zh-CN" altLang="en-US" sz="1100" b="0" dirty="0" smtClean="0"/>
              <a:t>焦重点行业</a:t>
            </a:r>
            <a:r>
              <a:rPr lang="zh-CN" altLang="en-US" sz="1100" b="0" dirty="0"/>
              <a:t>利用供应链线上化产品给予客户便捷的信贷支</a:t>
            </a:r>
            <a:r>
              <a:rPr lang="zh-CN" altLang="en-US" sz="1100" b="0" dirty="0" smtClean="0"/>
              <a:t>持</a:t>
            </a:r>
            <a:endParaRPr lang="zh-CN" altLang="en-US" sz="1100" b="0" dirty="0"/>
          </a:p>
        </p:txBody>
      </p:sp>
      <p:sp>
        <p:nvSpPr>
          <p:cNvPr id="84" name="Rectangle 110"/>
          <p:cNvSpPr>
            <a:spLocks noChangeArrowheads="1"/>
          </p:cNvSpPr>
          <p:nvPr/>
        </p:nvSpPr>
        <p:spPr bwMode="auto">
          <a:xfrm>
            <a:off x="7511847" y="6066207"/>
            <a:ext cx="1777295" cy="338554"/>
          </a:xfrm>
          <a:prstGeom prst="rect">
            <a:avLst/>
          </a:prstGeom>
          <a:noFill/>
          <a:ln>
            <a:noFill/>
          </a:ln>
          <a:effectLst/>
          <a:extLst>
            <a:ext uri="{909E8E84-426E-40DD-AFC4-6F175D3DCCD1}">
              <a14:hiddenFill xmlns:a14="http://schemas.microsoft.com/office/drawing/2010/main">
                <a:solidFill>
                  <a:srgbClr val="193D85"/>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17961" dir="2700000" algn="ctr" rotWithShape="0">
                    <a:srgbClr val="193D85">
                      <a:gamma/>
                      <a:shade val="60000"/>
                      <a:invGamma/>
                    </a:srgbClr>
                  </a:outerShdw>
                </a:effectLst>
              </a14:hiddenEffects>
            </a:ext>
          </a:extLst>
        </p:spPr>
        <p:txBody>
          <a:bodyPr wrap="square" lIns="0" tIns="0" rIns="0" bIns="0" anchor="t">
            <a:spAutoFit/>
          </a:bodyPr>
          <a:lstStyle/>
          <a:p>
            <a:pPr>
              <a:spcBef>
                <a:spcPct val="26000"/>
              </a:spcBef>
            </a:pPr>
            <a:r>
              <a:rPr lang="zh-CN" altLang="en-US" sz="1100" b="0" dirty="0"/>
              <a:t>加速供应链金融科技创新，完善风控体</a:t>
            </a:r>
            <a:r>
              <a:rPr lang="zh-CN" altLang="en-US" sz="1100" b="0" dirty="0" smtClean="0"/>
              <a:t>系</a:t>
            </a:r>
            <a:endParaRPr lang="zh-CN" altLang="en-US" sz="1100" b="0" dirty="0"/>
          </a:p>
        </p:txBody>
      </p:sp>
      <p:grpSp>
        <p:nvGrpSpPr>
          <p:cNvPr id="86" name="Group 131"/>
          <p:cNvGrpSpPr>
            <a:grpSpLocks/>
          </p:cNvGrpSpPr>
          <p:nvPr/>
        </p:nvGrpSpPr>
        <p:grpSpPr bwMode="auto">
          <a:xfrm>
            <a:off x="7259042" y="4663521"/>
            <a:ext cx="191612" cy="1661505"/>
            <a:chOff x="441" y="1043"/>
            <a:chExt cx="224" cy="1000"/>
          </a:xfrm>
        </p:grpSpPr>
        <p:sp>
          <p:nvSpPr>
            <p:cNvPr id="88" name="Text Box 122"/>
            <p:cNvSpPr txBox="1">
              <a:spLocks noChangeArrowheads="1"/>
            </p:cNvSpPr>
            <p:nvPr/>
          </p:nvSpPr>
          <p:spPr bwMode="auto">
            <a:xfrm flipH="1">
              <a:off x="441" y="1043"/>
              <a:ext cx="224"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t">
              <a:spAutoFit/>
            </a:bodyPr>
            <a:lstStyle/>
            <a:p>
              <a:pPr algn="l" eaLnBrk="1" hangingPunct="1"/>
              <a:r>
                <a:rPr lang="en-GB" sz="1600" b="0" dirty="0">
                  <a:solidFill>
                    <a:schemeClr val="accent2"/>
                  </a:solidFill>
                  <a:latin typeface="Monotype Sorts" pitchFamily="2" charset="2"/>
                  <a:ea typeface="Arial Unicode MS" pitchFamily="34" charset="-122"/>
                  <a:cs typeface="Arial Unicode MS" pitchFamily="34" charset="-122"/>
                </a:rPr>
                <a:t>3</a:t>
              </a:r>
            </a:p>
          </p:txBody>
        </p:sp>
        <p:sp>
          <p:nvSpPr>
            <p:cNvPr id="90" name="Text Box 128"/>
            <p:cNvSpPr txBox="1">
              <a:spLocks noChangeArrowheads="1"/>
            </p:cNvSpPr>
            <p:nvPr/>
          </p:nvSpPr>
          <p:spPr bwMode="auto">
            <a:xfrm flipH="1">
              <a:off x="441" y="1895"/>
              <a:ext cx="224"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t">
              <a:spAutoFit/>
            </a:bodyPr>
            <a:lstStyle/>
            <a:p>
              <a:pPr algn="l" eaLnBrk="1" hangingPunct="1"/>
              <a:r>
                <a:rPr lang="en-GB" sz="1600" b="0" dirty="0">
                  <a:solidFill>
                    <a:schemeClr val="accent2"/>
                  </a:solidFill>
                  <a:latin typeface="Monotype Sorts" pitchFamily="2" charset="2"/>
                  <a:ea typeface="Arial Unicode MS" pitchFamily="34" charset="-122"/>
                  <a:cs typeface="Arial Unicode MS" pitchFamily="34" charset="-122"/>
                </a:rPr>
                <a:t>3</a:t>
              </a:r>
            </a:p>
          </p:txBody>
        </p:sp>
        <p:sp>
          <p:nvSpPr>
            <p:cNvPr id="91" name="Text Box 129"/>
            <p:cNvSpPr txBox="1">
              <a:spLocks noChangeArrowheads="1"/>
            </p:cNvSpPr>
            <p:nvPr/>
          </p:nvSpPr>
          <p:spPr bwMode="auto">
            <a:xfrm flipH="1">
              <a:off x="441" y="1484"/>
              <a:ext cx="224" cy="1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p:spPr>
          <p:txBody>
            <a:bodyPr lIns="0" tIns="0" rIns="0" bIns="0" anchor="t">
              <a:spAutoFit/>
            </a:bodyPr>
            <a:lstStyle/>
            <a:p>
              <a:pPr algn="l" eaLnBrk="1" hangingPunct="1"/>
              <a:r>
                <a:rPr lang="en-GB" sz="1600" b="0" dirty="0">
                  <a:solidFill>
                    <a:schemeClr val="accent2"/>
                  </a:solidFill>
                  <a:latin typeface="Monotype Sorts" pitchFamily="2" charset="2"/>
                  <a:ea typeface="Arial Unicode MS" pitchFamily="34" charset="-122"/>
                  <a:cs typeface="Arial Unicode MS" pitchFamily="34" charset="-122"/>
                </a:rPr>
                <a:t>3</a:t>
              </a:r>
            </a:p>
          </p:txBody>
        </p:sp>
      </p:grpSp>
      <p:sp>
        <p:nvSpPr>
          <p:cNvPr id="87" name="AutoShape 1027"/>
          <p:cNvSpPr>
            <a:spLocks noChangeArrowheads="1"/>
          </p:cNvSpPr>
          <p:nvPr/>
        </p:nvSpPr>
        <p:spPr bwMode="auto">
          <a:xfrm>
            <a:off x="7116763" y="4574593"/>
            <a:ext cx="2324100" cy="1907710"/>
          </a:xfrm>
          <a:prstGeom prst="flowChartAlternateProcess">
            <a:avLst/>
          </a:prstGeom>
          <a:noFill/>
          <a:ln w="9525">
            <a:solidFill>
              <a:srgbClr val="003366"/>
            </a:solidFill>
            <a:miter lim="800000"/>
            <a:headEnd/>
            <a:tailEnd/>
          </a:ln>
          <a:extLst>
            <a:ext uri="{909E8E84-426E-40DD-AFC4-6F175D3DCCD1}">
              <a14:hiddenFill xmlns:a14="http://schemas.microsoft.com/office/drawing/2010/main">
                <a:solidFill>
                  <a:srgbClr val="3783FF"/>
                </a:solidFill>
              </a14:hiddenFill>
            </a:ext>
          </a:extLst>
        </p:spPr>
        <p:txBody>
          <a:bodyPr wrap="none" lIns="91424" tIns="45711" rIns="91424" bIns="45711" anchor="t"/>
          <a:lstStyle/>
          <a:p>
            <a:pPr eaLnBrk="1" hangingPunct="1">
              <a:spcBef>
                <a:spcPct val="0"/>
              </a:spcBef>
            </a:pPr>
            <a:endParaRPr lang="zh-CN" sz="1400">
              <a:solidFill>
                <a:srgbClr val="FFFFFF"/>
              </a:solidFill>
            </a:endParaRPr>
          </a:p>
        </p:txBody>
      </p:sp>
      <p:sp>
        <p:nvSpPr>
          <p:cNvPr id="92" name="LAYOUT HEADER"/>
          <p:cNvSpPr txBox="1">
            <a:spLocks noChangeArrowheads="1"/>
          </p:cNvSpPr>
          <p:nvPr/>
        </p:nvSpPr>
        <p:spPr bwMode="auto">
          <a:xfrm>
            <a:off x="7228415" y="4168924"/>
            <a:ext cx="2200965" cy="24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defPPr>
              <a:defRPr lang="en-US"/>
            </a:defPPr>
            <a:lvl1pPr algn="l">
              <a:defRPr>
                <a:latin typeface="+mn-lt"/>
                <a:ea typeface="+mj-ea"/>
              </a:defRPr>
            </a:lvl1pPr>
            <a:lvl2pPr marL="742950" indent="-285750" algn="l"/>
            <a:lvl3pPr marL="1143000" indent="-228600" algn="l"/>
            <a:lvl4pPr marL="1600200" indent="-228600" algn="l"/>
            <a:lvl5pPr marL="2057400" indent="-228600" algn="l"/>
            <a:lvl6pPr marL="2514600" indent="-228600" eaLnBrk="0" fontAlgn="base" hangingPunct="0">
              <a:spcBef>
                <a:spcPct val="50000"/>
              </a:spcBef>
              <a:spcAft>
                <a:spcPct val="0"/>
              </a:spcAft>
            </a:lvl6pPr>
            <a:lvl7pPr marL="2971800" indent="-228600" eaLnBrk="0" fontAlgn="base" hangingPunct="0">
              <a:spcBef>
                <a:spcPct val="50000"/>
              </a:spcBef>
              <a:spcAft>
                <a:spcPct val="0"/>
              </a:spcAft>
            </a:lvl7pPr>
            <a:lvl8pPr marL="3429000" indent="-228600" eaLnBrk="0" fontAlgn="base" hangingPunct="0">
              <a:spcBef>
                <a:spcPct val="50000"/>
              </a:spcBef>
              <a:spcAft>
                <a:spcPct val="0"/>
              </a:spcAft>
            </a:lvl8pPr>
            <a:lvl9pPr marL="3886200" indent="-228600" eaLnBrk="0" fontAlgn="base" hangingPunct="0">
              <a:spcBef>
                <a:spcPct val="50000"/>
              </a:spcBef>
              <a:spcAft>
                <a:spcPct val="0"/>
              </a:spcAft>
            </a:lvl9pPr>
          </a:lstStyle>
          <a:p>
            <a:r>
              <a:rPr lang="zh-CN" altLang="en-US" sz="1600" dirty="0" smtClean="0"/>
              <a:t>供</a:t>
            </a:r>
            <a:r>
              <a:rPr lang="zh-CN" altLang="en-US" sz="1600" dirty="0"/>
              <a:t>应链金融布</a:t>
            </a:r>
            <a:r>
              <a:rPr lang="zh-CN" altLang="en-US" sz="1600" dirty="0" smtClean="0"/>
              <a:t>局</a:t>
            </a:r>
            <a:r>
              <a:rPr lang="zh-CN" altLang="en-US" sz="1600" dirty="0"/>
              <a:t>加</a:t>
            </a:r>
            <a:r>
              <a:rPr lang="zh-CN" altLang="en-US" sz="1600" dirty="0" smtClean="0"/>
              <a:t>速</a:t>
            </a:r>
            <a:endParaRPr lang="zh-CN" altLang="en-US" sz="1600" dirty="0"/>
          </a:p>
        </p:txBody>
      </p:sp>
      <p:sp>
        <p:nvSpPr>
          <p:cNvPr id="109576" name="LAYOUT HEADER"/>
          <p:cNvSpPr txBox="1">
            <a:spLocks noChangeArrowheads="1"/>
          </p:cNvSpPr>
          <p:nvPr/>
        </p:nvSpPr>
        <p:spPr bwMode="auto">
          <a:xfrm>
            <a:off x="5238750" y="1773532"/>
            <a:ext cx="418795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pPr eaLnBrk="1" hangingPunct="1"/>
            <a:r>
              <a:rPr lang="zh-CN" altLang="en-US" sz="1600" b="1" dirty="0" smtClean="0">
                <a:latin typeface="+mn-lt"/>
                <a:ea typeface="+mj-ea"/>
              </a:rPr>
              <a:t>对公</a:t>
            </a:r>
            <a:r>
              <a:rPr lang="zh-CN" sz="1600" b="1" dirty="0" smtClean="0">
                <a:latin typeface="+mn-lt"/>
                <a:ea typeface="+mj-ea"/>
              </a:rPr>
              <a:t>一般贷款</a:t>
            </a:r>
            <a:r>
              <a:rPr lang="zh-CN" altLang="en-US" sz="1600" b="1" dirty="0" smtClean="0">
                <a:latin typeface="+mn-lt"/>
                <a:ea typeface="+mj-ea"/>
              </a:rPr>
              <a:t>总额</a:t>
            </a:r>
            <a:r>
              <a:rPr lang="en-US" altLang="zh-CN" sz="1600" b="1" spc="-100" baseline="30000" dirty="0" smtClean="0">
                <a:latin typeface="+mn-lt"/>
                <a:ea typeface="+mj-ea"/>
              </a:rPr>
              <a:t>1</a:t>
            </a:r>
            <a:endParaRPr lang="en-US" altLang="zh-CN" sz="1600" b="1" spc="-100" baseline="30000" dirty="0">
              <a:latin typeface="+mn-lt"/>
              <a:ea typeface="+mj-ea"/>
            </a:endParaRPr>
          </a:p>
        </p:txBody>
      </p:sp>
      <p:sp>
        <p:nvSpPr>
          <p:cNvPr id="109580" name="LAYOUT HEADER"/>
          <p:cNvSpPr txBox="1">
            <a:spLocks noChangeArrowheads="1"/>
          </p:cNvSpPr>
          <p:nvPr/>
        </p:nvSpPr>
        <p:spPr bwMode="auto">
          <a:xfrm>
            <a:off x="5205725" y="2034148"/>
            <a:ext cx="423513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sz="1100" b="0" dirty="0">
                <a:latin typeface="+mn-lt"/>
                <a:ea typeface="+mj-ea"/>
              </a:rPr>
              <a:t>（百万元人民币）</a:t>
            </a:r>
          </a:p>
        </p:txBody>
      </p:sp>
      <p:sp>
        <p:nvSpPr>
          <p:cNvPr id="36" name="LAYOUT HEADER"/>
          <p:cNvSpPr txBox="1">
            <a:spLocks noChangeArrowheads="1"/>
          </p:cNvSpPr>
          <p:nvPr/>
        </p:nvSpPr>
        <p:spPr bwMode="auto">
          <a:xfrm>
            <a:off x="776288" y="1773532"/>
            <a:ext cx="418795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38100"/>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600" b="1" dirty="0" smtClean="0">
                <a:latin typeface="+mn-lt"/>
                <a:ea typeface="+mj-ea"/>
              </a:rPr>
              <a:t>对公存款</a:t>
            </a:r>
            <a:r>
              <a:rPr lang="zh-CN" altLang="en-US" sz="1600" dirty="0">
                <a:latin typeface="+mn-lt"/>
                <a:ea typeface="+mj-ea"/>
              </a:rPr>
              <a:t>总额</a:t>
            </a:r>
            <a:r>
              <a:rPr lang="en-US" altLang="zh-CN" sz="1600" b="1" baseline="30000" dirty="0" smtClean="0">
                <a:latin typeface="+mn-lt"/>
                <a:ea typeface="+mj-ea"/>
              </a:rPr>
              <a:t>1</a:t>
            </a:r>
            <a:endParaRPr lang="en-US" altLang="zh-CN" sz="1600" b="1" baseline="30000" dirty="0">
              <a:latin typeface="+mn-lt"/>
              <a:ea typeface="+mj-ea"/>
            </a:endParaRPr>
          </a:p>
        </p:txBody>
      </p:sp>
      <p:sp>
        <p:nvSpPr>
          <p:cNvPr id="40" name="LAYOUT HEADER"/>
          <p:cNvSpPr txBox="1">
            <a:spLocks noChangeArrowheads="1"/>
          </p:cNvSpPr>
          <p:nvPr/>
        </p:nvSpPr>
        <p:spPr bwMode="auto">
          <a:xfrm>
            <a:off x="785613" y="2034148"/>
            <a:ext cx="421501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3810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altLang="en-US" sz="1100" b="0" dirty="0"/>
              <a:t>（百万元人民币）</a:t>
            </a:r>
            <a:endParaRPr lang="zh-CN" sz="1100" b="0" dirty="0">
              <a:latin typeface="+mn-lt"/>
              <a:ea typeface="+mj-ea"/>
            </a:endParaRPr>
          </a:p>
        </p:txBody>
      </p:sp>
      <p:sp>
        <p:nvSpPr>
          <p:cNvPr id="3" name="Rectangle 2"/>
          <p:cNvSpPr/>
          <p:nvPr/>
        </p:nvSpPr>
        <p:spPr>
          <a:xfrm>
            <a:off x="7511847" y="5387947"/>
            <a:ext cx="1777295" cy="461665"/>
          </a:xfrm>
          <a:prstGeom prst="rect">
            <a:avLst/>
          </a:prstGeom>
        </p:spPr>
        <p:txBody>
          <a:bodyPr wrap="square" lIns="0">
            <a:spAutoFit/>
          </a:bodyPr>
          <a:lstStyle/>
          <a:p>
            <a:r>
              <a:rPr lang="zh-CN" altLang="en-US" b="0" dirty="0"/>
              <a:t>完善场景化供应链产品服务体系，助力复工复产</a:t>
            </a:r>
            <a:endParaRPr lang="en-US" dirty="0"/>
          </a:p>
        </p:txBody>
      </p:sp>
      <p:grpSp>
        <p:nvGrpSpPr>
          <p:cNvPr id="61" name="Group 60"/>
          <p:cNvGrpSpPr/>
          <p:nvPr/>
        </p:nvGrpSpPr>
        <p:grpSpPr>
          <a:xfrm rot="296915">
            <a:off x="6803736" y="2103997"/>
            <a:ext cx="1552769" cy="578949"/>
            <a:chOff x="2093196" y="4235808"/>
            <a:chExt cx="1552769" cy="578949"/>
          </a:xfrm>
        </p:grpSpPr>
        <p:sp>
          <p:nvSpPr>
            <p:cNvPr id="62" name="Text Box 18"/>
            <p:cNvSpPr txBox="1">
              <a:spLocks noChangeArrowheads="1"/>
            </p:cNvSpPr>
            <p:nvPr/>
          </p:nvSpPr>
          <p:spPr bwMode="auto">
            <a:xfrm rot="20944524">
              <a:off x="2273338" y="4311369"/>
              <a:ext cx="10916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b="0" dirty="0">
                  <a:latin typeface="+mn-lt"/>
                  <a:ea typeface="+mj-ea"/>
                </a:rPr>
                <a:t>增长</a:t>
              </a:r>
              <a:r>
                <a:rPr lang="zh-CN" altLang="en-US" b="0" dirty="0">
                  <a:latin typeface="+mn-lt"/>
                  <a:ea typeface="+mj-ea"/>
                </a:rPr>
                <a:t>率</a:t>
              </a:r>
              <a:r>
                <a:rPr lang="en-US" altLang="zh-CN" b="0" dirty="0" smtClean="0">
                  <a:latin typeface="+mn-lt"/>
                  <a:ea typeface="+mj-ea"/>
                </a:rPr>
                <a:t>=10.09%</a:t>
              </a:r>
              <a:endParaRPr lang="en-US" altLang="zh-CN" b="0" dirty="0">
                <a:latin typeface="+mn-lt"/>
                <a:ea typeface="+mj-ea"/>
              </a:endParaRPr>
            </a:p>
          </p:txBody>
        </p:sp>
        <p:sp>
          <p:nvSpPr>
            <p:cNvPr id="63" name="Line 30"/>
            <p:cNvSpPr>
              <a:spLocks noChangeShapeType="1"/>
            </p:cNvSpPr>
            <p:nvPr/>
          </p:nvSpPr>
          <p:spPr bwMode="auto">
            <a:xfrm rot="604501" flipV="1">
              <a:off x="2093196" y="4235808"/>
              <a:ext cx="1552769" cy="578949"/>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sz="1000" dirty="0">
                <a:latin typeface="+mn-lt"/>
                <a:ea typeface="+mj-ea"/>
              </a:endParaRPr>
            </a:p>
          </p:txBody>
        </p:sp>
      </p:grpSp>
      <p:grpSp>
        <p:nvGrpSpPr>
          <p:cNvPr id="2" name="Group 1"/>
          <p:cNvGrpSpPr/>
          <p:nvPr/>
        </p:nvGrpSpPr>
        <p:grpSpPr>
          <a:xfrm rot="161927">
            <a:off x="2198173" y="2061310"/>
            <a:ext cx="1552769" cy="578949"/>
            <a:chOff x="2093196" y="4235808"/>
            <a:chExt cx="1552769" cy="578949"/>
          </a:xfrm>
        </p:grpSpPr>
        <p:sp>
          <p:nvSpPr>
            <p:cNvPr id="39" name="Text Box 18"/>
            <p:cNvSpPr txBox="1">
              <a:spLocks noChangeArrowheads="1"/>
            </p:cNvSpPr>
            <p:nvPr/>
          </p:nvSpPr>
          <p:spPr bwMode="auto">
            <a:xfrm rot="20944524">
              <a:off x="2315817" y="4311369"/>
              <a:ext cx="100668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a:defRPr sz="1200">
                  <a:solidFill>
                    <a:schemeClr val="tx1"/>
                  </a:solidFill>
                  <a:latin typeface="Frutiger 45 Light" pitchFamily="34" charset="0"/>
                  <a:ea typeface="STKaiti" pitchFamily="2" charset="-122"/>
                </a:defRPr>
              </a:lvl1pPr>
              <a:lvl2pPr marL="742950" indent="-285750" algn="l">
                <a:defRPr sz="1200">
                  <a:solidFill>
                    <a:schemeClr val="tx1"/>
                  </a:solidFill>
                  <a:latin typeface="Frutiger 45 Light" pitchFamily="34" charset="0"/>
                  <a:ea typeface="STKaiti" pitchFamily="2" charset="-122"/>
                </a:defRPr>
              </a:lvl2pPr>
              <a:lvl3pPr marL="1143000" indent="-228600" algn="l">
                <a:defRPr sz="1200">
                  <a:solidFill>
                    <a:schemeClr val="tx1"/>
                  </a:solidFill>
                  <a:latin typeface="Frutiger 45 Light" pitchFamily="34" charset="0"/>
                  <a:ea typeface="STKaiti" pitchFamily="2" charset="-122"/>
                </a:defRPr>
              </a:lvl3pPr>
              <a:lvl4pPr marL="1600200" indent="-228600" algn="l">
                <a:defRPr sz="1200">
                  <a:solidFill>
                    <a:schemeClr val="tx1"/>
                  </a:solidFill>
                  <a:latin typeface="Frutiger 45 Light" pitchFamily="34" charset="0"/>
                  <a:ea typeface="STKaiti" pitchFamily="2" charset="-122"/>
                </a:defRPr>
              </a:lvl4pPr>
              <a:lvl5pPr marL="2057400" indent="-228600" algn="l">
                <a:defRPr sz="1200">
                  <a:solidFill>
                    <a:schemeClr val="tx1"/>
                  </a:solidFill>
                  <a:latin typeface="Frutiger 45 Light" pitchFamily="34" charset="0"/>
                  <a:ea typeface="STKaiti" pitchFamily="2" charset="-122"/>
                </a:defRPr>
              </a:lvl5pPr>
              <a:lvl6pPr marL="25146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6pPr>
              <a:lvl7pPr marL="29718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7pPr>
              <a:lvl8pPr marL="34290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8pPr>
              <a:lvl9pPr marL="3886200" indent="-228600" eaLnBrk="0" fontAlgn="base" hangingPunct="0">
                <a:spcBef>
                  <a:spcPct val="50000"/>
                </a:spcBef>
                <a:spcAft>
                  <a:spcPct val="0"/>
                </a:spcAft>
                <a:defRPr sz="1200">
                  <a:solidFill>
                    <a:schemeClr val="tx1"/>
                  </a:solidFill>
                  <a:latin typeface="Frutiger 45 Light" pitchFamily="34" charset="0"/>
                  <a:ea typeface="STKaiti" pitchFamily="2" charset="-122"/>
                </a:defRPr>
              </a:lvl9pPr>
            </a:lstStyle>
            <a:p>
              <a:r>
                <a:rPr lang="zh-CN" b="0" dirty="0">
                  <a:latin typeface="+mn-lt"/>
                  <a:ea typeface="+mj-ea"/>
                </a:rPr>
                <a:t>增长</a:t>
              </a:r>
              <a:r>
                <a:rPr lang="zh-CN" altLang="en-US" b="0" dirty="0">
                  <a:latin typeface="+mn-lt"/>
                  <a:ea typeface="+mj-ea"/>
                </a:rPr>
                <a:t>率</a:t>
              </a:r>
              <a:r>
                <a:rPr lang="en-US" altLang="zh-CN" b="0" dirty="0" smtClean="0">
                  <a:latin typeface="+mn-lt"/>
                  <a:ea typeface="+mj-ea"/>
                </a:rPr>
                <a:t>=6.93%</a:t>
              </a:r>
              <a:endParaRPr lang="en-US" altLang="zh-CN" b="0" dirty="0">
                <a:latin typeface="+mn-lt"/>
                <a:ea typeface="+mj-ea"/>
              </a:endParaRPr>
            </a:p>
          </p:txBody>
        </p:sp>
        <p:sp>
          <p:nvSpPr>
            <p:cNvPr id="41" name="Line 30"/>
            <p:cNvSpPr>
              <a:spLocks noChangeShapeType="1"/>
            </p:cNvSpPr>
            <p:nvPr/>
          </p:nvSpPr>
          <p:spPr bwMode="auto">
            <a:xfrm rot="604501" flipV="1">
              <a:off x="2093196" y="4235808"/>
              <a:ext cx="1552769" cy="578949"/>
            </a:xfrm>
            <a:prstGeom prst="line">
              <a:avLst/>
            </a:prstGeom>
            <a:noFill/>
            <a:ln w="19050">
              <a:solidFill>
                <a:schemeClr val="folHlink"/>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zh-CN" altLang="en-US" sz="1000" dirty="0">
                <a:latin typeface="+mn-lt"/>
                <a:ea typeface="+mj-ea"/>
              </a:endParaRPr>
            </a:p>
          </p:txBody>
        </p:sp>
      </p:grpSp>
    </p:spTree>
    <p:custDataLst>
      <p:tags r:id="rId1"/>
    </p:custDataLst>
    <p:extLst>
      <p:ext uri="{BB962C8B-B14F-4D97-AF65-F5344CB8AC3E}">
        <p14:creationId xmlns:p14="http://schemas.microsoft.com/office/powerpoint/2010/main" val="211188125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P_1AEF34C8A7EC48928A791EBF65E41D2E" val="40979.9707175926"/>
  <p:tag name="LAURELCOLOR" val="GOLD"/>
  <p:tag name="LAST PRINTED" val="439106250000000E-10"/>
  <p:tag name="ASIANSANS SERIF FONT" val="DFPHei Std W3"/>
  <p:tag name="ASIANSERIF FONT" val="MSung PRC Medium"/>
</p:tagLst>
</file>

<file path=ppt/tags/tag10.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1.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2.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3.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4.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5.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6.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7.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8.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9.xml><?xml version="1.0" encoding="utf-8"?>
<p:tagLst xmlns:a="http://schemas.openxmlformats.org/drawingml/2006/main" xmlns:r="http://schemas.openxmlformats.org/officeDocument/2006/relationships" xmlns:p="http://schemas.openxmlformats.org/presentationml/2006/main">
  <p:tag name="TEXT_TYPE" val="PAGE HEADING"/>
  <p:tag name="FONT STYLE" val="SERIF"/>
</p:tagLst>
</file>

<file path=ppt/tags/tag2.xml><?xml version="1.0" encoding="utf-8"?>
<p:tagLst xmlns:a="http://schemas.openxmlformats.org/drawingml/2006/main" xmlns:r="http://schemas.openxmlformats.org/officeDocument/2006/relationships" xmlns:p="http://schemas.openxmlformats.org/presentationml/2006/main">
  <p:tag name="TEXT_TYPE" val="PAGE HEADING"/>
  <p:tag name="FONT STYLE" val="SERIF"/>
</p:tagLst>
</file>

<file path=ppt/tags/tag20.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Lst>
</file>

<file path=ppt/tags/tag21.xml><?xml version="1.0" encoding="utf-8"?>
<p:tagLst xmlns:a="http://schemas.openxmlformats.org/drawingml/2006/main" xmlns:r="http://schemas.openxmlformats.org/officeDocument/2006/relationships" xmlns:p="http://schemas.openxmlformats.org/presentationml/2006/main">
  <p:tag name="TEXT_TYPE" val="THIN BLUE LINE"/>
</p:tagLst>
</file>

<file path=ppt/tags/tag22.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3.xml><?xml version="1.0" encoding="utf-8"?>
<p:tagLst xmlns:a="http://schemas.openxmlformats.org/drawingml/2006/main" xmlns:r="http://schemas.openxmlformats.org/officeDocument/2006/relationships" xmlns:p="http://schemas.openxmlformats.org/presentationml/2006/main">
  <p:tag name="TEXT_TYPE" val="DOCUMENT ID"/>
  <p:tag name="FONT STYLE" val="SANS SERIF"/>
</p:tagLst>
</file>

<file path=ppt/tags/tag24.xml><?xml version="1.0" encoding="utf-8"?>
<p:tagLst xmlns:a="http://schemas.openxmlformats.org/drawingml/2006/main" xmlns:r="http://schemas.openxmlformats.org/officeDocument/2006/relationships" xmlns:p="http://schemas.openxmlformats.org/presentationml/2006/main">
  <p:tag name="TEXT_TYPE" val="BLUE LINE"/>
</p:tagLst>
</file>

<file path=ppt/tags/tag25.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6.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7.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8.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9.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Lst>
</file>

<file path=ppt/tags/tag30.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1.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2.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3.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4.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5.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6.xml><?xml version="1.0" encoding="utf-8"?>
<p:tagLst xmlns:a="http://schemas.openxmlformats.org/drawingml/2006/main" xmlns:r="http://schemas.openxmlformats.org/officeDocument/2006/relationships" xmlns:p="http://schemas.openxmlformats.org/presentationml/2006/main">
  <p:tag name="SLIDE_TYPE" val="BODY"/>
</p:tagLst>
</file>

<file path=ppt/tags/tag37.xml><?xml version="1.0" encoding="utf-8"?>
<p:tagLst xmlns:a="http://schemas.openxmlformats.org/drawingml/2006/main" xmlns:r="http://schemas.openxmlformats.org/officeDocument/2006/relationships" xmlns:p="http://schemas.openxmlformats.org/presentationml/2006/main">
  <p:tag name="SLIDE_TYPE" val="BODY"/>
</p:tagLst>
</file>

<file path=ppt/tags/tag38.xml><?xml version="1.0" encoding="utf-8"?>
<p:tagLst xmlns:a="http://schemas.openxmlformats.org/drawingml/2006/main" xmlns:r="http://schemas.openxmlformats.org/officeDocument/2006/relationships" xmlns:p="http://schemas.openxmlformats.org/presentationml/2006/main">
  <p:tag name="SLIDE_TYPE" val="BODY"/>
</p:tagLst>
</file>

<file path=ppt/tags/tag39.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4.xml><?xml version="1.0" encoding="utf-8"?>
<p:tagLst xmlns:a="http://schemas.openxmlformats.org/drawingml/2006/main" xmlns:r="http://schemas.openxmlformats.org/officeDocument/2006/relationships" xmlns:p="http://schemas.openxmlformats.org/presentationml/2006/main">
  <p:tag name="TEXT_TYPE" val="THIN BLUE LINE"/>
</p:tagLst>
</file>

<file path=ppt/tags/tag40.xml><?xml version="1.0" encoding="utf-8"?>
<p:tagLst xmlns:a="http://schemas.openxmlformats.org/drawingml/2006/main" xmlns:r="http://schemas.openxmlformats.org/officeDocument/2006/relationships" xmlns:p="http://schemas.openxmlformats.org/presentationml/2006/main">
  <p:tag name="FONT STYLE" val="SANS SERIF FONT"/>
  <p:tag name="TEXT_TYPE" val="MESSAGE TEXT"/>
  <p:tag name="ISLOCKED" val="TRUE"/>
  <p:tag name="TOP" val="856250000000000E-13"/>
  <p:tag name="LEFT" val="603750000000000E-13"/>
  <p:tag name="HEIGHT" val="156250000000000E-13"/>
  <p:tag name="WIDTH" val="672875000000000E-12"/>
</p:tagLst>
</file>

<file path=ppt/tags/tag41.xml><?xml version="1.0" encoding="utf-8"?>
<p:tagLst xmlns:a="http://schemas.openxmlformats.org/drawingml/2006/main" xmlns:r="http://schemas.openxmlformats.org/officeDocument/2006/relationships" xmlns:p="http://schemas.openxmlformats.org/presentationml/2006/main">
  <p:tag name="SLIDE_TYPE" val="BODY"/>
</p:tagLst>
</file>

<file path=ppt/tags/tag42.xml><?xml version="1.0" encoding="utf-8"?>
<p:tagLst xmlns:a="http://schemas.openxmlformats.org/drawingml/2006/main" xmlns:r="http://schemas.openxmlformats.org/officeDocument/2006/relationships" xmlns:p="http://schemas.openxmlformats.org/presentationml/2006/main">
  <p:tag name="SLIDE_TYPE" val="BODY"/>
</p:tagLst>
</file>

<file path=ppt/tags/tag43.xml><?xml version="1.0" encoding="utf-8"?>
<p:tagLst xmlns:a="http://schemas.openxmlformats.org/drawingml/2006/main" xmlns:r="http://schemas.openxmlformats.org/officeDocument/2006/relationships" xmlns:p="http://schemas.openxmlformats.org/presentationml/2006/main">
  <p:tag name="SLIDE_TYPE" val="BODY"/>
</p:tagLst>
</file>

<file path=ppt/tags/tag44.xml><?xml version="1.0" encoding="utf-8"?>
<p:tagLst xmlns:a="http://schemas.openxmlformats.org/drawingml/2006/main" xmlns:r="http://schemas.openxmlformats.org/officeDocument/2006/relationships" xmlns:p="http://schemas.openxmlformats.org/presentationml/2006/main">
  <p:tag name="SLIDE_TYPE" val="BODY"/>
</p:tagLst>
</file>

<file path=ppt/tags/tag45.xml><?xml version="1.0" encoding="utf-8"?>
<p:tagLst xmlns:a="http://schemas.openxmlformats.org/drawingml/2006/main" xmlns:r="http://schemas.openxmlformats.org/officeDocument/2006/relationships" xmlns:p="http://schemas.openxmlformats.org/presentationml/2006/main">
  <p:tag name="SLIDE_TYPE" val="BODY"/>
</p:tagLst>
</file>

<file path=ppt/tags/tag46.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47.xml><?xml version="1.0" encoding="utf-8"?>
<p:tagLst xmlns:a="http://schemas.openxmlformats.org/drawingml/2006/main" xmlns:r="http://schemas.openxmlformats.org/officeDocument/2006/relationships" xmlns:p="http://schemas.openxmlformats.org/presentationml/2006/main">
  <p:tag name="SLIDE_TYPE" val="BODY"/>
</p:tagLst>
</file>

<file path=ppt/tags/tag48.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49.xml><?xml version="1.0" encoding="utf-8"?>
<p:tagLst xmlns:a="http://schemas.openxmlformats.org/drawingml/2006/main" xmlns:r="http://schemas.openxmlformats.org/officeDocument/2006/relationships" xmlns:p="http://schemas.openxmlformats.org/presentationml/2006/main">
  <p:tag name="SLIDE_TYPE" val="BODY"/>
</p:tagLst>
</file>

<file path=ppt/tags/tag5.xml><?xml version="1.0" encoding="utf-8"?>
<p:tagLst xmlns:a="http://schemas.openxmlformats.org/drawingml/2006/main" xmlns:r="http://schemas.openxmlformats.org/officeDocument/2006/relationships" xmlns:p="http://schemas.openxmlformats.org/presentationml/2006/main">
  <p:tag name="FONT STYLE" val="SANS SERIF"/>
</p:tagLst>
</file>

<file path=ppt/tags/tag50.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51.xml><?xml version="1.0" encoding="utf-8"?>
<p:tagLst xmlns:a="http://schemas.openxmlformats.org/drawingml/2006/main" xmlns:r="http://schemas.openxmlformats.org/officeDocument/2006/relationships" xmlns:p="http://schemas.openxmlformats.org/presentationml/2006/main">
  <p:tag name="SLIDE_TYPE" val="BODY"/>
</p:tagLst>
</file>

<file path=ppt/tags/tag52.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 name="TOP" val="118"/>
  <p:tag name="LEFT" val="59.25"/>
  <p:tag name="WIDTH" val="329.625"/>
  <p:tag name="HEIGHT" val="28"/>
</p:tagLst>
</file>

<file path=ppt/tags/tag5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 name="TOP" val="118"/>
  <p:tag name="LEFT" val="59.25"/>
  <p:tag name="WIDTH" val="329.625"/>
  <p:tag name="HEIGHT" val="28"/>
</p:tagLst>
</file>

<file path=ppt/tags/tag54.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 name="TOP" val="118"/>
  <p:tag name="LEFT" val="59.25"/>
  <p:tag name="WIDTH" val="329.625"/>
  <p:tag name="HEIGHT" val="28"/>
</p:tagLst>
</file>

<file path=ppt/tags/tag55.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 name="TOP" val="118"/>
  <p:tag name="LEFT" val="59.25"/>
  <p:tag name="WIDTH" val="329.625"/>
  <p:tag name="HEIGHT" val="28"/>
</p:tagLst>
</file>

<file path=ppt/tags/tag56.xml><?xml version="1.0" encoding="utf-8"?>
<p:tagLst xmlns:a="http://schemas.openxmlformats.org/drawingml/2006/main" xmlns:r="http://schemas.openxmlformats.org/officeDocument/2006/relationships" xmlns:p="http://schemas.openxmlformats.org/presentationml/2006/main">
  <p:tag name="SLIDE_TYPE" val="BODY"/>
</p:tagLst>
</file>

<file path=ppt/tags/tag57.xml><?xml version="1.0" encoding="utf-8"?>
<p:tagLst xmlns:a="http://schemas.openxmlformats.org/drawingml/2006/main" xmlns:r="http://schemas.openxmlformats.org/officeDocument/2006/relationships" xmlns:p="http://schemas.openxmlformats.org/presentationml/2006/main">
  <p:tag name="SLIDE_TYPE" val="BODY"/>
</p:tagLst>
</file>

<file path=ppt/tags/tag58.xml><?xml version="1.0" encoding="utf-8"?>
<p:tagLst xmlns:a="http://schemas.openxmlformats.org/drawingml/2006/main" xmlns:r="http://schemas.openxmlformats.org/officeDocument/2006/relationships" xmlns:p="http://schemas.openxmlformats.org/presentationml/2006/main">
  <p:tag name="TABLE_GUID" val="7dd2b8ba6c0944dab9c21927aaea3abc"/>
  <p:tag name="COL_HEADERS" val="1"/>
</p:tagLst>
</file>

<file path=ppt/tags/tag59.xml><?xml version="1.0" encoding="utf-8"?>
<p:tagLst xmlns:a="http://schemas.openxmlformats.org/drawingml/2006/main" xmlns:r="http://schemas.openxmlformats.org/officeDocument/2006/relationships" xmlns:p="http://schemas.openxmlformats.org/presentationml/2006/main">
  <p:tag name="TABLE_GUID" val="cc1ef3d996464bb0bc40331455f7b3e4"/>
  <p:tag name="COL_HEADERS" val="1"/>
</p:tagLst>
</file>

<file path=ppt/tags/tag6.xml><?xml version="1.0" encoding="utf-8"?>
<p:tagLst xmlns:a="http://schemas.openxmlformats.org/drawingml/2006/main" xmlns:r="http://schemas.openxmlformats.org/officeDocument/2006/relationships" xmlns:p="http://schemas.openxmlformats.org/presentationml/2006/main">
  <p:tag name="TEXT_TYPE" val="DOCUMENT ID"/>
  <p:tag name="FONT STYLE" val="SANS SERIF"/>
</p:tagLst>
</file>

<file path=ppt/tags/tag60.xml><?xml version="1.0" encoding="utf-8"?>
<p:tagLst xmlns:a="http://schemas.openxmlformats.org/drawingml/2006/main" xmlns:r="http://schemas.openxmlformats.org/officeDocument/2006/relationships" xmlns:p="http://schemas.openxmlformats.org/presentationml/2006/main">
  <p:tag name="TABLE_GUID" val="b50fd64f2b674f3f9f64681bea15993e"/>
  <p:tag name="COL_HEADERS" val="1"/>
</p:tagLst>
</file>

<file path=ppt/tags/tag61.xml><?xml version="1.0" encoding="utf-8"?>
<p:tagLst xmlns:a="http://schemas.openxmlformats.org/drawingml/2006/main" xmlns:r="http://schemas.openxmlformats.org/officeDocument/2006/relationships" xmlns:p="http://schemas.openxmlformats.org/presentationml/2006/main">
  <p:tag name="TABLE_GUID" val="1819c3c9b2f04de09c090f5d05c70ab0"/>
  <p:tag name="COL_HEADERS" val="1"/>
</p:tagLst>
</file>

<file path=ppt/tags/tag62.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 name="TOP" val="118"/>
  <p:tag name="LEFT" val="410.5"/>
  <p:tag name="WIDTH" val="329.625"/>
  <p:tag name="HEIGHT" val="28"/>
</p:tagLst>
</file>

<file path=ppt/tags/tag7.xml><?xml version="1.0" encoding="utf-8"?>
<p:tagLst xmlns:a="http://schemas.openxmlformats.org/drawingml/2006/main" xmlns:r="http://schemas.openxmlformats.org/officeDocument/2006/relationships" xmlns:p="http://schemas.openxmlformats.org/presentationml/2006/main">
  <p:tag name="TEXT_TYPE" val="BLUE LINE"/>
</p:tagLst>
</file>

<file path=ppt/tags/tag8.xml><?xml version="1.0" encoding="utf-8"?>
<p:tagLst xmlns:a="http://schemas.openxmlformats.org/drawingml/2006/main" xmlns:r="http://schemas.openxmlformats.org/officeDocument/2006/relationships" xmlns:p="http://schemas.openxmlformats.org/presentationml/2006/main">
  <p:tag name="FONT STYLE" val="SANS SERIF"/>
</p:tagLst>
</file>

<file path=ppt/tags/tag9.xml><?xml version="1.0" encoding="utf-8"?>
<p:tagLst xmlns:a="http://schemas.openxmlformats.org/drawingml/2006/main" xmlns:r="http://schemas.openxmlformats.org/officeDocument/2006/relationships" xmlns:p="http://schemas.openxmlformats.org/presentationml/2006/main">
  <p:tag name="FONT STYLE" val="SANS SERIF"/>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fontScheme name="1_Default Design">
      <a:majorFont>
        <a:latin typeface="Frutiger 45 Light"/>
        <a:ea typeface="STKaiti"/>
        <a:cs typeface=""/>
      </a:majorFont>
      <a:minorFont>
        <a:latin typeface="Frutiger 45 Light"/>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969696"/>
              </a:solidFill>
              <a:prstDash val="solid"/>
              <a:round/>
              <a:headEnd type="none" w="med" len="med"/>
              <a:tailEnd type="none" w="med" len="me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Frutiger 45 Light" pitchFamily="34" charset="0"/>
            <a:ea typeface="STKaiti"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969696"/>
              </a:solidFill>
              <a:prstDash val="solid"/>
              <a:round/>
              <a:headEnd type="none" w="med" len="med"/>
              <a:tailEnd type="none" w="med" len="me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Frutiger 45 Light" pitchFamily="34" charset="0"/>
            <a:ea typeface="STKaiti" pitchFamily="2" charset="-122"/>
          </a:defRPr>
        </a:defPPr>
      </a:lstStyle>
    </a:lnDef>
  </a:objectDefaults>
  <a:extraClrSchemeLst>
    <a:extraClrScheme>
      <a:clrScheme name="1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7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fontScheme name="7_Default Design">
      <a:majorFont>
        <a:latin typeface="UBSHeadline"/>
        <a:ea typeface="STKaiti"/>
        <a:cs typeface=""/>
      </a:majorFont>
      <a:minorFont>
        <a:latin typeface="Frutiger 45 Light"/>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969696"/>
              </a:solidFill>
              <a:prstDash val="solid"/>
              <a:round/>
              <a:headEnd type="none" w="med" len="med"/>
              <a:tailEnd type="none" w="med" len="me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Frutiger 45 Light" pitchFamily="34" charset="0"/>
            <a:ea typeface="STKaiti"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969696"/>
              </a:solidFill>
              <a:prstDash val="solid"/>
              <a:round/>
              <a:headEnd type="none" w="med" len="med"/>
              <a:tailEnd type="none" w="med" len="me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Frutiger 45 Light" pitchFamily="34" charset="0"/>
            <a:ea typeface="STKaiti" pitchFamily="2" charset="-122"/>
          </a:defRPr>
        </a:defPPr>
      </a:lstStyle>
    </a:lnDef>
  </a:objectDefaults>
  <a:extraClrSchemeLst>
    <a:extraClrScheme>
      <a:clrScheme name="7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fontScheme name="1_Default Design">
      <a:majorFont>
        <a:latin typeface="UBSHeadline"/>
        <a:ea typeface="STKaiti"/>
        <a:cs typeface="Arial"/>
      </a:majorFont>
      <a:minorFont>
        <a:latin typeface="Frutiger 45 Light"/>
        <a:ea typeface="STKait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200" b="1" i="0" u="none" strike="noStrike" cap="none" normalizeH="0" baseline="0" smtClean="0">
            <a:ln>
              <a:noFill/>
            </a:ln>
            <a:solidFill>
              <a:schemeClr val="tx1"/>
            </a:solidFill>
            <a:effectLst/>
            <a:latin typeface="Frutiger 45 Light" pitchFamily="34" charset="0"/>
            <a:ea typeface="STKaiti" pitchFamily="2" charset="-122"/>
          </a:defRPr>
        </a:defPPr>
      </a:lstStyle>
    </a:spDef>
    <a:ln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200" b="1" i="0" u="none" strike="noStrike" cap="none" normalizeH="0" baseline="0" smtClean="0">
            <a:ln>
              <a:noFill/>
            </a:ln>
            <a:solidFill>
              <a:schemeClr val="tx1"/>
            </a:solidFill>
            <a:effectLst/>
            <a:latin typeface="Frutiger 45 Light" pitchFamily="34" charset="0"/>
            <a:ea typeface="STKaiti" pitchFamily="2" charset="-122"/>
          </a:defRPr>
        </a:defPPr>
      </a:lstStyle>
    </a:lnDef>
  </a:objectDefaults>
  <a:extraClrSchemeLst>
    <a:extraClrScheme>
      <a:clrScheme name="1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fontScheme name="1_Default Design">
      <a:majorFont>
        <a:latin typeface="UBSHeadline"/>
        <a:ea typeface="STKaiti"/>
        <a:cs typeface="Arial"/>
      </a:majorFont>
      <a:minorFont>
        <a:latin typeface="Frutiger 45 Light"/>
        <a:ea typeface="STKaiti"/>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200" b="1" i="0" u="none" strike="noStrike" cap="none" normalizeH="0" baseline="0" smtClean="0">
            <a:ln>
              <a:noFill/>
            </a:ln>
            <a:solidFill>
              <a:schemeClr val="tx1"/>
            </a:solidFill>
            <a:effectLst/>
            <a:latin typeface="Frutiger 45 Light" pitchFamily="34" charset="0"/>
            <a:ea typeface="STKaiti" pitchFamily="2" charset="-122"/>
          </a:defRPr>
        </a:defPPr>
      </a:lstStyle>
    </a:spDef>
    <a:ln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200" b="1" i="0" u="none" strike="noStrike" cap="none" normalizeH="0" baseline="0" smtClean="0">
            <a:ln>
              <a:noFill/>
            </a:ln>
            <a:solidFill>
              <a:schemeClr val="tx1"/>
            </a:solidFill>
            <a:effectLst/>
            <a:latin typeface="Frutiger 45 Light" pitchFamily="34" charset="0"/>
            <a:ea typeface="STKaiti" pitchFamily="2" charset="-122"/>
          </a:defRPr>
        </a:defPPr>
      </a:lstStyle>
    </a:lnDef>
  </a:objectDefaults>
  <a:extraClrSchemeLst>
    <a:extraClrScheme>
      <a:clrScheme name="1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fontScheme name="1_Default Design">
      <a:majorFont>
        <a:latin typeface="Frutiger 45 Light"/>
        <a:ea typeface="STKaiti"/>
        <a:cs typeface=""/>
      </a:majorFont>
      <a:minorFont>
        <a:latin typeface="Frutiger 45 Light"/>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969696"/>
              </a:solidFill>
              <a:prstDash val="solid"/>
              <a:round/>
              <a:headEnd type="none" w="med" len="med"/>
              <a:tailEnd type="none" w="med" len="me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Frutiger 45 Light" pitchFamily="34" charset="0"/>
            <a:ea typeface="STKaiti"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969696"/>
              </a:solidFill>
              <a:prstDash val="solid"/>
              <a:round/>
              <a:headEnd type="none" w="med" len="med"/>
              <a:tailEnd type="none" w="med" len="me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Frutiger 45 Light" pitchFamily="34" charset="0"/>
            <a:ea typeface="STKaiti" pitchFamily="2" charset="-122"/>
          </a:defRPr>
        </a:defPPr>
      </a:lstStyle>
    </a:lnDef>
  </a:objectDefaults>
  <a:extraClrSchemeLst>
    <a:extraClrScheme>
      <a:clrScheme name="1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1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fontScheme name="1_Default Design">
      <a:majorFont>
        <a:latin typeface="Frutiger 45 Light"/>
        <a:ea typeface="STKaiti"/>
        <a:cs typeface=""/>
      </a:majorFont>
      <a:minorFont>
        <a:latin typeface="Frutiger 45 Light"/>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969696"/>
              </a:solidFill>
              <a:prstDash val="solid"/>
              <a:round/>
              <a:headEnd type="none" w="med" len="med"/>
              <a:tailEnd type="none" w="med" len="me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Frutiger 45 Light" pitchFamily="34" charset="0"/>
            <a:ea typeface="STKaiti"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ap="flat" cmpd="sng" algn="ctr">
              <a:solidFill>
                <a:srgbClr val="969696"/>
              </a:solidFill>
              <a:prstDash val="solid"/>
              <a:round/>
              <a:headEnd type="none" w="med" len="med"/>
              <a:tailEnd type="none" w="med" len="med"/>
            </a14:hiddenLine>
          </a:ext>
          <a:ext uri="{AF507438-7753-43E0-B8FC-AC1667EBCBE1}">
            <a14:hiddenEffects xmlns:a14="http://schemas.microsoft.com/office/drawing/2010/main">
              <a:effectLst>
                <a:outerShdw dist="17961" dir="2700000" algn="ctr" rotWithShape="0">
                  <a:srgbClr val="FFFFFF">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Frutiger 45 Light" pitchFamily="34" charset="0"/>
            <a:ea typeface="STKaiti" pitchFamily="2" charset="-122"/>
          </a:defRPr>
        </a:defPPr>
      </a:lstStyle>
    </a:lnDef>
  </a:objectDefaults>
  <a:extraClrSchemeLst>
    <a:extraClrScheme>
      <a:clrScheme name="1_Default Design 1">
        <a:dk1>
          <a:srgbClr val="000000"/>
        </a:dk1>
        <a:lt1>
          <a:srgbClr val="FFFFFF"/>
        </a:lt1>
        <a:dk2>
          <a:srgbClr val="000000"/>
        </a:dk2>
        <a:lt2>
          <a:srgbClr val="646464"/>
        </a:lt2>
        <a:accent1>
          <a:srgbClr val="3783FF"/>
        </a:accent1>
        <a:accent2>
          <a:srgbClr val="193D85"/>
        </a:accent2>
        <a:accent3>
          <a:srgbClr val="FFFFFF"/>
        </a:accent3>
        <a:accent4>
          <a:srgbClr val="000000"/>
        </a:accent4>
        <a:accent5>
          <a:srgbClr val="AEC1FF"/>
        </a:accent5>
        <a:accent6>
          <a:srgbClr val="163678"/>
        </a:accent6>
        <a:hlink>
          <a:srgbClr val="007E35"/>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themeOverride>
</file>

<file path=ppt/theme/themeOverride2.xml><?xml version="1.0" encoding="utf-8"?>
<a:themeOverride xmlns:a="http://schemas.openxmlformats.org/drawingml/2006/main">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themeOverride>
</file>

<file path=ppt/theme/themeOverride20.xml><?xml version="1.0" encoding="utf-8"?>
<a:themeOverride xmlns:a="http://schemas.openxmlformats.org/drawingml/2006/main">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themeOverride>
</file>

<file path=ppt/theme/themeOverride21.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themeOverride>
</file>

<file path=ppt/theme/themeOverride25.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themeOverride>
</file>

<file path=ppt/theme/themeOverride41.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themeOverride>
</file>

<file path=ppt/theme/themeOverride48.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themeOverride>
</file>

<file path=ppt/theme/themeOverride6.xml><?xml version="1.0" encoding="utf-8"?>
<a:themeOverride xmlns:a="http://schemas.openxmlformats.org/drawingml/2006/main">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ic Document" ma:contentTypeID="0x010100D90557FF080F4CB4B7E7ECF37C5C3505005EABE97A60864B428DE02470804B4AEE" ma:contentTypeVersion="2" ma:contentTypeDescription="Word-based template used to create documents outside of the UBS style" ma:contentTypeScope="" ma:versionID="0dc29a4e5fdba1604ba3ca64f73bdeba">
  <xsd:schema xmlns:xsd="http://www.w3.org/2001/XMLSchema" xmlns:xs="http://www.w3.org/2001/XMLSchema" xmlns:p="http://schemas.microsoft.com/office/2006/metadata/properties" xmlns:ns3="143299CA-99D0-47AB-BAAE-322030EFAD29" targetNamespace="http://schemas.microsoft.com/office/2006/metadata/properties" ma:root="true" ma:fieldsID="d1da9e99572a5c456b43c6e8bda4fe3a" ns3:_="">
    <xsd:import namespace="143299CA-99D0-47AB-BAAE-322030EFAD29"/>
    <xsd:element name="properties">
      <xsd:complexType>
        <xsd:sequence>
          <xsd:element name="documentManagement">
            <xsd:complexType>
              <xsd:all>
                <xsd:element ref="ns3:PresentationIDs" minOccurs="0"/>
                <xsd:element ref="ns3:Products" minOccurs="0"/>
                <xsd:element ref="ns3:Sectors" minOccurs="0"/>
                <xsd:element ref="ns3:Region" minOccurs="0"/>
                <xsd:element ref="ns3:Country" minOccurs="0"/>
                <xsd:element ref="ns3:CompanyName" minOccurs="0"/>
                <xsd:element ref="ns3:ProjectName" minOccurs="0"/>
                <xsd:element ref="ns3:Abbreviation" minOccurs="0"/>
                <xsd:element ref="ns3:ProjectOpportunityId" minOccurs="0"/>
                <xsd:element ref="ns3:Company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3299CA-99D0-47AB-BAAE-322030EFAD29" elementFormDefault="qualified">
    <xsd:import namespace="http://schemas.microsoft.com/office/2006/documentManagement/types"/>
    <xsd:import namespace="http://schemas.microsoft.com/office/infopath/2007/PartnerControls"/>
    <xsd:element name="PresentationIDs" ma:index="9" nillable="true" ma:displayName="Presentation IDs" ma:description="List of Presentation IDs, seperated by a ;" ma:internalName="PresentationIDs">
      <xsd:simpleType>
        <xsd:restriction base="dms:Text">
          <xsd:maxLength value="255"/>
        </xsd:restriction>
      </xsd:simpleType>
    </xsd:element>
    <xsd:element name="Products" ma:index="10" nillable="true" ma:displayName="Products" ma:description="Opp Products, seperated by a ;" ma:internalName="Products">
      <xsd:simpleType>
        <xsd:restriction base="dms:Text">
          <xsd:maxLength value="255"/>
        </xsd:restriction>
      </xsd:simpleType>
    </xsd:element>
    <xsd:element name="Sectors" ma:index="11" nillable="true" ma:displayName="Sectors" ma:description="Opp Sectors, seperated by a ;" ma:internalName="Sectors">
      <xsd:simpleType>
        <xsd:restriction base="dms:Text">
          <xsd:maxLength value="255"/>
        </xsd:restriction>
      </xsd:simpleType>
    </xsd:element>
    <xsd:element name="Region" ma:index="12" nillable="true" ma:displayName="Region" ma:description="List of Regions, seperated by a ;" ma:internalName="Region">
      <xsd:simpleType>
        <xsd:restriction base="dms:Text">
          <xsd:maxLength value="255"/>
        </xsd:restriction>
      </xsd:simpleType>
    </xsd:element>
    <xsd:element name="Country" ma:index="13" nillable="true" ma:displayName="Country" ma:description="List of Countries, seperated by a ;" ma:internalName="Country">
      <xsd:simpleType>
        <xsd:restriction base="dms:Text">
          <xsd:maxLength value="255"/>
        </xsd:restriction>
      </xsd:simpleType>
    </xsd:element>
    <xsd:element name="CompanyName" ma:index="14" nillable="true" ma:displayName="Company Name" ma:description="Opp Company Name" ma:internalName="CompanyName">
      <xsd:simpleType>
        <xsd:restriction base="dms:Text">
          <xsd:maxLength value="255"/>
        </xsd:restriction>
      </xsd:simpleType>
    </xsd:element>
    <xsd:element name="ProjectName" ma:index="15" nillable="true" ma:displayName="Project Name" ma:description="Opp Project Name" ma:internalName="ProjectName">
      <xsd:simpleType>
        <xsd:restriction base="dms:Text">
          <xsd:maxLength value="255"/>
        </xsd:restriction>
      </xsd:simpleType>
    </xsd:element>
    <xsd:element name="Abbreviation" ma:index="16" nillable="true" ma:displayName="Abbreviation" ma:description="Opp Abbreviation" ma:internalName="Abbreviation">
      <xsd:simpleType>
        <xsd:restriction base="dms:Text">
          <xsd:maxLength value="255"/>
        </xsd:restriction>
      </xsd:simpleType>
    </xsd:element>
    <xsd:element name="ProjectOpportunityId" ma:index="17" nillable="true" ma:displayName="Project Opportunity Id" ma:description="Opp Project Id" ma:internalName="ProjectOpportunityId">
      <xsd:simpleType>
        <xsd:restriction base="dms:Text">
          <xsd:maxLength value="255"/>
        </xsd:restriction>
      </xsd:simpleType>
    </xsd:element>
    <xsd:element name="CompanyId" ma:index="18" nillable="true" ma:displayName="Company Id" ma:description="Opp Company Id" ma:internalName="Company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roducts xmlns="143299CA-99D0-47AB-BAAE-322030EFAD29" xsi:nil="true"/>
    <CompanyId xmlns="143299CA-99D0-47AB-BAAE-322030EFAD29" xsi:nil="true"/>
    <ProjectName xmlns="143299CA-99D0-47AB-BAAE-322030EFAD29" xsi:nil="true"/>
    <ProjectOpportunityId xmlns="143299CA-99D0-47AB-BAAE-322030EFAD29" xsi:nil="true"/>
    <Abbreviation xmlns="143299CA-99D0-47AB-BAAE-322030EFAD29" xsi:nil="true"/>
    <Country xmlns="143299CA-99D0-47AB-BAAE-322030EFAD29" xsi:nil="true"/>
    <Region xmlns="143299CA-99D0-47AB-BAAE-322030EFAD29" xsi:nil="true"/>
    <Sectors xmlns="143299CA-99D0-47AB-BAAE-322030EFAD29" xsi:nil="true"/>
    <CompanyName xmlns="143299CA-99D0-47AB-BAAE-322030EFAD29" xsi:nil="true"/>
    <PresentationIDs xmlns="143299CA-99D0-47AB-BAAE-322030EFAD2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7A80D5-85B2-44FD-B24F-3AE28E445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3299CA-99D0-47AB-BAAE-322030EFA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4B5532-3098-401A-B895-455104162C1F}">
  <ds:schemaRef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http://purl.org/dc/dcmitype/"/>
    <ds:schemaRef ds:uri="http://www.w3.org/XML/1998/namespace"/>
    <ds:schemaRef ds:uri="143299CA-99D0-47AB-BAAE-322030EFAD29"/>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CE1796D-C882-4269-99DB-CEBB09455F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Pages>0</Pages>
  <Words>4934</Words>
  <Characters>0</Characters>
  <Application>Microsoft Office PowerPoint</Application>
  <DocSecurity>0</DocSecurity>
  <Lines>0</Lines>
  <Paragraphs>459</Paragraphs>
  <Slides>19</Slides>
  <Notes>15</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1_Default Design</vt:lpstr>
      <vt:lpstr>7_Default Design</vt:lpstr>
      <vt:lpstr>2_Default Design</vt:lpstr>
      <vt:lpstr>3_Default Design</vt:lpstr>
      <vt:lpstr>4_Default Design</vt:lpstr>
      <vt:lpstr>5_Default Design</vt:lpstr>
      <vt:lpstr>PowerPoint Presentation</vt:lpstr>
      <vt:lpstr>免责声明</vt:lpstr>
      <vt:lpstr>议程</vt:lpstr>
      <vt:lpstr>总体经营情况</vt:lpstr>
      <vt:lpstr>营业收入持续增长，经营效益保持稳定</vt:lpstr>
      <vt:lpstr>资产负债协调增长，收益成本继续优化</vt:lpstr>
      <vt:lpstr>资本实力及资产质量总体可控</vt:lpstr>
      <vt:lpstr>议程</vt:lpstr>
      <vt:lpstr>公司银行业务持续做大做强</vt:lpstr>
      <vt:lpstr>零售银行业务改革转型效果逐步显现</vt:lpstr>
      <vt:lpstr>深入推进小微及社区金融发展模式升级</vt:lpstr>
      <vt:lpstr>信用卡业务扎实推进，私人银行业务转型提效</vt:lpstr>
      <vt:lpstr>做优资金业务，持续提升盈利能力</vt:lpstr>
      <vt:lpstr>创新网络金融业务，构建金融科技生态圈</vt:lpstr>
      <vt:lpstr>全面提升国际化战略，稳步推进海外机构布局</vt:lpstr>
      <vt:lpstr>议程</vt:lpstr>
      <vt:lpstr>公司发展展望</vt:lpstr>
      <vt:lpstr>附录：主要财务指标一览</vt:lpstr>
      <vt:lpstr>PowerPoint Presentation</vt:lpstr>
    </vt:vector>
  </TitlesOfParts>
  <Company>UBS</Company>
  <LinksUpToDate>false</LinksUpToDate>
  <CharactersWithSpaces>0</CharactersWithSpaces>
  <SharedDoc>false</SharedDoc>
  <HyperlinksChanged>false</HyperlinksChanged>
  <AppVersion>14.0000</AppVersion>
  <PresentationFormat>Custom</PresentationFormat>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&lt;&lt;Presentation Title&gt;&gt;</dc:title>
  <dc:creator>Chan, George-CCS+</dc:creator>
  <cp:keywords>C:\DPS\Pres\PPT\PresPrint.pot</cp:keywords>
  <cp:lastModifiedBy>Zhao, Heather-GB+</cp:lastModifiedBy>
  <cp:revision>6539</cp:revision>
  <cp:lastPrinted>2020-03-20T07:00:04Z</cp:lastPrinted>
  <dcterms:created xsi:type="dcterms:W3CDTF">2002-05-03T03:00:09Z</dcterms:created>
  <dcterms:modified xsi:type="dcterms:W3CDTF">2020-08-24T13:52:26Z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Section-T">
    <vt:lpwstr>章节</vt:lpwstr>
  </property>
  <property fmtid="{D5CDD505-2E9C-101B-9397-08002B2CF9AE}" pid="3" name="Appendix-T">
    <vt:lpwstr>附录</vt:lpwstr>
  </property>
  <property fmtid="{D5CDD505-2E9C-101B-9397-08002B2CF9AE}" pid="4" name="DividerTitle-T">
    <vt:lpwstr>&lt;&lt;分页标题&gt;&gt;</vt:lpwstr>
  </property>
  <property fmtid="{D5CDD505-2E9C-101B-9397-08002B2CF9AE}" pid="5" name="split-s">
    <vt:lpwstr>0</vt:lpwstr>
  </property>
  <property fmtid="{D5CDD505-2E9C-101B-9397-08002B2CF9AE}" pid="6" name="split-a">
    <vt:lpwstr>0</vt:lpwstr>
  </property>
  <property fmtid="{D5CDD505-2E9C-101B-9397-08002B2CF9AE}" pid="7" name="Month-T">
    <vt:lpwstr/>
  </property>
  <property fmtid="{D5CDD505-2E9C-101B-9397-08002B2CF9AE}" pid="8" name="Private-T">
    <vt:lpwstr>Private</vt:lpwstr>
  </property>
  <property fmtid="{D5CDD505-2E9C-101B-9397-08002B2CF9AE}" pid="9" name="TableOfContents-T">
    <vt:lpwstr>目录</vt:lpwstr>
  </property>
  <property fmtid="{D5CDD505-2E9C-101B-9397-08002B2CF9AE}" pid="10" name="Quote-T">
    <vt:lpwstr>&lt;&lt;引用&gt;&gt;</vt:lpwstr>
  </property>
  <property fmtid="{D5CDD505-2E9C-101B-9397-08002B2CF9AE}" pid="11" name="Logo-T">
    <vt:lpwstr>&lt;&lt;标志&gt;&gt;</vt:lpwstr>
  </property>
  <property fmtid="{D5CDD505-2E9C-101B-9397-08002B2CF9AE}" pid="12" name="Amount_DealType-T">
    <vt:lpwstr>Amount Deal Type</vt:lpwstr>
  </property>
  <property fmtid="{D5CDD505-2E9C-101B-9397-08002B2CF9AE}" pid="13" name="PresentationTitle-T">
    <vt:lpwstr>&lt;&lt;文章标题&gt;&gt;</vt:lpwstr>
  </property>
  <property fmtid="{D5CDD505-2E9C-101B-9397-08002B2CF9AE}" pid="14" name="PresentationSubTitle-T">
    <vt:lpwstr>&lt;&lt;文章小标题&gt;&gt;</vt:lpwstr>
  </property>
  <property fmtid="{D5CDD505-2E9C-101B-9397-08002B2CF9AE}" pid="15" name="PageHeading-T">
    <vt:lpwstr>&lt;&lt;页眉&gt;&gt;</vt:lpwstr>
  </property>
  <property fmtid="{D5CDD505-2E9C-101B-9397-08002B2CF9AE}" pid="16" name="MessageText-T">
    <vt:lpwstr>&lt;&lt;消息&gt;&gt;</vt:lpwstr>
  </property>
  <property fmtid="{D5CDD505-2E9C-101B-9397-08002B2CF9AE}" pid="17" name="Security-T">
    <vt:lpwstr>绝对保密</vt:lpwstr>
  </property>
  <property fmtid="{D5CDD505-2E9C-101B-9397-08002B2CF9AE}" pid="18" name="ContactInformation-T">
    <vt:lpwstr>联系信息</vt:lpwstr>
  </property>
  <property fmtid="{D5CDD505-2E9C-101B-9397-08002B2CF9AE}" pid="19" name="Appendices-T">
    <vt:lpwstr>附录</vt:lpwstr>
  </property>
  <property fmtid="{D5CDD505-2E9C-101B-9397-08002B2CF9AE}" pid="20" name="AwardTitle-T">
    <vt:lpwstr>&lt;&lt;获奖题目&gt;&gt;</vt:lpwstr>
  </property>
  <property fmtid="{D5CDD505-2E9C-101B-9397-08002B2CF9AE}" pid="21" name="AwardSubTitle-T">
    <vt:lpwstr>&lt;&lt;获奖副题&gt;&gt;</vt:lpwstr>
  </property>
  <property fmtid="{D5CDD505-2E9C-101B-9397-08002B2CF9AE}" pid="22" name="BiographicalDetails-T">
    <vt:lpwstr>&lt;&lt;传记内容&gt;&gt;</vt:lpwstr>
  </property>
  <property fmtid="{D5CDD505-2E9C-101B-9397-08002B2CF9AE}" pid="23" name="Conclusion-T">
    <vt:lpwstr>&lt;&lt;总结&gt;&gt;</vt:lpwstr>
  </property>
  <property fmtid="{D5CDD505-2E9C-101B-9397-08002B2CF9AE}" pid="24" name="Continued-T">
    <vt:lpwstr>续</vt:lpwstr>
  </property>
  <property fmtid="{D5CDD505-2E9C-101B-9397-08002B2CF9AE}" pid="25" name="Draft-T">
    <vt:lpwstr>草稿</vt:lpwstr>
  </property>
  <property fmtid="{D5CDD505-2E9C-101B-9397-08002B2CF9AE}" pid="26" name="LayoutHeading-T">
    <vt:lpwstr>&lt;&lt;标题设计&gt;&gt;</vt:lpwstr>
  </property>
  <property fmtid="{D5CDD505-2E9C-101B-9397-08002B2CF9AE}" pid="27" name="Name-T">
    <vt:lpwstr>&lt;&lt;姓名&gt;&gt;</vt:lpwstr>
  </property>
  <property fmtid="{D5CDD505-2E9C-101B-9397-08002B2CF9AE}" pid="28" name="Notes-T">
    <vt:lpwstr>备注</vt:lpwstr>
  </property>
  <property fmtid="{D5CDD505-2E9C-101B-9397-08002B2CF9AE}" pid="29" name="QuoteSource-T">
    <vt:lpwstr>&lt;&lt;资料来源&gt;&gt;</vt:lpwstr>
  </property>
  <property fmtid="{D5CDD505-2E9C-101B-9397-08002B2CF9AE}" pid="30" name="Sections-T">
    <vt:lpwstr>章节</vt:lpwstr>
  </property>
  <property fmtid="{D5CDD505-2E9C-101B-9397-08002B2CF9AE}" pid="31" name="Source-T">
    <vt:lpwstr>资料来源</vt:lpwstr>
  </property>
  <property fmtid="{D5CDD505-2E9C-101B-9397-08002B2CF9AE}" pid="32" name="Subappendix-T">
    <vt:lpwstr>次级附录</vt:lpwstr>
  </property>
  <property fmtid="{D5CDD505-2E9C-101B-9397-08002B2CF9AE}" pid="33" name="Subsection-T">
    <vt:lpwstr>次段</vt:lpwstr>
  </property>
  <property fmtid="{D5CDD505-2E9C-101B-9397-08002B2CF9AE}" pid="34" name="Subsubappendix-T">
    <vt:lpwstr>次次级附录</vt:lpwstr>
  </property>
  <property fmtid="{D5CDD505-2E9C-101B-9397-08002B2CF9AE}" pid="35" name="Subsubsection-T">
    <vt:lpwstr>次次段</vt:lpwstr>
  </property>
  <property fmtid="{D5CDD505-2E9C-101B-9397-08002B2CF9AE}" pid="36" name="Title-T">
    <vt:lpwstr>&lt;&lt;题目&gt;&gt;</vt:lpwstr>
  </property>
  <property fmtid="{D5CDD505-2E9C-101B-9397-08002B2CF9AE}" pid="37" name="PresPrintTemplate">
    <vt:bool>true</vt:bool>
  </property>
  <property fmtid="{D5CDD505-2E9C-101B-9397-08002B2CF9AE}" pid="38" name="Address-T">
    <vt:lpwstr>&lt;&lt;地址&gt;&gt;</vt:lpwstr>
  </property>
  <property fmtid="{D5CDD505-2E9C-101B-9397-08002B2CF9AE}" pid="39" name="Average-T">
    <vt:lpwstr>Average</vt:lpwstr>
  </property>
  <property fmtid="{D5CDD505-2E9C-101B-9397-08002B2CF9AE}" pid="40" name="AmountDealType-T">
    <vt:lpwstr>&lt;&lt;金额/交易类型&gt;&gt;</vt:lpwstr>
  </property>
  <property fmtid="{D5CDD505-2E9C-101B-9397-08002B2CF9AE}" pid="41" name="ContactDetails-T">
    <vt:lpwstr>&lt;&lt;联系内容&gt;&gt;</vt:lpwstr>
  </property>
  <property fmtid="{D5CDD505-2E9C-101B-9397-08002B2CF9AE}" pid="42" name="ContactName-T">
    <vt:lpwstr>&lt;&lt;联系名单&gt;&gt;</vt:lpwstr>
  </property>
  <property fmtid="{D5CDD505-2E9C-101B-9397-08002B2CF9AE}" pid="43" name="Date-T">
    <vt:lpwstr>&lt;&lt;日期&gt;&gt;</vt:lpwstr>
  </property>
  <property fmtid="{D5CDD505-2E9C-101B-9397-08002B2CF9AE}" pid="44" name="EMailAddress-T">
    <vt:lpwstr>&lt;&lt;电子邮件地址&gt;&gt;</vt:lpwstr>
  </property>
  <property fmtid="{D5CDD505-2E9C-101B-9397-08002B2CF9AE}" pid="45" name="LegalEntity-T">
    <vt:lpwstr>&lt;&lt;法律实体&gt;&gt;</vt:lpwstr>
  </property>
  <property fmtid="{D5CDD505-2E9C-101B-9397-08002B2CF9AE}" pid="46" name="Summary-T">
    <vt:lpwstr>&lt;&lt;概览&gt;&gt;</vt:lpwstr>
  </property>
  <property fmtid="{D5CDD505-2E9C-101B-9397-08002B2CF9AE}" pid="47" name="TableHeading-T">
    <vt:lpwstr>&lt;&lt;表格题目&gt;&gt;</vt:lpwstr>
  </property>
  <property fmtid="{D5CDD505-2E9C-101B-9397-08002B2CF9AE}" pid="48" name="TableSubheading-T">
    <vt:lpwstr>&lt;&lt;表格副标题&gt;&gt;</vt:lpwstr>
  </property>
  <property fmtid="{D5CDD505-2E9C-101B-9397-08002B2CF9AE}" pid="49" name="TelephoneNumber-T">
    <vt:lpwstr>&lt;&lt;电话号码&gt;&gt;</vt:lpwstr>
  </property>
  <property fmtid="{D5CDD505-2E9C-101B-9397-08002B2CF9AE}" pid="50" name="Text-T">
    <vt:lpwstr>&lt;&lt;文本&gt;&gt;</vt:lpwstr>
  </property>
  <property fmtid="{D5CDD505-2E9C-101B-9397-08002B2CF9AE}" pid="51" name="WebAddress-T">
    <vt:lpwstr>&lt;&lt;网址</vt:lpwstr>
  </property>
  <property fmtid="{D5CDD505-2E9C-101B-9397-08002B2CF9AE}" pid="52" name="Year-T">
    <vt:lpwstr>&lt;&lt;年&gt;&gt;</vt:lpwstr>
  </property>
  <property fmtid="{D5CDD505-2E9C-101B-9397-08002B2CF9AE}" pid="53" name="DateFormat-T">
    <vt:lpwstr>MM/DD/YY H:MM</vt:lpwstr>
  </property>
  <property fmtid="{D5CDD505-2E9C-101B-9397-08002B2CF9AE}" pid="54" name="FullPathName">
    <vt:lpwstr/>
  </property>
  <property fmtid="{D5CDD505-2E9C-101B-9397-08002B2CF9AE}" pid="55" name="Keywords">
    <vt:lpwstr>C:\DPS\Pres\PPT\PresPrint.pot</vt:lpwstr>
  </property>
  <property fmtid="{D5CDD505-2E9C-101B-9397-08002B2CF9AE}" pid="56" name="CurrentAddinVersion">
    <vt:lpwstr>2.6.0</vt:lpwstr>
  </property>
  <property fmtid="{D5CDD505-2E9C-101B-9397-08002B2CF9AE}" pid="57" name="JapanCalendar">
    <vt:lpwstr>年</vt:lpwstr>
  </property>
  <property fmtid="{D5CDD505-2E9C-101B-9397-08002B2CF9AE}" pid="58" name="Language">
    <vt:lpwstr>2052</vt:lpwstr>
  </property>
  <property fmtid="{D5CDD505-2E9C-101B-9397-08002B2CF9AE}" pid="59" name="PresPrintEMEAStd">
    <vt:bool>true</vt:bool>
  </property>
  <property fmtid="{D5CDD505-2E9C-101B-9397-08002B2CF9AE}" pid="60" name="CreatedAddinVersion">
    <vt:lpwstr>2.6.0</vt:lpwstr>
  </property>
  <property fmtid="{D5CDD505-2E9C-101B-9397-08002B2CF9AE}" pid="61" name="CreatedTemplateVersion">
    <vt:lpwstr>2.6.0</vt:lpwstr>
  </property>
  <property fmtid="{D5CDD505-2E9C-101B-9397-08002B2CF9AE}" pid="62" name="CreateDate">
    <vt:lpwstr>11/2/2009 10:10:51 AM</vt:lpwstr>
  </property>
  <property fmtid="{D5CDD505-2E9C-101B-9397-08002B2CF9AE}" pid="63" name="CoverLogoIncluded">
    <vt:lpwstr>False</vt:lpwstr>
  </property>
  <property fmtid="{D5CDD505-2E9C-101B-9397-08002B2CF9AE}" pid="64" name="CoverLogoID">
    <vt:lpwstr>plain_co</vt:lpwstr>
  </property>
  <property fmtid="{D5CDD505-2E9C-101B-9397-08002B2CF9AE}" pid="65" name="InsideLogoIncluded">
    <vt:lpwstr>False</vt:lpwstr>
  </property>
  <property fmtid="{D5CDD505-2E9C-101B-9397-08002B2CF9AE}" pid="66" name="InsideLogoID">
    <vt:lpwstr>plain_co</vt:lpwstr>
  </property>
  <property fmtid="{D5CDD505-2E9C-101B-9397-08002B2CF9AE}" pid="67" name="IncludeID.Ppt">
    <vt:lpwstr>False</vt:lpwstr>
  </property>
  <property fmtid="{D5CDD505-2E9C-101B-9397-08002B2CF9AE}" pid="68" name="IDStampItems">
    <vt:lpwstr>15</vt:lpwstr>
  </property>
  <property fmtid="{D5CDD505-2E9C-101B-9397-08002B2CF9AE}" pid="69" name="DraftStamp.Ppt">
    <vt:lpwstr>False</vt:lpwstr>
  </property>
  <property fmtid="{D5CDD505-2E9C-101B-9397-08002B2CF9AE}" pid="70" name="TOC.Ppt">
    <vt:lpwstr>False</vt:lpwstr>
  </property>
  <property fmtid="{D5CDD505-2E9C-101B-9397-08002B2CF9AE}" pid="71" name="TocSecLevel1">
    <vt:lpwstr>1</vt:lpwstr>
  </property>
  <property fmtid="{D5CDD505-2E9C-101B-9397-08002B2CF9AE}" pid="72" name="TocSecLevel2">
    <vt:lpwstr>2</vt:lpwstr>
  </property>
  <property fmtid="{D5CDD505-2E9C-101B-9397-08002B2CF9AE}" pid="73" name="TocSecLevel3">
    <vt:lpwstr>3</vt:lpwstr>
  </property>
  <property fmtid="{D5CDD505-2E9C-101B-9397-08002B2CF9AE}" pid="74" name="TocApdxLevel1">
    <vt:lpwstr>4</vt:lpwstr>
  </property>
  <property fmtid="{D5CDD505-2E9C-101B-9397-08002B2CF9AE}" pid="75" name="TocApdxLevel2">
    <vt:lpwstr>5</vt:lpwstr>
  </property>
  <property fmtid="{D5CDD505-2E9C-101B-9397-08002B2CF9AE}" pid="76" name="TocApdxLevel3">
    <vt:lpwstr>6</vt:lpwstr>
  </property>
  <property fmtid="{D5CDD505-2E9C-101B-9397-08002B2CF9AE}" pid="77" name="SPageNumbering1.Ppt">
    <vt:lpwstr>True</vt:lpwstr>
  </property>
  <property fmtid="{D5CDD505-2E9C-101B-9397-08002B2CF9AE}" pid="78" name="SPageNumbering2.Ppt">
    <vt:lpwstr>False</vt:lpwstr>
  </property>
  <property fmtid="{D5CDD505-2E9C-101B-9397-08002B2CF9AE}" pid="79" name="SPageNumbering3.Ppt">
    <vt:lpwstr>False</vt:lpwstr>
  </property>
  <property fmtid="{D5CDD505-2E9C-101B-9397-08002B2CF9AE}" pid="80" name="APageNumbering1.Ppt">
    <vt:lpwstr>True</vt:lpwstr>
  </property>
  <property fmtid="{D5CDD505-2E9C-101B-9397-08002B2CF9AE}" pid="81" name="APageNumbering2.Ppt">
    <vt:lpwstr>False</vt:lpwstr>
  </property>
  <property fmtid="{D5CDD505-2E9C-101B-9397-08002B2CF9AE}" pid="82" name="APageNumbering3.Ppt">
    <vt:lpwstr>False</vt:lpwstr>
  </property>
  <property fmtid="{D5CDD505-2E9C-101B-9397-08002B2CF9AE}" pid="83" name="ContactPage.Ppt">
    <vt:lpwstr>False</vt:lpwstr>
  </property>
  <property fmtid="{D5CDD505-2E9C-101B-9397-08002B2CF9AE}" pid="84" name="CompanyNameExtension">
    <vt:lpwstr/>
  </property>
  <property fmtid="{D5CDD505-2E9C-101B-9397-08002B2CF9AE}" pid="85" name="CompanyDescriptor">
    <vt:lpwstr/>
  </property>
  <property fmtid="{D5CDD505-2E9C-101B-9397-08002B2CF9AE}" pid="86" name="CompanyType">
    <vt:lpwstr>0</vt:lpwstr>
  </property>
  <property fmtid="{D5CDD505-2E9C-101B-9397-08002B2CF9AE}" pid="87" name="BusinessUnit">
    <vt:lpwstr>1</vt:lpwstr>
  </property>
  <property fmtid="{D5CDD505-2E9C-101B-9397-08002B2CF9AE}" pid="88" name="Address.Office">
    <vt:lpwstr/>
  </property>
  <property fmtid="{D5CDD505-2E9C-101B-9397-08002B2CF9AE}" pid="89" name="Fax1.Office">
    <vt:lpwstr/>
  </property>
  <property fmtid="{D5CDD505-2E9C-101B-9397-08002B2CF9AE}" pid="90" name="Phone1.Office">
    <vt:lpwstr/>
  </property>
  <property fmtid="{D5CDD505-2E9C-101B-9397-08002B2CF9AE}" pid="91" name="CompanyLCID">
    <vt:lpwstr>0</vt:lpwstr>
  </property>
  <property fmtid="{D5CDD505-2E9C-101B-9397-08002B2CF9AE}" pid="92" name="AuthorInfoIncluded">
    <vt:lpwstr>False</vt:lpwstr>
  </property>
  <property fmtid="{D5CDD505-2E9C-101B-9397-08002B2CF9AE}" pid="93" name="AuthorInfoName">
    <vt:lpwstr/>
  </property>
  <property fmtid="{D5CDD505-2E9C-101B-9397-08002B2CF9AE}" pid="94" name="AuthorInfoDetails1">
    <vt:lpwstr/>
  </property>
  <property fmtid="{D5CDD505-2E9C-101B-9397-08002B2CF9AE}" pid="95" name="AuthorInfoDetails2">
    <vt:lpwstr/>
  </property>
  <property fmtid="{D5CDD505-2E9C-101B-9397-08002B2CF9AE}" pid="96" name="AuthorInfoEmail">
    <vt:lpwstr/>
  </property>
  <property fmtid="{D5CDD505-2E9C-101B-9397-08002B2CF9AE}" pid="97" name="AuthorInfoPhone">
    <vt:lpwstr/>
  </property>
  <property fmtid="{D5CDD505-2E9C-101B-9397-08002B2CF9AE}" pid="98" name="Endorsement">
    <vt:lpwstr/>
  </property>
  <property fmtid="{D5CDD505-2E9C-101B-9397-08002B2CF9AE}" pid="99" name="CoverPage.Ppt">
    <vt:lpwstr>True</vt:lpwstr>
  </property>
  <property fmtid="{D5CDD505-2E9C-101B-9397-08002B2CF9AE}" pid="100" name="CoverPhoto.Ppt">
    <vt:lpwstr/>
  </property>
  <property fmtid="{D5CDD505-2E9C-101B-9397-08002B2CF9AE}" pid="101" name="CoverPhotoLocation.Ppt">
    <vt:lpwstr>0</vt:lpwstr>
  </property>
  <property fmtid="{D5CDD505-2E9C-101B-9397-08002B2CF9AE}" pid="102" name="CoverPhotoPath">
    <vt:lpwstr/>
  </property>
  <property fmtid="{D5CDD505-2E9C-101B-9397-08002B2CF9AE}" pid="103" name="SecurityLevel">
    <vt:lpwstr>4</vt:lpwstr>
  </property>
  <property fmtid="{D5CDD505-2E9C-101B-9397-08002B2CF9AE}" pid="104" name="CoverPhotoIncluded">
    <vt:lpwstr>False</vt:lpwstr>
  </property>
  <property fmtid="{D5CDD505-2E9C-101B-9397-08002B2CF9AE}" pid="105" name="CoverPhotoIsCustom">
    <vt:lpwstr>False</vt:lpwstr>
  </property>
  <property fmtid="{D5CDD505-2E9C-101B-9397-08002B2CF9AE}" pid="106" name="SectionDivider.Ppt">
    <vt:lpwstr>False</vt:lpwstr>
  </property>
  <property fmtid="{D5CDD505-2E9C-101B-9397-08002B2CF9AE}" pid="107" name="IDStampDateFormatID">
    <vt:lpwstr>F1</vt:lpwstr>
  </property>
  <property fmtid="{D5CDD505-2E9C-101B-9397-08002B2CF9AE}" pid="108" name="IDStampDateFormat-T">
    <vt:lpwstr>MMMM d, yyyy h:mm AM/PM</vt:lpwstr>
  </property>
  <property fmtid="{D5CDD505-2E9C-101B-9397-08002B2CF9AE}" pid="109" name="CoverPageDateFormatID">
    <vt:lpwstr>F3</vt:lpwstr>
  </property>
  <property fmtid="{D5CDD505-2E9C-101B-9397-08002B2CF9AE}" pid="110" name="CoverPageDateFormatFilter">
    <vt:lpwstr>0</vt:lpwstr>
  </property>
  <property fmtid="{D5CDD505-2E9C-101B-9397-08002B2CF9AE}" pid="111" name="CoverPageDateFormat-T">
    <vt:lpwstr>yyyy年M月</vt:lpwstr>
  </property>
  <property fmtid="{D5CDD505-2E9C-101B-9397-08002B2CF9AE}" pid="112" name="DisclaimerPage.Ppt">
    <vt:lpwstr>True</vt:lpwstr>
  </property>
  <property fmtid="{D5CDD505-2E9C-101B-9397-08002B2CF9AE}" pid="113" name="DisclaimerID.Ppt">
    <vt:lpwstr>D43</vt:lpwstr>
  </property>
  <property fmtid="{D5CDD505-2E9C-101B-9397-08002B2CF9AE}" pid="114" name="UseInternalUBSFont.Office">
    <vt:lpwstr>True</vt:lpwstr>
  </property>
  <property fmtid="{D5CDD505-2E9C-101B-9397-08002B2CF9AE}" pid="115" name="Subheading-T">
    <vt:lpwstr>&lt;&lt;表格副标题&gt;&gt;</vt:lpwstr>
  </property>
  <property fmtid="{D5CDD505-2E9C-101B-9397-08002B2CF9AE}" pid="116" name="CalendarDateFormatID">
    <vt:lpwstr>F1</vt:lpwstr>
  </property>
  <property fmtid="{D5CDD505-2E9C-101B-9397-08002B2CF9AE}" pid="117" name="CalendarStartDay">
    <vt:lpwstr>1</vt:lpwstr>
  </property>
  <property fmtid="{D5CDD505-2E9C-101B-9397-08002B2CF9AE}" pid="118" name="DateFormat.Ppt">
    <vt:lpwstr>F1</vt:lpwstr>
  </property>
  <property fmtid="{D5CDD505-2E9C-101B-9397-08002B2CF9AE}" pid="119" name="display_urn:schemas-microsoft-com:office:office#Editor">
    <vt:lpwstr>Wang, Xuan-IBD+</vt:lpwstr>
  </property>
  <property fmtid="{D5CDD505-2E9C-101B-9397-08002B2CF9AE}" pid="120" name="UpgradedColorScheme">
    <vt:lpwstr>No</vt:lpwstr>
  </property>
  <property fmtid="{D5CDD505-2E9C-101B-9397-08002B2CF9AE}" pid="121" name="ContentTypeId">
    <vt:lpwstr>0x010100D90557FF080F4CB4B7E7ECF37C5C3505005EABE97A60864B428DE02470804B4AEE</vt:lpwstr>
  </property>
  <property fmtid="{D5CDD505-2E9C-101B-9397-08002B2CF9AE}" pid="122" name="PresUniqueID">
    <vt:lpwstr/>
  </property>
  <property fmtid="{D5CDD505-2E9C-101B-9397-08002B2CF9AE}" pid="123" name="_IQPDocumentId">
    <vt:lpwstr>28b0b226-9235-4ed4-afd5-7c13fb319e71</vt:lpwstr>
  </property>
  <property fmtid="{D5CDD505-2E9C-101B-9397-08002B2CF9AE}" pid="124" name="_SIProp12DataClass+cc5a530f-41a6-45ea-9bc4-32c4db9fb913">
    <vt:lpwstr>v=1.2&gt;I=cc5a530f-41a6-45ea-9bc4-32c4db9fb913&amp;N=NotProtectedAttachment&amp;V=1.3&amp;U=System&amp;D=System&amp;A=Associated&amp;H=False</vt:lpwstr>
  </property>
  <property fmtid="{D5CDD505-2E9C-101B-9397-08002B2CF9AE}" pid="125" name="IQP_Classification">
    <vt:lpwstr>NotProtectedAttachment</vt:lpwstr>
  </property>
</Properties>
</file>